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3526075" cy="32461200"/>
  <p:notesSz cx="7010400" cy="9296400"/>
  <p:defaultTextStyle>
    <a:defPPr>
      <a:defRPr lang="en-US"/>
    </a:defPPr>
    <a:lvl1pPr algn="ctr" rtl="0" eaLnBrk="0" fontAlgn="base" hangingPunct="0">
      <a:spcBef>
        <a:spcPct val="0"/>
      </a:spcBef>
      <a:spcAft>
        <a:spcPct val="0"/>
      </a:spcAft>
      <a:defRPr sz="36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36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36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36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946" userDrawn="1">
          <p15:clr>
            <a:srgbClr val="A4A3A4"/>
          </p15:clr>
        </p15:guide>
        <p15:guide id="2" pos="13626" userDrawn="1">
          <p15:clr>
            <a:srgbClr val="A4A3A4"/>
          </p15:clr>
        </p15:guide>
        <p15:guide id="3" pos="729" userDrawn="1">
          <p15:clr>
            <a:srgbClr val="A4A3A4"/>
          </p15:clr>
        </p15:guide>
        <p15:guide id="4" pos="26491" userDrawn="1">
          <p15:clr>
            <a:srgbClr val="A4A3A4"/>
          </p15:clr>
        </p15:guide>
        <p15:guide id="5" pos="10032" userDrawn="1">
          <p15:clr>
            <a:srgbClr val="A4A3A4"/>
          </p15:clr>
        </p15:guide>
        <p15:guide id="6" pos="19112" userDrawn="1">
          <p15:clr>
            <a:srgbClr val="A4A3A4"/>
          </p15:clr>
        </p15:guide>
        <p15:guide id="7" pos="17401" userDrawn="1">
          <p15:clr>
            <a:srgbClr val="A4A3A4"/>
          </p15:clr>
        </p15:guide>
        <p15:guide id="8" pos="23300" userDrawn="1">
          <p15:clr>
            <a:srgbClr val="A4A3A4"/>
          </p15:clr>
        </p15:guide>
        <p15:guide id="9" pos="4217"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canio, Sarah" initials="DS" lastIdx="5" clrIdx="0">
    <p:extLst>
      <p:ext uri="{19B8F6BF-5375-455C-9EA6-DF929625EA0E}">
        <p15:presenceInfo xmlns:p15="http://schemas.microsoft.com/office/powerpoint/2012/main" userId="Dascanio, Sara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CC"/>
    <a:srgbClr val="002654"/>
    <a:srgbClr val="5988B5"/>
    <a:srgbClr val="7598CA"/>
    <a:srgbClr val="002454"/>
    <a:srgbClr val="DDDDDD"/>
    <a:srgbClr val="EAEAEA"/>
    <a:srgbClr val="FF0000"/>
    <a:srgbClr val="33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880"/>
    <p:restoredTop sz="95859" autoAdjust="0"/>
  </p:normalViewPr>
  <p:slideViewPr>
    <p:cSldViewPr>
      <p:cViewPr varScale="1">
        <p:scale>
          <a:sx n="32" d="100"/>
          <a:sy n="32" d="100"/>
        </p:scale>
        <p:origin x="3912" y="224"/>
      </p:cViewPr>
      <p:guideLst>
        <p:guide orient="horz" pos="946"/>
        <p:guide pos="13626"/>
        <p:guide pos="729"/>
        <p:guide pos="26491"/>
        <p:guide pos="10032"/>
        <p:guide pos="19112"/>
        <p:guide pos="17401"/>
        <p:guide pos="23300"/>
        <p:guide pos="4217"/>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0" d="100"/>
          <a:sy n="40" d="100"/>
        </p:scale>
        <p:origin x="-148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smtClean="0"/>
            </a:lvl1pPr>
          </a:lstStyle>
          <a:p>
            <a:pPr>
              <a:defRPr/>
            </a:pPr>
            <a:endParaRPr lang="en-US"/>
          </a:p>
        </p:txBody>
      </p:sp>
      <p:sp>
        <p:nvSpPr>
          <p:cNvPr id="4099" name="Rectangle 1027"/>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en-US"/>
          </a:p>
        </p:txBody>
      </p:sp>
      <p:sp>
        <p:nvSpPr>
          <p:cNvPr id="4100" name="Rectangle 1028"/>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smtClean="0"/>
            </a:lvl1pPr>
          </a:lstStyle>
          <a:p>
            <a:pPr>
              <a:defRPr/>
            </a:pPr>
            <a:endParaRPr lang="en-US"/>
          </a:p>
        </p:txBody>
      </p:sp>
      <p:sp>
        <p:nvSpPr>
          <p:cNvPr id="4101" name="Rectangle 1029"/>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1C765EE3-2E35-4A0A-9388-8C30B38FC4ED}" type="slidenum">
              <a:rPr lang="en-US"/>
              <a:pPr>
                <a:defRPr/>
              </a:pPr>
              <a:t>‹#›</a:t>
            </a:fld>
            <a:endParaRPr lang="en-US"/>
          </a:p>
        </p:txBody>
      </p:sp>
    </p:spTree>
    <p:extLst>
      <p:ext uri="{BB962C8B-B14F-4D97-AF65-F5344CB8AC3E}">
        <p14:creationId xmlns:p14="http://schemas.microsoft.com/office/powerpoint/2010/main" val="1823995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050"/>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smtClean="0"/>
            </a:lvl1pPr>
          </a:lstStyle>
          <a:p>
            <a:pPr>
              <a:defRPr/>
            </a:pPr>
            <a:endParaRPr lang="en-US"/>
          </a:p>
        </p:txBody>
      </p:sp>
      <p:sp>
        <p:nvSpPr>
          <p:cNvPr id="7171" name="Rectangle 2051"/>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en-US"/>
          </a:p>
        </p:txBody>
      </p:sp>
      <p:sp>
        <p:nvSpPr>
          <p:cNvPr id="3076" name="Rectangle 2052"/>
          <p:cNvSpPr>
            <a:spLocks noGrp="1" noRot="1" noChangeAspect="1" noChangeArrowheads="1" noTextEdit="1"/>
          </p:cNvSpPr>
          <p:nvPr>
            <p:ph type="sldImg" idx="2"/>
          </p:nvPr>
        </p:nvSpPr>
        <p:spPr bwMode="auto">
          <a:xfrm>
            <a:off x="1168400" y="696913"/>
            <a:ext cx="4673600" cy="3486150"/>
          </a:xfrm>
          <a:prstGeom prst="rect">
            <a:avLst/>
          </a:prstGeom>
          <a:noFill/>
          <a:ln w="9525">
            <a:solidFill>
              <a:srgbClr val="000000"/>
            </a:solidFill>
            <a:miter lim="800000"/>
            <a:headEnd/>
            <a:tailEnd/>
          </a:ln>
        </p:spPr>
      </p:sp>
      <p:sp>
        <p:nvSpPr>
          <p:cNvPr id="7173" name="Rectangle 2053"/>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2054"/>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smtClean="0"/>
            </a:lvl1pPr>
          </a:lstStyle>
          <a:p>
            <a:pPr>
              <a:defRPr/>
            </a:pPr>
            <a:endParaRPr lang="en-US"/>
          </a:p>
        </p:txBody>
      </p:sp>
      <p:sp>
        <p:nvSpPr>
          <p:cNvPr id="7175" name="Rectangle 2055"/>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FE5B945D-882C-4B7C-9082-21FE026E16FA}" type="slidenum">
              <a:rPr lang="en-US"/>
              <a:pPr>
                <a:defRPr/>
              </a:pPr>
              <a:t>‹#›</a:t>
            </a:fld>
            <a:endParaRPr lang="en-US"/>
          </a:p>
        </p:txBody>
      </p:sp>
    </p:spTree>
    <p:extLst>
      <p:ext uri="{BB962C8B-B14F-4D97-AF65-F5344CB8AC3E}">
        <p14:creationId xmlns:p14="http://schemas.microsoft.com/office/powerpoint/2010/main" val="2932717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055"/>
          <p:cNvSpPr>
            <a:spLocks noGrp="1" noChangeArrowheads="1"/>
          </p:cNvSpPr>
          <p:nvPr>
            <p:ph type="sldNum" sz="quarter" idx="5"/>
          </p:nvPr>
        </p:nvSpPr>
        <p:spPr>
          <a:noFill/>
        </p:spPr>
        <p:txBody>
          <a:bodyPr/>
          <a:lstStyle/>
          <a:p>
            <a:fld id="{C5EBD08A-7473-4B65-B5D9-7F52EE2BC6F2}" type="slidenum">
              <a:rPr lang="en-US"/>
              <a:pPr/>
              <a:t>1</a:t>
            </a:fld>
            <a:endParaRPr lang="en-US"/>
          </a:p>
        </p:txBody>
      </p:sp>
      <p:sp>
        <p:nvSpPr>
          <p:cNvPr id="4099" name="Rectangle 2"/>
          <p:cNvSpPr>
            <a:spLocks noGrp="1" noRot="1" noChangeAspect="1" noChangeArrowheads="1" noTextEdit="1"/>
          </p:cNvSpPr>
          <p:nvPr>
            <p:ph type="sldImg"/>
          </p:nvPr>
        </p:nvSpPr>
        <p:spPr>
          <a:xfrm>
            <a:off x="1168400" y="696913"/>
            <a:ext cx="4673600" cy="3486150"/>
          </a:xfrm>
          <a:ln/>
        </p:spPr>
      </p:sp>
      <p:sp>
        <p:nvSpPr>
          <p:cNvPr id="4100"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805454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64804" y="10084406"/>
            <a:ext cx="36996473" cy="6957527"/>
          </a:xfrm>
        </p:spPr>
        <p:txBody>
          <a:bodyPr/>
          <a:lstStyle/>
          <a:p>
            <a:r>
              <a:rPr lang="en-US"/>
              <a:t>Click to edit Master title style</a:t>
            </a:r>
          </a:p>
        </p:txBody>
      </p:sp>
      <p:sp>
        <p:nvSpPr>
          <p:cNvPr id="3" name="Subtitle 2"/>
          <p:cNvSpPr>
            <a:spLocks noGrp="1"/>
          </p:cNvSpPr>
          <p:nvPr>
            <p:ph type="subTitle" idx="1"/>
          </p:nvPr>
        </p:nvSpPr>
        <p:spPr>
          <a:xfrm>
            <a:off x="6529610" y="18395051"/>
            <a:ext cx="30468253" cy="8295670"/>
          </a:xfrm>
        </p:spPr>
        <p:txBody>
          <a:bodyPr/>
          <a:lstStyle>
            <a:lvl1pPr marL="0" indent="0" algn="ctr">
              <a:buNone/>
              <a:defRPr/>
            </a:lvl1pPr>
            <a:lvl2pPr marL="397604" indent="0" algn="ctr">
              <a:buNone/>
              <a:defRPr/>
            </a:lvl2pPr>
            <a:lvl3pPr marL="795207" indent="0" algn="ctr">
              <a:buNone/>
              <a:defRPr/>
            </a:lvl3pPr>
            <a:lvl4pPr marL="1192810" indent="0" algn="ctr">
              <a:buNone/>
              <a:defRPr/>
            </a:lvl4pPr>
            <a:lvl5pPr marL="1590415" indent="0" algn="ctr">
              <a:buNone/>
              <a:defRPr/>
            </a:lvl5pPr>
            <a:lvl6pPr marL="1988019" indent="0" algn="ctr">
              <a:buNone/>
              <a:defRPr/>
            </a:lvl6pPr>
            <a:lvl7pPr marL="2385622" indent="0" algn="ctr">
              <a:buNone/>
              <a:defRPr/>
            </a:lvl7pPr>
            <a:lvl8pPr marL="2783225" indent="0" algn="ctr">
              <a:buNone/>
              <a:defRPr/>
            </a:lvl8pPr>
            <a:lvl9pPr marL="318082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8DC3480-B456-42AE-A3CA-37A58DE9573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A7BF1AB-F898-42FD-83BF-897EE571893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12165" y="2884569"/>
            <a:ext cx="9247734" cy="2597059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66190" y="2884569"/>
            <a:ext cx="27613107" cy="259705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F12E139-B165-4BA6-BA38-030223A8BFA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9860287-CF63-4BA5-AF0B-F566769C631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37802" y="20858973"/>
            <a:ext cx="36997855" cy="6447045"/>
          </a:xfrm>
        </p:spPr>
        <p:txBody>
          <a:bodyPr anchor="t"/>
          <a:lstStyle>
            <a:lvl1pPr algn="l">
              <a:defRPr sz="3478" b="1" cap="all"/>
            </a:lvl1pPr>
          </a:lstStyle>
          <a:p>
            <a:r>
              <a:rPr lang="en-US"/>
              <a:t>Click to edit Master title style</a:t>
            </a:r>
          </a:p>
        </p:txBody>
      </p:sp>
      <p:sp>
        <p:nvSpPr>
          <p:cNvPr id="3" name="Text Placeholder 2"/>
          <p:cNvSpPr>
            <a:spLocks noGrp="1"/>
          </p:cNvSpPr>
          <p:nvPr>
            <p:ph type="body" idx="1"/>
          </p:nvPr>
        </p:nvSpPr>
        <p:spPr>
          <a:xfrm>
            <a:off x="3437802" y="13758511"/>
            <a:ext cx="36997855" cy="7100463"/>
          </a:xfrm>
        </p:spPr>
        <p:txBody>
          <a:bodyPr anchor="b"/>
          <a:lstStyle>
            <a:lvl1pPr marL="0" indent="0">
              <a:buNone/>
              <a:defRPr sz="1739"/>
            </a:lvl1pPr>
            <a:lvl2pPr marL="397604" indent="0">
              <a:buNone/>
              <a:defRPr sz="1566"/>
            </a:lvl2pPr>
            <a:lvl3pPr marL="795207" indent="0">
              <a:buNone/>
              <a:defRPr sz="1391"/>
            </a:lvl3pPr>
            <a:lvl4pPr marL="1192810" indent="0">
              <a:buNone/>
              <a:defRPr sz="1218"/>
            </a:lvl4pPr>
            <a:lvl5pPr marL="1590415" indent="0">
              <a:buNone/>
              <a:defRPr sz="1218"/>
            </a:lvl5pPr>
            <a:lvl6pPr marL="1988019" indent="0">
              <a:buNone/>
              <a:defRPr sz="1218"/>
            </a:lvl6pPr>
            <a:lvl7pPr marL="2385622" indent="0">
              <a:buNone/>
              <a:defRPr sz="1218"/>
            </a:lvl7pPr>
            <a:lvl8pPr marL="2783225" indent="0">
              <a:buNone/>
              <a:defRPr sz="1218"/>
            </a:lvl8pPr>
            <a:lvl9pPr marL="3180828" indent="0">
              <a:buNone/>
              <a:defRPr sz="1218"/>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D542BD-7842-4707-BE4F-0227FD9445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66186" y="9376535"/>
            <a:ext cx="18430422" cy="19478626"/>
          </a:xfrm>
        </p:spPr>
        <p:txBody>
          <a:bodyPr/>
          <a:lstStyle>
            <a:lvl1pPr>
              <a:defRPr sz="2435"/>
            </a:lvl1pPr>
            <a:lvl2pPr>
              <a:defRPr sz="2087"/>
            </a:lvl2pPr>
            <a:lvl3pPr>
              <a:defRPr sz="1739"/>
            </a:lvl3pPr>
            <a:lvl4pPr>
              <a:defRPr sz="1566"/>
            </a:lvl4pPr>
            <a:lvl5pPr>
              <a:defRPr sz="1566"/>
            </a:lvl5pPr>
            <a:lvl6pPr>
              <a:defRPr sz="1566"/>
            </a:lvl6pPr>
            <a:lvl7pPr>
              <a:defRPr sz="1566"/>
            </a:lvl7pPr>
            <a:lvl8pPr>
              <a:defRPr sz="1566"/>
            </a:lvl8pPr>
            <a:lvl9pPr>
              <a:defRPr sz="15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829481" y="9376535"/>
            <a:ext cx="18430421" cy="19478626"/>
          </a:xfrm>
        </p:spPr>
        <p:txBody>
          <a:bodyPr/>
          <a:lstStyle>
            <a:lvl1pPr>
              <a:defRPr sz="2435"/>
            </a:lvl1pPr>
            <a:lvl2pPr>
              <a:defRPr sz="2087"/>
            </a:lvl2pPr>
            <a:lvl3pPr>
              <a:defRPr sz="1739"/>
            </a:lvl3pPr>
            <a:lvl4pPr>
              <a:defRPr sz="1566"/>
            </a:lvl4pPr>
            <a:lvl5pPr>
              <a:defRPr sz="1566"/>
            </a:lvl5pPr>
            <a:lvl6pPr>
              <a:defRPr sz="1566"/>
            </a:lvl6pPr>
            <a:lvl7pPr>
              <a:defRPr sz="1566"/>
            </a:lvl7pPr>
            <a:lvl8pPr>
              <a:defRPr sz="1566"/>
            </a:lvl8pPr>
            <a:lvl9pPr>
              <a:defRPr sz="15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98179DD-5BD7-4A88-A16B-EB916A85482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7003" y="1300028"/>
            <a:ext cx="39173467" cy="540974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76998" y="7266541"/>
            <a:ext cx="19230359" cy="3027496"/>
          </a:xfrm>
        </p:spPr>
        <p:txBody>
          <a:bodyPr anchor="b"/>
          <a:lstStyle>
            <a:lvl1pPr marL="0" indent="0">
              <a:buNone/>
              <a:defRPr sz="2087" b="1"/>
            </a:lvl1pPr>
            <a:lvl2pPr marL="397604" indent="0">
              <a:buNone/>
              <a:defRPr sz="1739" b="1"/>
            </a:lvl2pPr>
            <a:lvl3pPr marL="795207" indent="0">
              <a:buNone/>
              <a:defRPr sz="1566" b="1"/>
            </a:lvl3pPr>
            <a:lvl4pPr marL="1192810" indent="0">
              <a:buNone/>
              <a:defRPr sz="1391" b="1"/>
            </a:lvl4pPr>
            <a:lvl5pPr marL="1590415" indent="0">
              <a:buNone/>
              <a:defRPr sz="1391" b="1"/>
            </a:lvl5pPr>
            <a:lvl6pPr marL="1988019" indent="0">
              <a:buNone/>
              <a:defRPr sz="1391" b="1"/>
            </a:lvl6pPr>
            <a:lvl7pPr marL="2385622" indent="0">
              <a:buNone/>
              <a:defRPr sz="1391" b="1"/>
            </a:lvl7pPr>
            <a:lvl8pPr marL="2783225" indent="0">
              <a:buNone/>
              <a:defRPr sz="1391" b="1"/>
            </a:lvl8pPr>
            <a:lvl9pPr marL="3180828" indent="0">
              <a:buNone/>
              <a:defRPr sz="1391" b="1"/>
            </a:lvl9pPr>
          </a:lstStyle>
          <a:p>
            <a:pPr lvl="0"/>
            <a:r>
              <a:rPr lang="en-US"/>
              <a:t>Click to edit Master text styles</a:t>
            </a:r>
          </a:p>
        </p:txBody>
      </p:sp>
      <p:sp>
        <p:nvSpPr>
          <p:cNvPr id="4" name="Content Placeholder 3"/>
          <p:cNvSpPr>
            <a:spLocks noGrp="1"/>
          </p:cNvSpPr>
          <p:nvPr>
            <p:ph sz="half" idx="2"/>
          </p:nvPr>
        </p:nvSpPr>
        <p:spPr>
          <a:xfrm>
            <a:off x="2176998" y="10294039"/>
            <a:ext cx="19230359" cy="18702695"/>
          </a:xfrm>
        </p:spPr>
        <p:txBody>
          <a:bodyPr/>
          <a:lstStyle>
            <a:lvl1pPr>
              <a:defRPr sz="2087"/>
            </a:lvl1pPr>
            <a:lvl2pPr>
              <a:defRPr sz="1739"/>
            </a:lvl2pPr>
            <a:lvl3pPr>
              <a:defRPr sz="1566"/>
            </a:lvl3pPr>
            <a:lvl4pPr>
              <a:defRPr sz="1391"/>
            </a:lvl4pPr>
            <a:lvl5pPr>
              <a:defRPr sz="1391"/>
            </a:lvl5pPr>
            <a:lvl6pPr>
              <a:defRPr sz="1391"/>
            </a:lvl6pPr>
            <a:lvl7pPr>
              <a:defRPr sz="1391"/>
            </a:lvl7pPr>
            <a:lvl8pPr>
              <a:defRPr sz="1391"/>
            </a:lvl8pPr>
            <a:lvl9pPr>
              <a:defRPr sz="139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110425" y="7266541"/>
            <a:ext cx="19240048" cy="3027496"/>
          </a:xfrm>
        </p:spPr>
        <p:txBody>
          <a:bodyPr anchor="b"/>
          <a:lstStyle>
            <a:lvl1pPr marL="0" indent="0">
              <a:buNone/>
              <a:defRPr sz="2087" b="1"/>
            </a:lvl1pPr>
            <a:lvl2pPr marL="397604" indent="0">
              <a:buNone/>
              <a:defRPr sz="1739" b="1"/>
            </a:lvl2pPr>
            <a:lvl3pPr marL="795207" indent="0">
              <a:buNone/>
              <a:defRPr sz="1566" b="1"/>
            </a:lvl3pPr>
            <a:lvl4pPr marL="1192810" indent="0">
              <a:buNone/>
              <a:defRPr sz="1391" b="1"/>
            </a:lvl4pPr>
            <a:lvl5pPr marL="1590415" indent="0">
              <a:buNone/>
              <a:defRPr sz="1391" b="1"/>
            </a:lvl5pPr>
            <a:lvl6pPr marL="1988019" indent="0">
              <a:buNone/>
              <a:defRPr sz="1391" b="1"/>
            </a:lvl6pPr>
            <a:lvl7pPr marL="2385622" indent="0">
              <a:buNone/>
              <a:defRPr sz="1391" b="1"/>
            </a:lvl7pPr>
            <a:lvl8pPr marL="2783225" indent="0">
              <a:buNone/>
              <a:defRPr sz="1391" b="1"/>
            </a:lvl8pPr>
            <a:lvl9pPr marL="3180828" indent="0">
              <a:buNone/>
              <a:defRPr sz="1391" b="1"/>
            </a:lvl9pPr>
          </a:lstStyle>
          <a:p>
            <a:pPr lvl="0"/>
            <a:r>
              <a:rPr lang="en-US"/>
              <a:t>Click to edit Master text styles</a:t>
            </a:r>
          </a:p>
        </p:txBody>
      </p:sp>
      <p:sp>
        <p:nvSpPr>
          <p:cNvPr id="6" name="Content Placeholder 5"/>
          <p:cNvSpPr>
            <a:spLocks noGrp="1"/>
          </p:cNvSpPr>
          <p:nvPr>
            <p:ph sz="quarter" idx="4"/>
          </p:nvPr>
        </p:nvSpPr>
        <p:spPr>
          <a:xfrm>
            <a:off x="22110425" y="10294039"/>
            <a:ext cx="19240048" cy="18702695"/>
          </a:xfrm>
        </p:spPr>
        <p:txBody>
          <a:bodyPr/>
          <a:lstStyle>
            <a:lvl1pPr>
              <a:defRPr sz="2087"/>
            </a:lvl1pPr>
            <a:lvl2pPr>
              <a:defRPr sz="1739"/>
            </a:lvl2pPr>
            <a:lvl3pPr>
              <a:defRPr sz="1566"/>
            </a:lvl3pPr>
            <a:lvl4pPr>
              <a:defRPr sz="1391"/>
            </a:lvl4pPr>
            <a:lvl5pPr>
              <a:defRPr sz="1391"/>
            </a:lvl5pPr>
            <a:lvl6pPr>
              <a:defRPr sz="1391"/>
            </a:lvl6pPr>
            <a:lvl7pPr>
              <a:defRPr sz="1391"/>
            </a:lvl7pPr>
            <a:lvl8pPr>
              <a:defRPr sz="1391"/>
            </a:lvl8pPr>
            <a:lvl9pPr>
              <a:defRPr sz="139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1B2C9C40-798F-4B22-8136-FBCA1C769BA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C5B8A2D9-02EC-40C8-8A89-FC2FB90471B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C19D26B0-DDDD-4790-A4BF-F1054CBB393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77005" y="1291859"/>
            <a:ext cx="14318626" cy="5500953"/>
          </a:xfrm>
        </p:spPr>
        <p:txBody>
          <a:bodyPr anchor="b"/>
          <a:lstStyle>
            <a:lvl1pPr algn="l">
              <a:defRPr sz="1739" b="1"/>
            </a:lvl1pPr>
          </a:lstStyle>
          <a:p>
            <a:r>
              <a:rPr lang="en-US"/>
              <a:t>Click to edit Master title style</a:t>
            </a:r>
          </a:p>
        </p:txBody>
      </p:sp>
      <p:sp>
        <p:nvSpPr>
          <p:cNvPr id="3" name="Content Placeholder 2"/>
          <p:cNvSpPr>
            <a:spLocks noGrp="1"/>
          </p:cNvSpPr>
          <p:nvPr>
            <p:ph idx="1"/>
          </p:nvPr>
        </p:nvSpPr>
        <p:spPr>
          <a:xfrm>
            <a:off x="17017387" y="1291868"/>
            <a:ext cx="24333083" cy="27704871"/>
          </a:xfrm>
        </p:spPr>
        <p:txBody>
          <a:bodyPr/>
          <a:lstStyle>
            <a:lvl1pPr>
              <a:defRPr sz="2783"/>
            </a:lvl1pPr>
            <a:lvl2pPr>
              <a:defRPr sz="2435"/>
            </a:lvl2pPr>
            <a:lvl3pPr>
              <a:defRPr sz="2087"/>
            </a:lvl3pPr>
            <a:lvl4pPr>
              <a:defRPr sz="1739"/>
            </a:lvl4pPr>
            <a:lvl5pPr>
              <a:defRPr sz="1739"/>
            </a:lvl5pPr>
            <a:lvl6pPr>
              <a:defRPr sz="1739"/>
            </a:lvl6pPr>
            <a:lvl7pPr>
              <a:defRPr sz="1739"/>
            </a:lvl7pPr>
            <a:lvl8pPr>
              <a:defRPr sz="1739"/>
            </a:lvl8pPr>
            <a:lvl9pPr>
              <a:defRPr sz="173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77005" y="6792815"/>
            <a:ext cx="14318626" cy="22203919"/>
          </a:xfrm>
        </p:spPr>
        <p:txBody>
          <a:bodyPr/>
          <a:lstStyle>
            <a:lvl1pPr marL="0" indent="0">
              <a:buNone/>
              <a:defRPr sz="1218"/>
            </a:lvl1pPr>
            <a:lvl2pPr marL="397604" indent="0">
              <a:buNone/>
              <a:defRPr sz="1044"/>
            </a:lvl2pPr>
            <a:lvl3pPr marL="795207" indent="0">
              <a:buNone/>
              <a:defRPr sz="869"/>
            </a:lvl3pPr>
            <a:lvl4pPr marL="1192810" indent="0">
              <a:buNone/>
              <a:defRPr sz="783"/>
            </a:lvl4pPr>
            <a:lvl5pPr marL="1590415" indent="0">
              <a:buNone/>
              <a:defRPr sz="783"/>
            </a:lvl5pPr>
            <a:lvl6pPr marL="1988019" indent="0">
              <a:buNone/>
              <a:defRPr sz="783"/>
            </a:lvl6pPr>
            <a:lvl7pPr marL="2385622" indent="0">
              <a:buNone/>
              <a:defRPr sz="783"/>
            </a:lvl7pPr>
            <a:lvl8pPr marL="2783225" indent="0">
              <a:buNone/>
              <a:defRPr sz="783"/>
            </a:lvl8pPr>
            <a:lvl9pPr marL="3180828" indent="0">
              <a:buNone/>
              <a:defRPr sz="783"/>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38D5179-0350-4E96-9FF4-DFECEFA2606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30846" y="22722576"/>
            <a:ext cx="26115645" cy="2683093"/>
          </a:xfrm>
        </p:spPr>
        <p:txBody>
          <a:bodyPr anchor="b"/>
          <a:lstStyle>
            <a:lvl1pPr algn="l">
              <a:defRPr sz="1739" b="1"/>
            </a:lvl1pPr>
          </a:lstStyle>
          <a:p>
            <a:r>
              <a:rPr lang="en-US"/>
              <a:t>Click to edit Master title style</a:t>
            </a:r>
          </a:p>
        </p:txBody>
      </p:sp>
      <p:sp>
        <p:nvSpPr>
          <p:cNvPr id="3" name="Picture Placeholder 2"/>
          <p:cNvSpPr>
            <a:spLocks noGrp="1"/>
          </p:cNvSpPr>
          <p:nvPr>
            <p:ph type="pic" idx="1"/>
          </p:nvPr>
        </p:nvSpPr>
        <p:spPr>
          <a:xfrm>
            <a:off x="8530846" y="2900902"/>
            <a:ext cx="26115645" cy="19475902"/>
          </a:xfrm>
        </p:spPr>
        <p:txBody>
          <a:bodyPr/>
          <a:lstStyle>
            <a:lvl1pPr marL="0" indent="0">
              <a:buNone/>
              <a:defRPr sz="2783"/>
            </a:lvl1pPr>
            <a:lvl2pPr marL="397604" indent="0">
              <a:buNone/>
              <a:defRPr sz="2435"/>
            </a:lvl2pPr>
            <a:lvl3pPr marL="795207" indent="0">
              <a:buNone/>
              <a:defRPr sz="2087"/>
            </a:lvl3pPr>
            <a:lvl4pPr marL="1192810" indent="0">
              <a:buNone/>
              <a:defRPr sz="1739"/>
            </a:lvl4pPr>
            <a:lvl5pPr marL="1590415" indent="0">
              <a:buNone/>
              <a:defRPr sz="1739"/>
            </a:lvl5pPr>
            <a:lvl6pPr marL="1988019" indent="0">
              <a:buNone/>
              <a:defRPr sz="1739"/>
            </a:lvl6pPr>
            <a:lvl7pPr marL="2385622" indent="0">
              <a:buNone/>
              <a:defRPr sz="1739"/>
            </a:lvl7pPr>
            <a:lvl8pPr marL="2783225" indent="0">
              <a:buNone/>
              <a:defRPr sz="1739"/>
            </a:lvl8pPr>
            <a:lvl9pPr marL="3180828" indent="0">
              <a:buNone/>
              <a:defRPr sz="1739"/>
            </a:lvl9pPr>
          </a:lstStyle>
          <a:p>
            <a:pPr lvl="0"/>
            <a:endParaRPr lang="en-US" noProof="0"/>
          </a:p>
        </p:txBody>
      </p:sp>
      <p:sp>
        <p:nvSpPr>
          <p:cNvPr id="4" name="Text Placeholder 3"/>
          <p:cNvSpPr>
            <a:spLocks noGrp="1"/>
          </p:cNvSpPr>
          <p:nvPr>
            <p:ph type="body" sz="half" idx="2"/>
          </p:nvPr>
        </p:nvSpPr>
        <p:spPr>
          <a:xfrm>
            <a:off x="8530846" y="25405670"/>
            <a:ext cx="26115645" cy="3808875"/>
          </a:xfrm>
        </p:spPr>
        <p:txBody>
          <a:bodyPr/>
          <a:lstStyle>
            <a:lvl1pPr marL="0" indent="0">
              <a:buNone/>
              <a:defRPr sz="1218"/>
            </a:lvl1pPr>
            <a:lvl2pPr marL="397604" indent="0">
              <a:buNone/>
              <a:defRPr sz="1044"/>
            </a:lvl2pPr>
            <a:lvl3pPr marL="795207" indent="0">
              <a:buNone/>
              <a:defRPr sz="869"/>
            </a:lvl3pPr>
            <a:lvl4pPr marL="1192810" indent="0">
              <a:buNone/>
              <a:defRPr sz="783"/>
            </a:lvl4pPr>
            <a:lvl5pPr marL="1590415" indent="0">
              <a:buNone/>
              <a:defRPr sz="783"/>
            </a:lvl5pPr>
            <a:lvl6pPr marL="1988019" indent="0">
              <a:buNone/>
              <a:defRPr sz="783"/>
            </a:lvl6pPr>
            <a:lvl7pPr marL="2385622" indent="0">
              <a:buNone/>
              <a:defRPr sz="783"/>
            </a:lvl7pPr>
            <a:lvl8pPr marL="2783225" indent="0">
              <a:buNone/>
              <a:defRPr sz="783"/>
            </a:lvl8pPr>
            <a:lvl9pPr marL="3180828" indent="0">
              <a:buNone/>
              <a:defRPr sz="783"/>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6FADD1D-450C-4EB0-A70C-F6531BF951D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66189" y="2884567"/>
            <a:ext cx="36993704" cy="5409747"/>
          </a:xfrm>
          <a:prstGeom prst="rect">
            <a:avLst/>
          </a:prstGeom>
          <a:noFill/>
          <a:ln w="9525">
            <a:noFill/>
            <a:miter lim="800000"/>
            <a:headEnd/>
            <a:tailEnd/>
          </a:ln>
        </p:spPr>
        <p:txBody>
          <a:bodyPr vert="horz" wrap="square" lIns="479586" tIns="239793" rIns="479586" bIns="239793"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66189" y="9376535"/>
            <a:ext cx="36993704" cy="19478626"/>
          </a:xfrm>
          <a:prstGeom prst="rect">
            <a:avLst/>
          </a:prstGeom>
          <a:noFill/>
          <a:ln w="9525">
            <a:noFill/>
            <a:miter lim="800000"/>
            <a:headEnd/>
            <a:tailEnd/>
          </a:ln>
        </p:spPr>
        <p:txBody>
          <a:bodyPr vert="horz" wrap="square" lIns="479586" tIns="239793" rIns="479586" bIns="23979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66187" y="29576647"/>
            <a:ext cx="9067816" cy="2163081"/>
          </a:xfrm>
          <a:prstGeom prst="rect">
            <a:avLst/>
          </a:prstGeom>
          <a:noFill/>
          <a:ln w="9525">
            <a:noFill/>
            <a:miter lim="800000"/>
            <a:headEnd/>
            <a:tailEnd/>
          </a:ln>
          <a:effectLst/>
        </p:spPr>
        <p:txBody>
          <a:bodyPr vert="horz" wrap="square" lIns="479586" tIns="239793" rIns="479586" bIns="239793" numCol="1" anchor="t" anchorCtr="0" compatLnSpc="1">
            <a:prstTxWarp prst="textNoShape">
              <a:avLst/>
            </a:prstTxWarp>
          </a:bodyPr>
          <a:lstStyle>
            <a:lvl1pPr algn="l">
              <a:defRPr sz="6436"/>
            </a:lvl1pPr>
          </a:lstStyle>
          <a:p>
            <a:endParaRPr lang="en-US"/>
          </a:p>
        </p:txBody>
      </p:sp>
      <p:sp>
        <p:nvSpPr>
          <p:cNvPr id="1029" name="Rectangle 5"/>
          <p:cNvSpPr>
            <a:spLocks noGrp="1" noChangeArrowheads="1"/>
          </p:cNvSpPr>
          <p:nvPr>
            <p:ph type="ftr" sz="quarter" idx="3"/>
          </p:nvPr>
        </p:nvSpPr>
        <p:spPr bwMode="auto">
          <a:xfrm>
            <a:off x="14872222" y="29576647"/>
            <a:ext cx="13781643" cy="2163081"/>
          </a:xfrm>
          <a:prstGeom prst="rect">
            <a:avLst/>
          </a:prstGeom>
          <a:noFill/>
          <a:ln w="9525">
            <a:noFill/>
            <a:miter lim="800000"/>
            <a:headEnd/>
            <a:tailEnd/>
          </a:ln>
          <a:effectLst/>
        </p:spPr>
        <p:txBody>
          <a:bodyPr vert="horz" wrap="square" lIns="479586" tIns="239793" rIns="479586" bIns="239793" numCol="1" anchor="t" anchorCtr="0" compatLnSpc="1">
            <a:prstTxWarp prst="textNoShape">
              <a:avLst/>
            </a:prstTxWarp>
          </a:bodyPr>
          <a:lstStyle>
            <a:lvl1pPr>
              <a:defRPr sz="6436"/>
            </a:lvl1pPr>
          </a:lstStyle>
          <a:p>
            <a:endParaRPr lang="en-US"/>
          </a:p>
        </p:txBody>
      </p:sp>
      <p:sp>
        <p:nvSpPr>
          <p:cNvPr id="1030" name="Rectangle 6"/>
          <p:cNvSpPr>
            <a:spLocks noGrp="1" noChangeArrowheads="1"/>
          </p:cNvSpPr>
          <p:nvPr>
            <p:ph type="sldNum" sz="quarter" idx="4"/>
          </p:nvPr>
        </p:nvSpPr>
        <p:spPr bwMode="auto">
          <a:xfrm>
            <a:off x="31192073" y="29576647"/>
            <a:ext cx="9067816" cy="2163081"/>
          </a:xfrm>
          <a:prstGeom prst="rect">
            <a:avLst/>
          </a:prstGeom>
          <a:noFill/>
          <a:ln w="9525">
            <a:noFill/>
            <a:miter lim="800000"/>
            <a:headEnd/>
            <a:tailEnd/>
          </a:ln>
          <a:effectLst/>
        </p:spPr>
        <p:txBody>
          <a:bodyPr vert="horz" wrap="square" lIns="479586" tIns="239793" rIns="479586" bIns="239793" numCol="1" anchor="t" anchorCtr="0" compatLnSpc="1">
            <a:prstTxWarp prst="textNoShape">
              <a:avLst/>
            </a:prstTxWarp>
          </a:bodyPr>
          <a:lstStyle>
            <a:lvl1pPr algn="r">
              <a:defRPr sz="6436"/>
            </a:lvl1pPr>
          </a:lstStyle>
          <a:p>
            <a:fld id="{8C68503C-57FF-410E-9FCC-2D3A6444FD6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69315" rtl="0" eaLnBrk="0" fontAlgn="base" hangingPunct="0">
        <a:spcBef>
          <a:spcPct val="0"/>
        </a:spcBef>
        <a:spcAft>
          <a:spcPct val="0"/>
        </a:spcAft>
        <a:defRPr sz="20003">
          <a:solidFill>
            <a:schemeClr val="tx2"/>
          </a:solidFill>
          <a:latin typeface="+mj-lt"/>
          <a:ea typeface="+mj-ea"/>
          <a:cs typeface="+mj-cs"/>
        </a:defRPr>
      </a:lvl1pPr>
      <a:lvl2pPr algn="ctr" defTabSz="4169315" rtl="0" eaLnBrk="0" fontAlgn="base" hangingPunct="0">
        <a:spcBef>
          <a:spcPct val="0"/>
        </a:spcBef>
        <a:spcAft>
          <a:spcPct val="0"/>
        </a:spcAft>
        <a:defRPr sz="20003">
          <a:solidFill>
            <a:schemeClr val="tx2"/>
          </a:solidFill>
          <a:latin typeface="Times New Roman" pitchFamily="18" charset="0"/>
        </a:defRPr>
      </a:lvl2pPr>
      <a:lvl3pPr algn="ctr" defTabSz="4169315" rtl="0" eaLnBrk="0" fontAlgn="base" hangingPunct="0">
        <a:spcBef>
          <a:spcPct val="0"/>
        </a:spcBef>
        <a:spcAft>
          <a:spcPct val="0"/>
        </a:spcAft>
        <a:defRPr sz="20003">
          <a:solidFill>
            <a:schemeClr val="tx2"/>
          </a:solidFill>
          <a:latin typeface="Times New Roman" pitchFamily="18" charset="0"/>
        </a:defRPr>
      </a:lvl3pPr>
      <a:lvl4pPr algn="ctr" defTabSz="4169315" rtl="0" eaLnBrk="0" fontAlgn="base" hangingPunct="0">
        <a:spcBef>
          <a:spcPct val="0"/>
        </a:spcBef>
        <a:spcAft>
          <a:spcPct val="0"/>
        </a:spcAft>
        <a:defRPr sz="20003">
          <a:solidFill>
            <a:schemeClr val="tx2"/>
          </a:solidFill>
          <a:latin typeface="Times New Roman" pitchFamily="18" charset="0"/>
        </a:defRPr>
      </a:lvl4pPr>
      <a:lvl5pPr algn="ctr" defTabSz="4169315" rtl="0" eaLnBrk="0" fontAlgn="base" hangingPunct="0">
        <a:spcBef>
          <a:spcPct val="0"/>
        </a:spcBef>
        <a:spcAft>
          <a:spcPct val="0"/>
        </a:spcAft>
        <a:defRPr sz="20003">
          <a:solidFill>
            <a:schemeClr val="tx2"/>
          </a:solidFill>
          <a:latin typeface="Times New Roman" pitchFamily="18" charset="0"/>
        </a:defRPr>
      </a:lvl5pPr>
      <a:lvl6pPr marL="397604" algn="ctr" defTabSz="4169315" rtl="0" eaLnBrk="0" fontAlgn="base" hangingPunct="0">
        <a:spcBef>
          <a:spcPct val="0"/>
        </a:spcBef>
        <a:spcAft>
          <a:spcPct val="0"/>
        </a:spcAft>
        <a:defRPr sz="20003">
          <a:solidFill>
            <a:schemeClr val="tx2"/>
          </a:solidFill>
          <a:latin typeface="Times New Roman" pitchFamily="18" charset="0"/>
        </a:defRPr>
      </a:lvl6pPr>
      <a:lvl7pPr marL="795207" algn="ctr" defTabSz="4169315" rtl="0" eaLnBrk="0" fontAlgn="base" hangingPunct="0">
        <a:spcBef>
          <a:spcPct val="0"/>
        </a:spcBef>
        <a:spcAft>
          <a:spcPct val="0"/>
        </a:spcAft>
        <a:defRPr sz="20003">
          <a:solidFill>
            <a:schemeClr val="tx2"/>
          </a:solidFill>
          <a:latin typeface="Times New Roman" pitchFamily="18" charset="0"/>
        </a:defRPr>
      </a:lvl7pPr>
      <a:lvl8pPr marL="1192810" algn="ctr" defTabSz="4169315" rtl="0" eaLnBrk="0" fontAlgn="base" hangingPunct="0">
        <a:spcBef>
          <a:spcPct val="0"/>
        </a:spcBef>
        <a:spcAft>
          <a:spcPct val="0"/>
        </a:spcAft>
        <a:defRPr sz="20003">
          <a:solidFill>
            <a:schemeClr val="tx2"/>
          </a:solidFill>
          <a:latin typeface="Times New Roman" pitchFamily="18" charset="0"/>
        </a:defRPr>
      </a:lvl8pPr>
      <a:lvl9pPr marL="1590415" algn="ctr" defTabSz="4169315" rtl="0" eaLnBrk="0" fontAlgn="base" hangingPunct="0">
        <a:spcBef>
          <a:spcPct val="0"/>
        </a:spcBef>
        <a:spcAft>
          <a:spcPct val="0"/>
        </a:spcAft>
        <a:defRPr sz="20003">
          <a:solidFill>
            <a:schemeClr val="tx2"/>
          </a:solidFill>
          <a:latin typeface="Times New Roman" pitchFamily="18" charset="0"/>
        </a:defRPr>
      </a:lvl9pPr>
    </p:titleStyle>
    <p:bodyStyle>
      <a:lvl1pPr marL="1562803" indent="-1562803" algn="l" defTabSz="4169315" rtl="0" eaLnBrk="0" fontAlgn="base" hangingPunct="0">
        <a:spcBef>
          <a:spcPct val="20000"/>
        </a:spcBef>
        <a:spcAft>
          <a:spcPct val="0"/>
        </a:spcAft>
        <a:buChar char="•"/>
        <a:defRPr sz="14522">
          <a:solidFill>
            <a:schemeClr val="tx1"/>
          </a:solidFill>
          <a:latin typeface="+mn-lt"/>
          <a:ea typeface="+mn-ea"/>
          <a:cs typeface="+mn-cs"/>
        </a:defRPr>
      </a:lvl1pPr>
      <a:lvl2pPr marL="3389295" indent="-1304637" algn="l" defTabSz="4169315" rtl="0" eaLnBrk="0" fontAlgn="base" hangingPunct="0">
        <a:spcBef>
          <a:spcPct val="20000"/>
        </a:spcBef>
        <a:spcAft>
          <a:spcPct val="0"/>
        </a:spcAft>
        <a:buChar char="–"/>
        <a:defRPr sz="12783">
          <a:solidFill>
            <a:schemeClr val="tx1"/>
          </a:solidFill>
          <a:latin typeface="+mn-lt"/>
        </a:defRPr>
      </a:lvl2pPr>
      <a:lvl3pPr marL="5213024" indent="-1043710" algn="l" defTabSz="4169315" rtl="0" eaLnBrk="0" fontAlgn="base" hangingPunct="0">
        <a:spcBef>
          <a:spcPct val="20000"/>
        </a:spcBef>
        <a:spcAft>
          <a:spcPct val="0"/>
        </a:spcAft>
        <a:buChar char="•"/>
        <a:defRPr sz="10959">
          <a:solidFill>
            <a:schemeClr val="tx1"/>
          </a:solidFill>
          <a:latin typeface="+mn-lt"/>
        </a:defRPr>
      </a:lvl3pPr>
      <a:lvl4pPr marL="7297683" indent="-1040949" algn="l" defTabSz="4169315" rtl="0" eaLnBrk="0" fontAlgn="base" hangingPunct="0">
        <a:spcBef>
          <a:spcPct val="20000"/>
        </a:spcBef>
        <a:spcAft>
          <a:spcPct val="0"/>
        </a:spcAft>
        <a:buChar char="–"/>
        <a:defRPr sz="9219">
          <a:solidFill>
            <a:schemeClr val="tx1"/>
          </a:solidFill>
          <a:latin typeface="+mn-lt"/>
        </a:defRPr>
      </a:lvl4pPr>
      <a:lvl5pPr marL="9385101" indent="-1043710" algn="l" defTabSz="4169315" rtl="0" eaLnBrk="0" fontAlgn="base" hangingPunct="0">
        <a:spcBef>
          <a:spcPct val="20000"/>
        </a:spcBef>
        <a:spcAft>
          <a:spcPct val="0"/>
        </a:spcAft>
        <a:buChar char="»"/>
        <a:defRPr sz="9219">
          <a:solidFill>
            <a:schemeClr val="tx1"/>
          </a:solidFill>
          <a:latin typeface="+mn-lt"/>
        </a:defRPr>
      </a:lvl5pPr>
      <a:lvl6pPr marL="9782705" indent="-1043710" algn="l" defTabSz="4169315" rtl="0" eaLnBrk="0" fontAlgn="base" hangingPunct="0">
        <a:spcBef>
          <a:spcPct val="20000"/>
        </a:spcBef>
        <a:spcAft>
          <a:spcPct val="0"/>
        </a:spcAft>
        <a:buChar char="»"/>
        <a:defRPr sz="9219">
          <a:solidFill>
            <a:schemeClr val="tx1"/>
          </a:solidFill>
          <a:latin typeface="+mn-lt"/>
        </a:defRPr>
      </a:lvl6pPr>
      <a:lvl7pPr marL="10180308" indent="-1043710" algn="l" defTabSz="4169315" rtl="0" eaLnBrk="0" fontAlgn="base" hangingPunct="0">
        <a:spcBef>
          <a:spcPct val="20000"/>
        </a:spcBef>
        <a:spcAft>
          <a:spcPct val="0"/>
        </a:spcAft>
        <a:buChar char="»"/>
        <a:defRPr sz="9219">
          <a:solidFill>
            <a:schemeClr val="tx1"/>
          </a:solidFill>
          <a:latin typeface="+mn-lt"/>
        </a:defRPr>
      </a:lvl7pPr>
      <a:lvl8pPr marL="10577912" indent="-1043710" algn="l" defTabSz="4169315" rtl="0" eaLnBrk="0" fontAlgn="base" hangingPunct="0">
        <a:spcBef>
          <a:spcPct val="20000"/>
        </a:spcBef>
        <a:spcAft>
          <a:spcPct val="0"/>
        </a:spcAft>
        <a:buChar char="»"/>
        <a:defRPr sz="9219">
          <a:solidFill>
            <a:schemeClr val="tx1"/>
          </a:solidFill>
          <a:latin typeface="+mn-lt"/>
        </a:defRPr>
      </a:lvl8pPr>
      <a:lvl9pPr marL="10975515" indent="-1043710" algn="l" defTabSz="4169315" rtl="0" eaLnBrk="0" fontAlgn="base" hangingPunct="0">
        <a:spcBef>
          <a:spcPct val="20000"/>
        </a:spcBef>
        <a:spcAft>
          <a:spcPct val="0"/>
        </a:spcAft>
        <a:buChar char="»"/>
        <a:defRPr sz="9219">
          <a:solidFill>
            <a:schemeClr val="tx1"/>
          </a:solidFill>
          <a:latin typeface="+mn-lt"/>
        </a:defRPr>
      </a:lvl9pPr>
    </p:bodyStyle>
    <p:otherStyle>
      <a:defPPr>
        <a:defRPr lang="en-US"/>
      </a:defPPr>
      <a:lvl1pPr marL="0" algn="l" defTabSz="795207" rtl="0" eaLnBrk="1" latinLnBrk="0" hangingPunct="1">
        <a:defRPr sz="1566" kern="1200">
          <a:solidFill>
            <a:schemeClr val="tx1"/>
          </a:solidFill>
          <a:latin typeface="+mn-lt"/>
          <a:ea typeface="+mn-ea"/>
          <a:cs typeface="+mn-cs"/>
        </a:defRPr>
      </a:lvl1pPr>
      <a:lvl2pPr marL="397604" algn="l" defTabSz="795207" rtl="0" eaLnBrk="1" latinLnBrk="0" hangingPunct="1">
        <a:defRPr sz="1566" kern="1200">
          <a:solidFill>
            <a:schemeClr val="tx1"/>
          </a:solidFill>
          <a:latin typeface="+mn-lt"/>
          <a:ea typeface="+mn-ea"/>
          <a:cs typeface="+mn-cs"/>
        </a:defRPr>
      </a:lvl2pPr>
      <a:lvl3pPr marL="795207" algn="l" defTabSz="795207" rtl="0" eaLnBrk="1" latinLnBrk="0" hangingPunct="1">
        <a:defRPr sz="1566" kern="1200">
          <a:solidFill>
            <a:schemeClr val="tx1"/>
          </a:solidFill>
          <a:latin typeface="+mn-lt"/>
          <a:ea typeface="+mn-ea"/>
          <a:cs typeface="+mn-cs"/>
        </a:defRPr>
      </a:lvl3pPr>
      <a:lvl4pPr marL="1192810" algn="l" defTabSz="795207" rtl="0" eaLnBrk="1" latinLnBrk="0" hangingPunct="1">
        <a:defRPr sz="1566" kern="1200">
          <a:solidFill>
            <a:schemeClr val="tx1"/>
          </a:solidFill>
          <a:latin typeface="+mn-lt"/>
          <a:ea typeface="+mn-ea"/>
          <a:cs typeface="+mn-cs"/>
        </a:defRPr>
      </a:lvl4pPr>
      <a:lvl5pPr marL="1590415" algn="l" defTabSz="795207" rtl="0" eaLnBrk="1" latinLnBrk="0" hangingPunct="1">
        <a:defRPr sz="1566" kern="1200">
          <a:solidFill>
            <a:schemeClr val="tx1"/>
          </a:solidFill>
          <a:latin typeface="+mn-lt"/>
          <a:ea typeface="+mn-ea"/>
          <a:cs typeface="+mn-cs"/>
        </a:defRPr>
      </a:lvl5pPr>
      <a:lvl6pPr marL="1988019" algn="l" defTabSz="795207" rtl="0" eaLnBrk="1" latinLnBrk="0" hangingPunct="1">
        <a:defRPr sz="1566" kern="1200">
          <a:solidFill>
            <a:schemeClr val="tx1"/>
          </a:solidFill>
          <a:latin typeface="+mn-lt"/>
          <a:ea typeface="+mn-ea"/>
          <a:cs typeface="+mn-cs"/>
        </a:defRPr>
      </a:lvl6pPr>
      <a:lvl7pPr marL="2385622" algn="l" defTabSz="795207" rtl="0" eaLnBrk="1" latinLnBrk="0" hangingPunct="1">
        <a:defRPr sz="1566" kern="1200">
          <a:solidFill>
            <a:schemeClr val="tx1"/>
          </a:solidFill>
          <a:latin typeface="+mn-lt"/>
          <a:ea typeface="+mn-ea"/>
          <a:cs typeface="+mn-cs"/>
        </a:defRPr>
      </a:lvl7pPr>
      <a:lvl8pPr marL="2783225" algn="l" defTabSz="795207" rtl="0" eaLnBrk="1" latinLnBrk="0" hangingPunct="1">
        <a:defRPr sz="1566" kern="1200">
          <a:solidFill>
            <a:schemeClr val="tx1"/>
          </a:solidFill>
          <a:latin typeface="+mn-lt"/>
          <a:ea typeface="+mn-ea"/>
          <a:cs typeface="+mn-cs"/>
        </a:defRPr>
      </a:lvl8pPr>
      <a:lvl9pPr marL="3180828" algn="l" defTabSz="795207" rtl="0" eaLnBrk="1" latinLnBrk="0" hangingPunct="1">
        <a:defRPr sz="15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a:extLst>
              <a:ext uri="{FF2B5EF4-FFF2-40B4-BE49-F238E27FC236}">
                <a16:creationId xmlns:a16="http://schemas.microsoft.com/office/drawing/2014/main" id="{889BAEF9-BB62-E049-AA40-41E048E23530}"/>
              </a:ext>
            </a:extLst>
          </p:cNvPr>
          <p:cNvGraphicFramePr>
            <a:graphicFrameLocks noGrp="1"/>
          </p:cNvGraphicFramePr>
          <p:nvPr>
            <p:extLst>
              <p:ext uri="{D42A27DB-BD31-4B8C-83A1-F6EECF244321}">
                <p14:modId xmlns:p14="http://schemas.microsoft.com/office/powerpoint/2010/main" val="1132882927"/>
              </p:ext>
            </p:extLst>
          </p:nvPr>
        </p:nvGraphicFramePr>
        <p:xfrm>
          <a:off x="19366680" y="5990439"/>
          <a:ext cx="23536105" cy="7533004"/>
        </p:xfrm>
        <a:graphic>
          <a:graphicData uri="http://schemas.openxmlformats.org/drawingml/2006/table">
            <a:tbl>
              <a:tblPr firstRow="1" bandRow="1">
                <a:tableStyleId>{5940675A-B579-460E-94D1-54222C63F5DA}</a:tableStyleId>
              </a:tblPr>
              <a:tblGrid>
                <a:gridCol w="5113108">
                  <a:extLst>
                    <a:ext uri="{9D8B030D-6E8A-4147-A177-3AD203B41FA5}">
                      <a16:colId xmlns:a16="http://schemas.microsoft.com/office/drawing/2014/main" val="3889172972"/>
                    </a:ext>
                  </a:extLst>
                </a:gridCol>
                <a:gridCol w="8017700">
                  <a:extLst>
                    <a:ext uri="{9D8B030D-6E8A-4147-A177-3AD203B41FA5}">
                      <a16:colId xmlns:a16="http://schemas.microsoft.com/office/drawing/2014/main" val="3064843344"/>
                    </a:ext>
                  </a:extLst>
                </a:gridCol>
                <a:gridCol w="10405297">
                  <a:extLst>
                    <a:ext uri="{9D8B030D-6E8A-4147-A177-3AD203B41FA5}">
                      <a16:colId xmlns:a16="http://schemas.microsoft.com/office/drawing/2014/main" val="3646298785"/>
                    </a:ext>
                  </a:extLst>
                </a:gridCol>
              </a:tblGrid>
              <a:tr h="651778">
                <a:tc>
                  <a:txBody>
                    <a:bodyPr/>
                    <a:lstStyle/>
                    <a:p>
                      <a:pPr algn="ctr"/>
                      <a:r>
                        <a:rPr lang="en-US" sz="3400" b="1" u="none" dirty="0">
                          <a:latin typeface="Calibri" panose="020F0502020204030204" pitchFamily="34" charset="0"/>
                          <a:cs typeface="Calibri" panose="020F0502020204030204" pitchFamily="34" charset="0"/>
                        </a:rPr>
                        <a:t>Country Classification</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2225" indent="0" algn="ctr">
                        <a:tabLst/>
                      </a:pPr>
                      <a:r>
                        <a:rPr lang="en-US" sz="3400" b="1" u="none" dirty="0">
                          <a:latin typeface="Calibri" panose="020F0502020204030204" pitchFamily="34" charset="0"/>
                          <a:cs typeface="Calibri" panose="020F0502020204030204" pitchFamily="34" charset="0"/>
                        </a:rPr>
                        <a:t>Critical Moment Themes</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384300" indent="0" algn="ctr">
                        <a:tabLst/>
                      </a:pPr>
                      <a:r>
                        <a:rPr lang="en-US" sz="3400" b="1" u="none" dirty="0">
                          <a:latin typeface="Calibri" panose="020F0502020204030204" pitchFamily="34" charset="0"/>
                          <a:cs typeface="Calibri" panose="020F0502020204030204" pitchFamily="34" charset="0"/>
                        </a:rPr>
                        <a:t>Associated Skills or Attitudes</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0770793"/>
                  </a:ext>
                </a:extLst>
              </a:tr>
              <a:tr h="1146871">
                <a:tc rowSpan="2">
                  <a:txBody>
                    <a:bodyPr/>
                    <a:lstStyle/>
                    <a:p>
                      <a:pPr algn="ctr"/>
                      <a:r>
                        <a:rPr lang="en-US" sz="3000" dirty="0">
                          <a:latin typeface="Calibri" panose="020F0502020204030204" pitchFamily="34" charset="0"/>
                          <a:cs typeface="Calibri" panose="020F0502020204030204" pitchFamily="34" charset="0"/>
                        </a:rPr>
                        <a:t>High Income</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000" dirty="0">
                          <a:latin typeface="Calibri" panose="020F0502020204030204" pitchFamily="34" charset="0"/>
                          <a:cs typeface="Calibri" panose="020F0502020204030204" pitchFamily="34" charset="0"/>
                        </a:rPr>
                        <a:t>Witnessing an innovative patient care technique</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409700" indent="0" algn="ctr">
                        <a:tabLst/>
                      </a:pPr>
                      <a:r>
                        <a:rPr lang="en-US" sz="3000" dirty="0">
                          <a:latin typeface="Calibri" panose="020F0502020204030204" pitchFamily="34" charset="0"/>
                          <a:cs typeface="Calibri" panose="020F0502020204030204" pitchFamily="34" charset="0"/>
                        </a:rPr>
                        <a:t>Inspiration, open-mindedness, appreciation for alternative approaches to patient care</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8213968"/>
                  </a:ext>
                </a:extLst>
              </a:tr>
              <a:tr h="1146871">
                <a:tc vMerge="1">
                  <a:txBody>
                    <a:bodyPr/>
                    <a:lstStyle/>
                    <a:p>
                      <a:pPr algn="ctr"/>
                      <a:endParaRPr lang="en-US" sz="3600" dirty="0">
                        <a:latin typeface="Calibri" panose="020F0502020204030204" pitchFamily="34" charset="0"/>
                        <a:cs typeface="Calibri" panose="020F0502020204030204" pitchFamily="34" charset="0"/>
                      </a:endParaRPr>
                    </a:p>
                  </a:txBody>
                  <a:tcPr anchor="ctr"/>
                </a:tc>
                <a:tc>
                  <a:txBody>
                    <a:bodyPr/>
                    <a:lstStyle/>
                    <a:p>
                      <a:pPr algn="ctr"/>
                      <a:r>
                        <a:rPr lang="en-US" sz="3000" dirty="0">
                          <a:latin typeface="Calibri" panose="020F0502020204030204" pitchFamily="34" charset="0"/>
                          <a:cs typeface="Calibri" panose="020F0502020204030204" pitchFamily="34" charset="0"/>
                        </a:rPr>
                        <a:t>Experiencing negative healthcare team dynamics</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0063" indent="0" algn="ctr">
                        <a:tabLst/>
                      </a:pPr>
                      <a:r>
                        <a:rPr lang="en-US" sz="3000" dirty="0">
                          <a:latin typeface="Calibri" panose="020F0502020204030204" pitchFamily="34" charset="0"/>
                          <a:cs typeface="Calibri" panose="020F0502020204030204" pitchFamily="34" charset="0"/>
                        </a:rPr>
                        <a:t>Respect, appreciation for the role of the pharmacist</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942305"/>
                  </a:ext>
                </a:extLst>
              </a:tr>
              <a:tr h="1146871">
                <a:tc rowSpan="4">
                  <a:txBody>
                    <a:bodyPr/>
                    <a:lstStyle/>
                    <a:p>
                      <a:pPr marL="515938" indent="0" algn="l">
                        <a:tabLst/>
                      </a:pPr>
                      <a:endParaRPr lang="en-US" sz="3000" dirty="0">
                        <a:latin typeface="Calibri" panose="020F0502020204030204" pitchFamily="34" charset="0"/>
                        <a:cs typeface="Calibri" panose="020F0502020204030204" pitchFamily="34" charset="0"/>
                      </a:endParaRPr>
                    </a:p>
                    <a:p>
                      <a:pPr marL="515938" indent="0" algn="l">
                        <a:tabLst/>
                      </a:pPr>
                      <a:endParaRPr lang="en-US" sz="3000" dirty="0">
                        <a:latin typeface="Calibri" panose="020F0502020204030204" pitchFamily="34" charset="0"/>
                        <a:cs typeface="Calibri" panose="020F0502020204030204" pitchFamily="34" charset="0"/>
                      </a:endParaRPr>
                    </a:p>
                    <a:p>
                      <a:pPr marL="515938" indent="0" algn="l">
                        <a:tabLst/>
                      </a:pPr>
                      <a:endParaRPr lang="en-US" sz="3000" dirty="0">
                        <a:latin typeface="Calibri" panose="020F0502020204030204" pitchFamily="34" charset="0"/>
                        <a:cs typeface="Calibri" panose="020F0502020204030204" pitchFamily="34" charset="0"/>
                      </a:endParaRPr>
                    </a:p>
                    <a:p>
                      <a:pPr marL="515938" indent="0" algn="l">
                        <a:tabLst/>
                      </a:pPr>
                      <a:endParaRPr lang="en-US" sz="900" dirty="0">
                        <a:latin typeface="Calibri" panose="020F0502020204030204" pitchFamily="34" charset="0"/>
                        <a:cs typeface="Calibri" panose="020F0502020204030204" pitchFamily="34" charset="0"/>
                      </a:endParaRPr>
                    </a:p>
                    <a:p>
                      <a:pPr marL="515938" indent="0" algn="l">
                        <a:tabLst/>
                      </a:pPr>
                      <a:endParaRPr lang="en-US" sz="3000" dirty="0">
                        <a:latin typeface="Calibri" panose="020F0502020204030204" pitchFamily="34" charset="0"/>
                        <a:cs typeface="Calibri" panose="020F0502020204030204" pitchFamily="34" charset="0"/>
                      </a:endParaRPr>
                    </a:p>
                    <a:p>
                      <a:pPr marL="515938" indent="0" algn="l">
                        <a:tabLst/>
                      </a:pPr>
                      <a:r>
                        <a:rPr lang="en-US" sz="3000" dirty="0">
                          <a:latin typeface="Calibri" panose="020F0502020204030204" pitchFamily="34" charset="0"/>
                          <a:cs typeface="Calibri" panose="020F0502020204030204" pitchFamily="34" charset="0"/>
                        </a:rPr>
                        <a:t>Low-to-Middle Income           </a:t>
                      </a:r>
                    </a:p>
                  </a:txBody>
                  <a:tcPr marL="79514" marR="79514" marT="39757" marB="397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000" dirty="0">
                          <a:latin typeface="Calibri" panose="020F0502020204030204" pitchFamily="34" charset="0"/>
                          <a:cs typeface="Calibri" panose="020F0502020204030204" pitchFamily="34" charset="0"/>
                        </a:rPr>
                        <a:t>Engaging in a sensitive patient interaction</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363663" indent="0" algn="ctr">
                        <a:tabLst/>
                      </a:pPr>
                      <a:r>
                        <a:rPr lang="en-US" sz="3000" dirty="0">
                          <a:latin typeface="Calibri" panose="020F0502020204030204" pitchFamily="34" charset="0"/>
                          <a:cs typeface="Calibri" panose="020F0502020204030204" pitchFamily="34" charset="0"/>
                        </a:rPr>
                        <a:t>Patient advocacy, empathy, cultural sensitivity</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60051365"/>
                  </a:ext>
                </a:extLst>
              </a:tr>
              <a:tr h="1146871">
                <a:tc vMerge="1">
                  <a:txBody>
                    <a:bodyPr/>
                    <a:lstStyle/>
                    <a:p>
                      <a:pPr algn="ctr"/>
                      <a:endParaRPr lang="en-US" sz="3600" dirty="0">
                        <a:latin typeface="Calibri" panose="020F0502020204030204" pitchFamily="34" charset="0"/>
                        <a:cs typeface="Calibri" panose="020F0502020204030204" pitchFamily="34" charset="0"/>
                      </a:endParaRPr>
                    </a:p>
                  </a:txBody>
                  <a:tcPr anchor="ctr"/>
                </a:tc>
                <a:tc>
                  <a:txBody>
                    <a:bodyPr/>
                    <a:lstStyle/>
                    <a:p>
                      <a:pPr algn="ctr"/>
                      <a:r>
                        <a:rPr lang="en-US" sz="3000" dirty="0">
                          <a:latin typeface="Calibri" panose="020F0502020204030204" pitchFamily="34" charset="0"/>
                          <a:cs typeface="Calibri" panose="020F0502020204030204" pitchFamily="34" charset="0"/>
                        </a:rPr>
                        <a:t>Experiencing healthcare system barriers </a:t>
                      </a:r>
                    </a:p>
                    <a:p>
                      <a:pPr algn="ctr"/>
                      <a:r>
                        <a:rPr lang="en-US" sz="3000" dirty="0">
                          <a:latin typeface="Calibri" panose="020F0502020204030204" pitchFamily="34" charset="0"/>
                          <a:cs typeface="Calibri" panose="020F0502020204030204" pitchFamily="34" charset="0"/>
                        </a:rPr>
                        <a:t>(i.e. resource and workforce limitations)</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363663" indent="0" algn="ctr">
                        <a:tabLst/>
                      </a:pPr>
                      <a:r>
                        <a:rPr lang="en-US" sz="3000" dirty="0">
                          <a:latin typeface="Calibri" panose="020F0502020204030204" pitchFamily="34" charset="0"/>
                          <a:cs typeface="Calibri" panose="020F0502020204030204" pitchFamily="34" charset="0"/>
                        </a:rPr>
                        <a:t>Problem-solving, appreciation for big impacts </a:t>
                      </a:r>
                    </a:p>
                    <a:p>
                      <a:pPr marL="1363663" indent="0" algn="ctr">
                        <a:tabLst/>
                      </a:pPr>
                      <a:r>
                        <a:rPr lang="en-US" sz="3000" dirty="0">
                          <a:latin typeface="Calibri" panose="020F0502020204030204" pitchFamily="34" charset="0"/>
                          <a:cs typeface="Calibri" panose="020F0502020204030204" pitchFamily="34" charset="0"/>
                        </a:rPr>
                        <a:t>through small changes</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61696201"/>
                  </a:ext>
                </a:extLst>
              </a:tr>
              <a:tr h="1146871">
                <a:tc vMerge="1">
                  <a:txBody>
                    <a:bodyPr/>
                    <a:lstStyle/>
                    <a:p>
                      <a:pPr algn="ctr"/>
                      <a:endParaRPr lang="en-US" sz="3600" dirty="0">
                        <a:latin typeface="Calibri" panose="020F0502020204030204" pitchFamily="34" charset="0"/>
                        <a:cs typeface="Calibri" panose="020F0502020204030204" pitchFamily="34" charset="0"/>
                      </a:endParaRPr>
                    </a:p>
                  </a:txBody>
                  <a:tcPr anchor="ctr"/>
                </a:tc>
                <a:tc>
                  <a:txBody>
                    <a:bodyPr/>
                    <a:lstStyle/>
                    <a:p>
                      <a:pPr marL="41275" indent="0" algn="ctr">
                        <a:tabLst/>
                      </a:pPr>
                      <a:r>
                        <a:rPr lang="en-US" sz="3000" dirty="0">
                          <a:latin typeface="Calibri" panose="020F0502020204030204" pitchFamily="34" charset="0"/>
                          <a:cs typeface="Calibri" panose="020F0502020204030204" pitchFamily="34" charset="0"/>
                        </a:rPr>
                        <a:t>Going out of their comfort zone </a:t>
                      </a:r>
                    </a:p>
                    <a:p>
                      <a:pPr marL="41275" indent="0" algn="ctr">
                        <a:tabLst/>
                      </a:pPr>
                      <a:r>
                        <a:rPr lang="en-US" sz="3000" dirty="0">
                          <a:latin typeface="Calibri" panose="020F0502020204030204" pitchFamily="34" charset="0"/>
                          <a:cs typeface="Calibri" panose="020F0502020204030204" pitchFamily="34" charset="0"/>
                        </a:rPr>
                        <a:t>(i.e. culture, language, daily living)</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409700" indent="0" algn="ctr">
                        <a:tabLst/>
                      </a:pPr>
                      <a:r>
                        <a:rPr lang="en-US" sz="3000" dirty="0">
                          <a:latin typeface="Calibri" panose="020F0502020204030204" pitchFamily="34" charset="0"/>
                          <a:cs typeface="Calibri" panose="020F0502020204030204" pitchFamily="34" charset="0"/>
                        </a:rPr>
                        <a:t>Cultural awareness, adaptability, self-awareness, </a:t>
                      </a:r>
                    </a:p>
                    <a:p>
                      <a:pPr marL="1354138" indent="0" algn="ctr">
                        <a:tabLst/>
                      </a:pPr>
                      <a:r>
                        <a:rPr lang="en-US" sz="3000" dirty="0">
                          <a:latin typeface="Calibri" panose="020F0502020204030204" pitchFamily="34" charset="0"/>
                          <a:cs typeface="Calibri" panose="020F0502020204030204" pitchFamily="34" charset="0"/>
                        </a:rPr>
                        <a:t>confidence</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1286942"/>
                  </a:ext>
                </a:extLst>
              </a:tr>
              <a:tr h="1146871">
                <a:tc vMerge="1">
                  <a:txBody>
                    <a:bodyPr/>
                    <a:lstStyle/>
                    <a:p>
                      <a:pPr algn="ctr"/>
                      <a:endParaRPr lang="en-US" sz="3600" dirty="0">
                        <a:latin typeface="Calibri" panose="020F0502020204030204" pitchFamily="34" charset="0"/>
                        <a:cs typeface="Calibri" panose="020F0502020204030204" pitchFamily="34" charset="0"/>
                      </a:endParaRPr>
                    </a:p>
                  </a:txBody>
                  <a:tcPr anchor="ctr"/>
                </a:tc>
                <a:tc>
                  <a:txBody>
                    <a:bodyPr/>
                    <a:lstStyle/>
                    <a:p>
                      <a:pPr algn="ctr"/>
                      <a:r>
                        <a:rPr lang="en-US" sz="3000" dirty="0">
                          <a:latin typeface="Calibri" panose="020F0502020204030204" pitchFamily="34" charset="0"/>
                          <a:cs typeface="Calibri" panose="020F0502020204030204" pitchFamily="34" charset="0"/>
                        </a:rPr>
                        <a:t>Making a difference</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363663" indent="0" algn="ctr">
                        <a:tabLst/>
                      </a:pPr>
                      <a:r>
                        <a:rPr lang="en-US" sz="3000" dirty="0">
                          <a:latin typeface="Calibri" panose="020F0502020204030204" pitchFamily="34" charset="0"/>
                          <a:cs typeface="Calibri" panose="020F0502020204030204" pitchFamily="34" charset="0"/>
                        </a:rPr>
                        <a:t>Communication, inspiration, social responsibility</a:t>
                      </a:r>
                    </a:p>
                  </a:txBody>
                  <a:tcPr marL="79514" marR="79514" marT="39757" marB="3975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5927296"/>
                  </a:ext>
                </a:extLst>
              </a:tr>
            </a:tbl>
          </a:graphicData>
        </a:graphic>
      </p:graphicFrame>
      <p:sp>
        <p:nvSpPr>
          <p:cNvPr id="31" name="Rectangle 30"/>
          <p:cNvSpPr/>
          <p:nvPr/>
        </p:nvSpPr>
        <p:spPr bwMode="auto">
          <a:xfrm>
            <a:off x="3" y="685801"/>
            <a:ext cx="43526075" cy="3975719"/>
          </a:xfrm>
          <a:prstGeom prst="rect">
            <a:avLst/>
          </a:prstGeom>
          <a:solidFill>
            <a:srgbClr val="6699CC"/>
          </a:solidFill>
          <a:ln w="9525" cap="flat" cmpd="sng" algn="ctr">
            <a:noFill/>
            <a:prstDash val="solid"/>
            <a:round/>
            <a:headEnd type="none" w="med" len="med"/>
            <a:tailEnd type="none" w="med" len="med"/>
          </a:ln>
          <a:effectLst/>
        </p:spPr>
        <p:txBody>
          <a:bodyPr vert="horz" wrap="square" lIns="79514" tIns="39757" rIns="79514" bIns="39757" numCol="1" rtlCol="0" anchor="t" anchorCtr="0" compatLnSpc="1">
            <a:prstTxWarp prst="textNoShape">
              <a:avLst/>
            </a:prstTxWarp>
          </a:bodyPr>
          <a:lstStyle/>
          <a:p>
            <a:pPr defTabSz="795207"/>
            <a:endParaRPr lang="en-US" sz="3826" dirty="0"/>
          </a:p>
        </p:txBody>
      </p:sp>
      <p:cxnSp>
        <p:nvCxnSpPr>
          <p:cNvPr id="66" name="Straight Connector 65"/>
          <p:cNvCxnSpPr/>
          <p:nvPr/>
        </p:nvCxnSpPr>
        <p:spPr bwMode="auto">
          <a:xfrm flipV="1">
            <a:off x="635" y="4305099"/>
            <a:ext cx="43525440" cy="0"/>
          </a:xfrm>
          <a:prstGeom prst="line">
            <a:avLst/>
          </a:prstGeom>
          <a:solidFill>
            <a:schemeClr val="accent1"/>
          </a:solidFill>
          <a:ln w="304800" cap="flat" cmpd="sng" algn="ctr">
            <a:solidFill>
              <a:schemeClr val="bg1"/>
            </a:solidFill>
            <a:prstDash val="solid"/>
            <a:round/>
            <a:headEnd type="none" w="med" len="med"/>
            <a:tailEnd type="none" w="med" len="med"/>
          </a:ln>
          <a:effectLst/>
        </p:spPr>
      </p:cxnSp>
      <p:sp>
        <p:nvSpPr>
          <p:cNvPr id="2053" name="Text Box 461"/>
          <p:cNvSpPr txBox="1">
            <a:spLocks noChangeArrowheads="1"/>
          </p:cNvSpPr>
          <p:nvPr/>
        </p:nvSpPr>
        <p:spPr bwMode="auto">
          <a:xfrm>
            <a:off x="-296701" y="792096"/>
            <a:ext cx="43199479" cy="1124219"/>
          </a:xfrm>
          <a:prstGeom prst="rect">
            <a:avLst/>
          </a:prstGeom>
          <a:noFill/>
          <a:ln w="9525">
            <a:noFill/>
            <a:miter lim="800000"/>
            <a:headEnd/>
            <a:tailEnd/>
          </a:ln>
        </p:spPr>
        <p:txBody>
          <a:bodyPr wrap="square" lIns="82935" tIns="0" rIns="82935" bIns="0">
            <a:spAutoFit/>
          </a:bodyPr>
          <a:lstStyle/>
          <a:p>
            <a:pPr algn="r" defTabSz="829721">
              <a:lnSpc>
                <a:spcPct val="20000"/>
              </a:lnSpc>
              <a:spcBef>
                <a:spcPct val="50000"/>
              </a:spcBef>
            </a:pPr>
            <a:endParaRPr lang="en-US" sz="6088" b="1" dirty="0">
              <a:solidFill>
                <a:schemeClr val="bg1"/>
              </a:solidFill>
              <a:latin typeface="Calibri" pitchFamily="34" charset="0"/>
              <a:cs typeface="Calibri" pitchFamily="34" charset="0"/>
            </a:endParaRPr>
          </a:p>
          <a:p>
            <a:pPr algn="r"/>
            <a:r>
              <a:rPr lang="en-US" sz="6088" b="1" dirty="0">
                <a:solidFill>
                  <a:schemeClr val="bg1"/>
                </a:solidFill>
                <a:latin typeface="Calibri" pitchFamily="34" charset="0"/>
                <a:cs typeface="Calibri" pitchFamily="34" charset="0"/>
              </a:rPr>
              <a:t>Critical Moments in Student Learning on International Rotations</a:t>
            </a:r>
            <a:endParaRPr lang="en-US" sz="6088" dirty="0">
              <a:solidFill>
                <a:schemeClr val="bg1"/>
              </a:solidFill>
              <a:latin typeface="Calibri" pitchFamily="34" charset="0"/>
              <a:cs typeface="Calibri" pitchFamily="34" charset="0"/>
            </a:endParaRPr>
          </a:p>
        </p:txBody>
      </p:sp>
      <p:sp>
        <p:nvSpPr>
          <p:cNvPr id="32" name="Rounded Rectangle 31"/>
          <p:cNvSpPr/>
          <p:nvPr/>
        </p:nvSpPr>
        <p:spPr bwMode="auto">
          <a:xfrm>
            <a:off x="639276" y="4824228"/>
            <a:ext cx="18208241" cy="993930"/>
          </a:xfrm>
          <a:prstGeom prst="roundRect">
            <a:avLst/>
          </a:prstGeom>
          <a:solidFill>
            <a:srgbClr val="002654"/>
          </a:solidFill>
          <a:ln w="63500" cap="flat" cmpd="sng" algn="ctr">
            <a:solidFill>
              <a:srgbClr val="6699CC"/>
            </a:solidFill>
            <a:prstDash val="solid"/>
            <a:round/>
            <a:headEnd type="none" w="med" len="med"/>
            <a:tailEnd type="none" w="med" len="med"/>
          </a:ln>
          <a:effectLst/>
        </p:spPr>
        <p:txBody>
          <a:bodyPr vert="horz" wrap="square" lIns="79514" tIns="39757" rIns="79514" bIns="39757" numCol="1" rtlCol="0" anchor="ctr" anchorCtr="0" compatLnSpc="1">
            <a:prstTxWarp prst="textNoShape">
              <a:avLst/>
            </a:prstTxWarp>
          </a:bodyPr>
          <a:lstStyle/>
          <a:p>
            <a:pPr defTabSz="795207"/>
            <a:r>
              <a:rPr lang="en-US" sz="4698" b="1" dirty="0">
                <a:solidFill>
                  <a:schemeClr val="bg1"/>
                </a:solidFill>
                <a:effectLst>
                  <a:outerShdw blurRad="38100" dist="38100" dir="2700000" algn="tl">
                    <a:srgbClr val="000000">
                      <a:alpha val="43137"/>
                    </a:srgbClr>
                  </a:outerShdw>
                </a:effectLst>
                <a:latin typeface="Arial" pitchFamily="34" charset="0"/>
                <a:cs typeface="Arial" pitchFamily="34" charset="0"/>
              </a:rPr>
              <a:t>BACKGROUND</a:t>
            </a:r>
          </a:p>
        </p:txBody>
      </p:sp>
      <p:sp>
        <p:nvSpPr>
          <p:cNvPr id="33" name="Rounded Rectangle 32"/>
          <p:cNvSpPr/>
          <p:nvPr/>
        </p:nvSpPr>
        <p:spPr bwMode="auto">
          <a:xfrm>
            <a:off x="633189" y="13305762"/>
            <a:ext cx="18208792" cy="993930"/>
          </a:xfrm>
          <a:prstGeom prst="roundRect">
            <a:avLst/>
          </a:prstGeom>
          <a:solidFill>
            <a:srgbClr val="002654"/>
          </a:solidFill>
          <a:ln w="63500" cap="flat" cmpd="sng" algn="ctr">
            <a:solidFill>
              <a:srgbClr val="6699CC"/>
            </a:solidFill>
            <a:prstDash val="solid"/>
            <a:round/>
            <a:headEnd type="none" w="med" len="med"/>
            <a:tailEnd type="none" w="med" len="med"/>
          </a:ln>
          <a:effectLst/>
        </p:spPr>
        <p:txBody>
          <a:bodyPr vert="horz" wrap="square" lIns="79514" tIns="39757" rIns="79514" bIns="39757" numCol="1" rtlCol="0" anchor="ctr" anchorCtr="0" compatLnSpc="1">
            <a:prstTxWarp prst="textNoShape">
              <a:avLst/>
            </a:prstTxWarp>
          </a:bodyPr>
          <a:lstStyle/>
          <a:p>
            <a:pPr defTabSz="795207"/>
            <a:r>
              <a:rPr lang="en-US" sz="4698" b="1" dirty="0">
                <a:solidFill>
                  <a:schemeClr val="bg1"/>
                </a:solidFill>
                <a:effectLst>
                  <a:outerShdw blurRad="38100" dist="38100" dir="2700000" algn="tl">
                    <a:srgbClr val="000000">
                      <a:alpha val="43137"/>
                    </a:srgbClr>
                  </a:outerShdw>
                </a:effectLst>
                <a:latin typeface="Arial" pitchFamily="34" charset="0"/>
                <a:cs typeface="Arial" pitchFamily="34" charset="0"/>
              </a:rPr>
              <a:t>METHODS</a:t>
            </a:r>
          </a:p>
        </p:txBody>
      </p:sp>
      <p:sp>
        <p:nvSpPr>
          <p:cNvPr id="35" name="Text Box 708"/>
          <p:cNvSpPr txBox="1">
            <a:spLocks noChangeArrowheads="1"/>
          </p:cNvSpPr>
          <p:nvPr/>
        </p:nvSpPr>
        <p:spPr bwMode="auto">
          <a:xfrm>
            <a:off x="579146" y="6014673"/>
            <a:ext cx="18268375" cy="4574348"/>
          </a:xfrm>
          <a:prstGeom prst="rect">
            <a:avLst/>
          </a:prstGeom>
          <a:solidFill>
            <a:schemeClr val="bg1"/>
          </a:solidFill>
          <a:ln w="9525">
            <a:noFill/>
            <a:miter lim="800000"/>
            <a:headEnd/>
            <a:tailEnd/>
          </a:ln>
        </p:spPr>
        <p:txBody>
          <a:bodyPr lIns="79508" tIns="39754" rIns="79508" bIns="39754"/>
          <a:lstStyle/>
          <a:p>
            <a:pPr marL="276113" indent="-276113" algn="l">
              <a:spcBef>
                <a:spcPts val="1044"/>
              </a:spcBef>
              <a:spcAft>
                <a:spcPts val="1044"/>
              </a:spcAft>
              <a:buFont typeface="Arial" panose="020B0604020202020204" pitchFamily="34" charset="0"/>
              <a:buChar char="•"/>
            </a:pPr>
            <a:r>
              <a:rPr lang="en-US" sz="3391" b="1" dirty="0">
                <a:latin typeface="Calibri" pitchFamily="34" charset="0"/>
                <a:cs typeface="Calibri" pitchFamily="34" charset="0"/>
              </a:rPr>
              <a:t> </a:t>
            </a:r>
            <a:r>
              <a:rPr lang="en-US" sz="3391" dirty="0">
                <a:latin typeface="Calibri" pitchFamily="34" charset="0"/>
                <a:cs typeface="Calibri" pitchFamily="34" charset="0"/>
              </a:rPr>
              <a:t>Global health education is growing among health profession programs with 70% of pharmacy students participating in an experience before graduation.</a:t>
            </a:r>
            <a:r>
              <a:rPr lang="en-US" sz="3391" baseline="30000" dirty="0">
                <a:latin typeface="Calibri" pitchFamily="34" charset="0"/>
                <a:cs typeface="Calibri" pitchFamily="34" charset="0"/>
              </a:rPr>
              <a:t>1</a:t>
            </a:r>
            <a:r>
              <a:rPr lang="en-US" sz="3391" dirty="0">
                <a:latin typeface="Calibri" pitchFamily="34" charset="0"/>
                <a:cs typeface="Calibri" pitchFamily="34" charset="0"/>
              </a:rPr>
              <a:t> Global health experiences have been shown to contribute towards skills and attitudes such as communication, empathy, self-efficacy, and cultural awareness.</a:t>
            </a:r>
            <a:r>
              <a:rPr lang="en-US" sz="3391" baseline="30000" dirty="0">
                <a:latin typeface="Calibri" pitchFamily="34" charset="0"/>
                <a:cs typeface="Calibri" pitchFamily="34" charset="0"/>
              </a:rPr>
              <a:t>2</a:t>
            </a:r>
            <a:endParaRPr lang="en-US" sz="3391" dirty="0">
              <a:latin typeface="Calibri" pitchFamily="34" charset="0"/>
              <a:cs typeface="Calibri" pitchFamily="34" charset="0"/>
            </a:endParaRPr>
          </a:p>
          <a:p>
            <a:pPr marL="276113" indent="-276113" algn="l">
              <a:spcBef>
                <a:spcPts val="1044"/>
              </a:spcBef>
              <a:spcAft>
                <a:spcPts val="1044"/>
              </a:spcAft>
              <a:buFont typeface="Arial" panose="020B0604020202020204" pitchFamily="34" charset="0"/>
              <a:buChar char="•"/>
            </a:pPr>
            <a:r>
              <a:rPr lang="en-US" sz="3391" b="1" dirty="0">
                <a:latin typeface="Calibri" pitchFamily="34" charset="0"/>
                <a:cs typeface="Calibri" pitchFamily="34" charset="0"/>
              </a:rPr>
              <a:t> </a:t>
            </a:r>
            <a:r>
              <a:rPr lang="en-US" sz="3391" dirty="0">
                <a:latin typeface="Calibri" pitchFamily="34" charset="0"/>
                <a:cs typeface="Calibri" pitchFamily="34" charset="0"/>
              </a:rPr>
              <a:t>Mezirow’s Transformative Learning Theory suggests that students need to face a “disorienting dilemma” that forces them to reconsider their beliefs to develop a central meaning and thus construct their learning and perspectives.</a:t>
            </a:r>
            <a:r>
              <a:rPr lang="en-US" sz="3391" baseline="30000" dirty="0">
                <a:latin typeface="Calibri" pitchFamily="34" charset="0"/>
                <a:cs typeface="Calibri" pitchFamily="34" charset="0"/>
              </a:rPr>
              <a:t>3</a:t>
            </a:r>
            <a:r>
              <a:rPr lang="en-US" sz="3391" dirty="0">
                <a:latin typeface="Calibri" pitchFamily="34" charset="0"/>
                <a:cs typeface="Calibri" pitchFamily="34" charset="0"/>
              </a:rPr>
              <a:t> It is unknown how disorienting experiences in global pharmacy education contribute towards students’ learning. </a:t>
            </a:r>
          </a:p>
        </p:txBody>
      </p:sp>
      <p:sp>
        <p:nvSpPr>
          <p:cNvPr id="36" name="Rounded Rectangle 35"/>
          <p:cNvSpPr/>
          <p:nvPr/>
        </p:nvSpPr>
        <p:spPr bwMode="auto">
          <a:xfrm>
            <a:off x="19510137" y="4824228"/>
            <a:ext cx="23456741" cy="993930"/>
          </a:xfrm>
          <a:prstGeom prst="roundRect">
            <a:avLst/>
          </a:prstGeom>
          <a:solidFill>
            <a:srgbClr val="002654"/>
          </a:solidFill>
          <a:ln w="63500" cap="flat" cmpd="sng" algn="ctr">
            <a:solidFill>
              <a:srgbClr val="6699CC"/>
            </a:solidFill>
            <a:prstDash val="solid"/>
            <a:round/>
            <a:headEnd type="none" w="med" len="med"/>
            <a:tailEnd type="none" w="med" len="med"/>
          </a:ln>
          <a:effectLst/>
        </p:spPr>
        <p:txBody>
          <a:bodyPr vert="horz" wrap="square" lIns="79514" tIns="39757" rIns="79514" bIns="39757" numCol="1" rtlCol="0" anchor="ctr" anchorCtr="0" compatLnSpc="1">
            <a:prstTxWarp prst="textNoShape">
              <a:avLst/>
            </a:prstTxWarp>
          </a:bodyPr>
          <a:lstStyle/>
          <a:p>
            <a:pPr defTabSz="795207"/>
            <a:r>
              <a:rPr lang="en-US" sz="4698" b="1" dirty="0">
                <a:solidFill>
                  <a:schemeClr val="bg1"/>
                </a:solidFill>
                <a:effectLst>
                  <a:outerShdw blurRad="38100" dist="38100" dir="2700000" algn="tl">
                    <a:srgbClr val="000000">
                      <a:alpha val="43137"/>
                    </a:srgbClr>
                  </a:outerShdw>
                </a:effectLst>
                <a:latin typeface="Arial" pitchFamily="34" charset="0"/>
                <a:cs typeface="Arial" pitchFamily="34" charset="0"/>
              </a:rPr>
              <a:t>RESULTS</a:t>
            </a:r>
          </a:p>
        </p:txBody>
      </p:sp>
      <p:sp>
        <p:nvSpPr>
          <p:cNvPr id="41" name="Rounded Rectangle 40"/>
          <p:cNvSpPr/>
          <p:nvPr/>
        </p:nvSpPr>
        <p:spPr bwMode="auto">
          <a:xfrm>
            <a:off x="19510137" y="22052343"/>
            <a:ext cx="23456741" cy="993930"/>
          </a:xfrm>
          <a:prstGeom prst="roundRect">
            <a:avLst/>
          </a:prstGeom>
          <a:solidFill>
            <a:srgbClr val="002654"/>
          </a:solidFill>
          <a:ln w="63500" cap="flat" cmpd="sng" algn="ctr">
            <a:solidFill>
              <a:srgbClr val="6699CC"/>
            </a:solidFill>
            <a:prstDash val="solid"/>
            <a:round/>
            <a:headEnd type="none" w="med" len="med"/>
            <a:tailEnd type="none" w="med" len="med"/>
          </a:ln>
          <a:effectLst/>
        </p:spPr>
        <p:txBody>
          <a:bodyPr vert="horz" wrap="square" lIns="79514" tIns="39757" rIns="79514" bIns="39757" numCol="1" rtlCol="0" anchor="ctr" anchorCtr="0" compatLnSpc="1">
            <a:prstTxWarp prst="textNoShape">
              <a:avLst/>
            </a:prstTxWarp>
          </a:bodyPr>
          <a:lstStyle/>
          <a:p>
            <a:pPr defTabSz="795207"/>
            <a:r>
              <a:rPr lang="en-US" sz="4698" b="1" dirty="0">
                <a:solidFill>
                  <a:schemeClr val="bg1"/>
                </a:solidFill>
                <a:effectLst>
                  <a:outerShdw blurRad="38100" dist="38100" dir="2700000" algn="tl">
                    <a:srgbClr val="000000">
                      <a:alpha val="43137"/>
                    </a:srgbClr>
                  </a:outerShdw>
                </a:effectLst>
                <a:latin typeface="Arial" pitchFamily="34" charset="0"/>
                <a:cs typeface="Arial" pitchFamily="34" charset="0"/>
              </a:rPr>
              <a:t>DISCUSSION</a:t>
            </a:r>
          </a:p>
        </p:txBody>
      </p:sp>
      <p:cxnSp>
        <p:nvCxnSpPr>
          <p:cNvPr id="48" name="Straight Connector 47"/>
          <p:cNvCxnSpPr/>
          <p:nvPr/>
        </p:nvCxnSpPr>
        <p:spPr bwMode="auto">
          <a:xfrm flipV="1">
            <a:off x="0" y="4305099"/>
            <a:ext cx="43525440" cy="0"/>
          </a:xfrm>
          <a:prstGeom prst="line">
            <a:avLst/>
          </a:prstGeom>
          <a:solidFill>
            <a:schemeClr val="accent1"/>
          </a:solidFill>
          <a:ln w="152400" cap="flat" cmpd="sng" algn="ctr">
            <a:solidFill>
              <a:srgbClr val="002654"/>
            </a:solidFill>
            <a:prstDash val="solid"/>
            <a:round/>
            <a:headEnd type="none" w="med" len="med"/>
            <a:tailEnd type="none" w="med" len="med"/>
          </a:ln>
          <a:effectLst/>
        </p:spPr>
      </p:cxnSp>
      <p:sp>
        <p:nvSpPr>
          <p:cNvPr id="64" name="Rounded Rectangle 63"/>
          <p:cNvSpPr/>
          <p:nvPr/>
        </p:nvSpPr>
        <p:spPr bwMode="auto">
          <a:xfrm>
            <a:off x="19510137" y="28811073"/>
            <a:ext cx="23456741" cy="636115"/>
          </a:xfrm>
          <a:prstGeom prst="roundRect">
            <a:avLst/>
          </a:prstGeom>
          <a:solidFill>
            <a:srgbClr val="002654"/>
          </a:solidFill>
          <a:ln w="63500" cap="flat" cmpd="sng" algn="ctr">
            <a:solidFill>
              <a:srgbClr val="6699CC"/>
            </a:solidFill>
            <a:prstDash val="solid"/>
            <a:round/>
            <a:headEnd type="none" w="med" len="med"/>
            <a:tailEnd type="none" w="med" len="med"/>
          </a:ln>
          <a:effectLst/>
        </p:spPr>
        <p:txBody>
          <a:bodyPr vert="horz" wrap="square" lIns="79514" tIns="39757" rIns="79514" bIns="39757" numCol="1" rtlCol="0" anchor="ctr" anchorCtr="0" compatLnSpc="1">
            <a:prstTxWarp prst="textNoShape">
              <a:avLst/>
            </a:prstTxWarp>
          </a:bodyPr>
          <a:lstStyle/>
          <a:p>
            <a:pPr defTabSz="795207"/>
            <a:r>
              <a:rPr lang="en-US" sz="3131" b="1" dirty="0">
                <a:solidFill>
                  <a:schemeClr val="bg1"/>
                </a:solidFill>
                <a:effectLst>
                  <a:outerShdw blurRad="38100" dist="38100" dir="2700000" algn="tl">
                    <a:srgbClr val="000000">
                      <a:alpha val="43137"/>
                    </a:srgbClr>
                  </a:outerShdw>
                </a:effectLst>
                <a:latin typeface="Arial" pitchFamily="34" charset="0"/>
                <a:cs typeface="Arial" pitchFamily="34" charset="0"/>
              </a:rPr>
              <a:t>REFERENCES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9933" y="1156436"/>
            <a:ext cx="7181779" cy="1017314"/>
          </a:xfrm>
          <a:prstGeom prst="rect">
            <a:avLst/>
          </a:prstGeom>
        </p:spPr>
      </p:pic>
      <p:sp>
        <p:nvSpPr>
          <p:cNvPr id="68" name="Rounded Rectangle 67">
            <a:extLst>
              <a:ext uri="{FF2B5EF4-FFF2-40B4-BE49-F238E27FC236}">
                <a16:creationId xmlns:a16="http://schemas.microsoft.com/office/drawing/2014/main" id="{0B170F45-3AE3-744D-A408-9DDB7256B2AB}"/>
              </a:ext>
            </a:extLst>
          </p:cNvPr>
          <p:cNvSpPr/>
          <p:nvPr/>
        </p:nvSpPr>
        <p:spPr bwMode="auto">
          <a:xfrm>
            <a:off x="639272" y="10721545"/>
            <a:ext cx="18208792" cy="993930"/>
          </a:xfrm>
          <a:prstGeom prst="roundRect">
            <a:avLst/>
          </a:prstGeom>
          <a:solidFill>
            <a:srgbClr val="002654"/>
          </a:solidFill>
          <a:ln w="63500" cap="flat" cmpd="sng" algn="ctr">
            <a:solidFill>
              <a:srgbClr val="6699CC"/>
            </a:solidFill>
            <a:prstDash val="solid"/>
            <a:round/>
            <a:headEnd type="none" w="med" len="med"/>
            <a:tailEnd type="none" w="med" len="med"/>
          </a:ln>
          <a:effectLst/>
        </p:spPr>
        <p:txBody>
          <a:bodyPr vert="horz" wrap="square" lIns="79514" tIns="39757" rIns="79514" bIns="39757" numCol="1" rtlCol="0" anchor="ctr" anchorCtr="0" compatLnSpc="1">
            <a:prstTxWarp prst="textNoShape">
              <a:avLst/>
            </a:prstTxWarp>
          </a:bodyPr>
          <a:lstStyle/>
          <a:p>
            <a:pPr defTabSz="795207"/>
            <a:r>
              <a:rPr lang="en-US" sz="4698" b="1" dirty="0">
                <a:solidFill>
                  <a:schemeClr val="bg1"/>
                </a:solidFill>
                <a:effectLst>
                  <a:outerShdw blurRad="38100" dist="38100" dir="2700000" algn="tl">
                    <a:srgbClr val="000000">
                      <a:alpha val="43137"/>
                    </a:srgbClr>
                  </a:outerShdw>
                </a:effectLst>
                <a:latin typeface="Arial" pitchFamily="34" charset="0"/>
                <a:cs typeface="Arial" pitchFamily="34" charset="0"/>
              </a:rPr>
              <a:t>OBJECTIVE</a:t>
            </a:r>
          </a:p>
        </p:txBody>
      </p:sp>
      <p:sp>
        <p:nvSpPr>
          <p:cNvPr id="70" name="TextBox 69">
            <a:extLst>
              <a:ext uri="{FF2B5EF4-FFF2-40B4-BE49-F238E27FC236}">
                <a16:creationId xmlns:a16="http://schemas.microsoft.com/office/drawing/2014/main" id="{D3FE07AA-2518-6E41-A0CC-FD818B6161F2}"/>
              </a:ext>
            </a:extLst>
          </p:cNvPr>
          <p:cNvSpPr txBox="1"/>
          <p:nvPr/>
        </p:nvSpPr>
        <p:spPr>
          <a:xfrm>
            <a:off x="827296" y="11956141"/>
            <a:ext cx="17872412" cy="1135952"/>
          </a:xfrm>
          <a:prstGeom prst="rect">
            <a:avLst/>
          </a:prstGeom>
          <a:noFill/>
        </p:spPr>
        <p:txBody>
          <a:bodyPr wrap="square">
            <a:spAutoFit/>
          </a:bodyPr>
          <a:lstStyle/>
          <a:p>
            <a:pPr algn="l"/>
            <a:r>
              <a:rPr lang="en-US" sz="3391" dirty="0">
                <a:latin typeface="Calibri" panose="020F0502020204030204" pitchFamily="34" charset="0"/>
                <a:cs typeface="Calibri" panose="020F0502020204030204" pitchFamily="34" charset="0"/>
              </a:rPr>
              <a:t>To evaluate self-perceived critical moments that were transformative to learning in students who participated in an international Advanced Pharmacy Practice Experience (APPE). </a:t>
            </a:r>
          </a:p>
        </p:txBody>
      </p:sp>
      <p:sp>
        <p:nvSpPr>
          <p:cNvPr id="72" name="Text Box 708">
            <a:extLst>
              <a:ext uri="{FF2B5EF4-FFF2-40B4-BE49-F238E27FC236}">
                <a16:creationId xmlns:a16="http://schemas.microsoft.com/office/drawing/2014/main" id="{1552492F-E68F-F347-9399-05B9524571A5}"/>
              </a:ext>
            </a:extLst>
          </p:cNvPr>
          <p:cNvSpPr txBox="1">
            <a:spLocks noChangeArrowheads="1"/>
          </p:cNvSpPr>
          <p:nvPr/>
        </p:nvSpPr>
        <p:spPr bwMode="auto">
          <a:xfrm>
            <a:off x="586594" y="14498478"/>
            <a:ext cx="18208241" cy="5698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9508" tIns="39754" rIns="79508" bIns="39754"/>
          <a:lstStyle>
            <a:lvl1pPr marL="228600" indent="-228600">
              <a:defRPr sz="3600">
                <a:solidFill>
                  <a:schemeClr val="tx1"/>
                </a:solidFill>
                <a:latin typeface="Times New Roman" pitchFamily="18" charset="0"/>
                <a:ea typeface="MS PGothic" pitchFamily="34" charset="-128"/>
              </a:defRPr>
            </a:lvl1pPr>
            <a:lvl2pPr marL="742950" indent="-285750">
              <a:defRPr sz="3600">
                <a:solidFill>
                  <a:schemeClr val="tx1"/>
                </a:solidFill>
                <a:latin typeface="Times New Roman" pitchFamily="18" charset="0"/>
                <a:ea typeface="MS PGothic" pitchFamily="34" charset="-128"/>
              </a:defRPr>
            </a:lvl2pPr>
            <a:lvl3pPr marL="1143000" indent="-228600">
              <a:defRPr sz="3600">
                <a:solidFill>
                  <a:schemeClr val="tx1"/>
                </a:solidFill>
                <a:latin typeface="Times New Roman" pitchFamily="18" charset="0"/>
                <a:ea typeface="MS PGothic" pitchFamily="34" charset="-128"/>
              </a:defRPr>
            </a:lvl3pPr>
            <a:lvl4pPr marL="1600200" indent="-228600">
              <a:defRPr sz="3600">
                <a:solidFill>
                  <a:schemeClr val="tx1"/>
                </a:solidFill>
                <a:latin typeface="Times New Roman" pitchFamily="18" charset="0"/>
                <a:ea typeface="MS PGothic" pitchFamily="34" charset="-128"/>
              </a:defRPr>
            </a:lvl4pPr>
            <a:lvl5pPr marL="2057400" indent="-228600">
              <a:defRPr sz="3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9pPr>
          </a:lstStyle>
          <a:p>
            <a:pPr marL="331338" indent="-331338" algn="just">
              <a:spcBef>
                <a:spcPts val="1044"/>
              </a:spcBef>
              <a:buFont typeface="Arial" panose="020B0604020202020204" pitchFamily="34" charset="0"/>
              <a:buChar char="•"/>
            </a:pPr>
            <a:r>
              <a:rPr lang="en-US" altLang="en-US" sz="3391" dirty="0">
                <a:latin typeface="Calibri" pitchFamily="34" charset="0"/>
              </a:rPr>
              <a:t>Participants were fourth year pharmacy students who participated in an international Advanced Pharmacy Practice Experience (APPE) at the UNC Eshelman School of Pharmacy, Purdue College of Pharmacy, and the University of Colorado Skaggs Schools of Pharmacy and Pharmaceutical Sciences. </a:t>
            </a:r>
          </a:p>
          <a:p>
            <a:pPr marL="331338" indent="-331338" algn="just">
              <a:spcBef>
                <a:spcPts val="1044"/>
              </a:spcBef>
              <a:buFont typeface="Arial" panose="020B0604020202020204" pitchFamily="34" charset="0"/>
              <a:buChar char="•"/>
            </a:pPr>
            <a:r>
              <a:rPr lang="en-US" altLang="en-US" sz="3391" dirty="0">
                <a:latin typeface="Calibri" pitchFamily="34" charset="0"/>
              </a:rPr>
              <a:t>Following completion of their APPE, students opted to participate in a one-hour focus group reflecting on their rotation and critical moments that were transformative for their learning. </a:t>
            </a:r>
          </a:p>
          <a:p>
            <a:pPr marL="331338" indent="-331338" algn="just">
              <a:spcBef>
                <a:spcPts val="1044"/>
              </a:spcBef>
              <a:buFont typeface="Arial" panose="020B0604020202020204" pitchFamily="34" charset="0"/>
              <a:buChar char="•"/>
            </a:pPr>
            <a:r>
              <a:rPr lang="en-US" sz="3391" dirty="0">
                <a:latin typeface="Calibri" pitchFamily="34" charset="0"/>
                <a:cs typeface="Calibri" panose="020F0502020204030204" pitchFamily="34" charset="0"/>
              </a:rPr>
              <a:t>Focus group recordings were transcribed and coded using a conventional content analysis approach. Data went through a two-cycle open coding process and major themes were identified using MAXQDA 2018. </a:t>
            </a:r>
          </a:p>
          <a:p>
            <a:pPr marL="331338" indent="-331338" algn="just">
              <a:spcBef>
                <a:spcPts val="1044"/>
              </a:spcBef>
              <a:buFont typeface="Arial" panose="020B0604020202020204" pitchFamily="34" charset="0"/>
              <a:buChar char="•"/>
            </a:pPr>
            <a:r>
              <a:rPr lang="en-US" sz="3391" dirty="0">
                <a:latin typeface="Calibri" pitchFamily="34" charset="0"/>
                <a:cs typeface="Calibri" panose="020F0502020204030204" pitchFamily="34" charset="0"/>
              </a:rPr>
              <a:t>Responses were evaluated for depth of reflection based on the adaptation of Mezirow’s hierarchy by Kember et al. with 1 = habitual action and 4 = critical reflection.</a:t>
            </a:r>
            <a:r>
              <a:rPr lang="en-US" sz="3391" baseline="30000" dirty="0">
                <a:latin typeface="Calibri" pitchFamily="34" charset="0"/>
                <a:cs typeface="Calibri" panose="020F0502020204030204" pitchFamily="34" charset="0"/>
              </a:rPr>
              <a:t>4</a:t>
            </a:r>
            <a:r>
              <a:rPr lang="en-US" sz="3391" dirty="0">
                <a:latin typeface="Calibri" pitchFamily="34" charset="0"/>
                <a:cs typeface="Calibri" panose="020F0502020204030204" pitchFamily="34" charset="0"/>
              </a:rPr>
              <a:t> </a:t>
            </a:r>
            <a:endParaRPr lang="en-US" altLang="en-US" sz="3391" dirty="0">
              <a:latin typeface="Calibri" pitchFamily="34" charset="0"/>
            </a:endParaRPr>
          </a:p>
          <a:p>
            <a:pPr algn="just"/>
            <a:endParaRPr lang="en-US" altLang="en-US" sz="3391" dirty="0">
              <a:latin typeface="Calibri" pitchFamily="34" charset="0"/>
            </a:endParaRPr>
          </a:p>
          <a:p>
            <a:pPr algn="just"/>
            <a:endParaRPr lang="en-US" altLang="en-US" sz="3391" dirty="0">
              <a:latin typeface="Calibri" pitchFamily="34" charset="0"/>
            </a:endParaRPr>
          </a:p>
          <a:p>
            <a:pPr algn="just"/>
            <a:endParaRPr lang="en-US" altLang="en-US" sz="3391" dirty="0">
              <a:latin typeface="Calibri" pitchFamily="34" charset="0"/>
            </a:endParaRPr>
          </a:p>
          <a:p>
            <a:pPr algn="just"/>
            <a:endParaRPr lang="en-US" altLang="en-US" sz="3391" dirty="0">
              <a:latin typeface="Calibri" pitchFamily="34" charset="0"/>
            </a:endParaRPr>
          </a:p>
          <a:p>
            <a:pPr algn="just"/>
            <a:endParaRPr lang="en-US" altLang="en-US" sz="3391" dirty="0">
              <a:latin typeface="Calibri" pitchFamily="34" charset="0"/>
            </a:endParaRPr>
          </a:p>
          <a:p>
            <a:pPr algn="just"/>
            <a:endParaRPr lang="en-US" altLang="en-US" sz="3391" dirty="0">
              <a:latin typeface="Calibri" pitchFamily="34" charset="0"/>
            </a:endParaRPr>
          </a:p>
          <a:p>
            <a:pPr algn="just"/>
            <a:endParaRPr lang="en-US" altLang="en-US" sz="3391" dirty="0">
              <a:latin typeface="Calibri" pitchFamily="34" charset="0"/>
            </a:endParaRPr>
          </a:p>
          <a:p>
            <a:pPr algn="just">
              <a:spcBef>
                <a:spcPct val="50000"/>
              </a:spcBef>
            </a:pPr>
            <a:endParaRPr lang="en-US" altLang="en-US" sz="3391" dirty="0">
              <a:latin typeface="Calibri" pitchFamily="34" charset="0"/>
            </a:endParaRPr>
          </a:p>
          <a:p>
            <a:pPr algn="just">
              <a:spcBef>
                <a:spcPct val="50000"/>
              </a:spcBef>
              <a:buFontTx/>
              <a:buChar char="•"/>
            </a:pPr>
            <a:endParaRPr lang="en-US" altLang="en-US" sz="3391" dirty="0">
              <a:latin typeface="Calibri" pitchFamily="34" charset="0"/>
            </a:endParaRPr>
          </a:p>
        </p:txBody>
      </p:sp>
      <p:sp>
        <p:nvSpPr>
          <p:cNvPr id="28" name="Text Box 461">
            <a:extLst>
              <a:ext uri="{FF2B5EF4-FFF2-40B4-BE49-F238E27FC236}">
                <a16:creationId xmlns:a16="http://schemas.microsoft.com/office/drawing/2014/main" id="{15C7C9BC-46B0-2E40-9857-90F3617000C0}"/>
              </a:ext>
            </a:extLst>
          </p:cNvPr>
          <p:cNvSpPr txBox="1">
            <a:spLocks noChangeArrowheads="1"/>
          </p:cNvSpPr>
          <p:nvPr/>
        </p:nvSpPr>
        <p:spPr bwMode="auto">
          <a:xfrm>
            <a:off x="29114" y="2810279"/>
            <a:ext cx="43389173" cy="1112228"/>
          </a:xfrm>
          <a:prstGeom prst="rect">
            <a:avLst/>
          </a:prstGeom>
          <a:noFill/>
          <a:ln w="9525">
            <a:noFill/>
            <a:miter lim="800000"/>
            <a:headEnd/>
            <a:tailEnd/>
          </a:ln>
        </p:spPr>
        <p:txBody>
          <a:bodyPr wrap="square" lIns="82935" tIns="0" rIns="82935" bIns="0">
            <a:spAutoFit/>
          </a:bodyPr>
          <a:lstStyle/>
          <a:p>
            <a:pPr defTabSz="829721">
              <a:lnSpc>
                <a:spcPct val="20000"/>
              </a:lnSpc>
              <a:spcBef>
                <a:spcPts val="523"/>
              </a:spcBef>
            </a:pPr>
            <a:endParaRPr lang="en-US" sz="3478" b="1" dirty="0">
              <a:solidFill>
                <a:schemeClr val="bg1"/>
              </a:solidFill>
              <a:latin typeface="Arial" charset="0"/>
            </a:endParaRPr>
          </a:p>
          <a:p>
            <a:pPr algn="r" defTabSz="829721">
              <a:lnSpc>
                <a:spcPct val="40000"/>
              </a:lnSpc>
              <a:spcBef>
                <a:spcPts val="0"/>
              </a:spcBef>
            </a:pPr>
            <a:r>
              <a:rPr lang="en-US" sz="3478" b="1" dirty="0">
                <a:solidFill>
                  <a:schemeClr val="bg1"/>
                </a:solidFill>
                <a:latin typeface="Arial" charset="0"/>
              </a:rPr>
              <a:t>Sarah Dascanio</a:t>
            </a:r>
            <a:r>
              <a:rPr lang="en-US" sz="3478" b="1" baseline="30000" dirty="0">
                <a:solidFill>
                  <a:schemeClr val="bg1"/>
                </a:solidFill>
                <a:latin typeface="Arial" charset="0"/>
              </a:rPr>
              <a:t>1</a:t>
            </a:r>
            <a:r>
              <a:rPr lang="en-US" sz="3478" b="1" dirty="0">
                <a:solidFill>
                  <a:schemeClr val="bg1"/>
                </a:solidFill>
                <a:latin typeface="Arial" charset="0"/>
              </a:rPr>
              <a:t>, PharmD, MPH; Monica L. Miller</a:t>
            </a:r>
            <a:r>
              <a:rPr lang="en-US" sz="3478" b="1" baseline="30000" dirty="0">
                <a:solidFill>
                  <a:schemeClr val="bg1"/>
                </a:solidFill>
                <a:latin typeface="Arial" charset="0"/>
              </a:rPr>
              <a:t>2,</a:t>
            </a:r>
            <a:r>
              <a:rPr lang="en-US" sz="3478" b="1" dirty="0">
                <a:solidFill>
                  <a:schemeClr val="bg1"/>
                </a:solidFill>
                <a:latin typeface="Arial" charset="0"/>
              </a:rPr>
              <a:t>, PharmD, MS; Ellen Schellhase</a:t>
            </a:r>
            <a:r>
              <a:rPr lang="en-US" sz="3478" b="1" baseline="30000" dirty="0">
                <a:solidFill>
                  <a:schemeClr val="bg1"/>
                </a:solidFill>
                <a:latin typeface="Arial" charset="0"/>
              </a:rPr>
              <a:t>2</a:t>
            </a:r>
            <a:r>
              <a:rPr lang="en-US" sz="3478" b="1" dirty="0">
                <a:solidFill>
                  <a:schemeClr val="bg1"/>
                </a:solidFill>
                <a:latin typeface="Arial" charset="0"/>
              </a:rPr>
              <a:t>, PharmD; Jodie Malhotra</a:t>
            </a:r>
            <a:r>
              <a:rPr lang="en-US" sz="3478" b="1" baseline="30000" dirty="0">
                <a:solidFill>
                  <a:schemeClr val="bg1"/>
                </a:solidFill>
                <a:latin typeface="Arial" charset="0"/>
              </a:rPr>
              <a:t>3</a:t>
            </a:r>
            <a:r>
              <a:rPr lang="en-US" sz="3478" b="1" dirty="0">
                <a:solidFill>
                  <a:schemeClr val="bg1"/>
                </a:solidFill>
                <a:latin typeface="Arial" charset="0"/>
              </a:rPr>
              <a:t>, PharmD; Stuart Haines</a:t>
            </a:r>
            <a:r>
              <a:rPr lang="en-US" sz="3478" b="1" baseline="30000" dirty="0">
                <a:solidFill>
                  <a:schemeClr val="bg1"/>
                </a:solidFill>
                <a:latin typeface="Arial" charset="0"/>
              </a:rPr>
              <a:t>4</a:t>
            </a:r>
            <a:r>
              <a:rPr lang="en-US" sz="3478" b="1" dirty="0">
                <a:solidFill>
                  <a:schemeClr val="bg1"/>
                </a:solidFill>
                <a:latin typeface="Arial" charset="0"/>
              </a:rPr>
              <a:t>, PharmD; David Steeb</a:t>
            </a:r>
            <a:r>
              <a:rPr lang="en-US" sz="3478" b="1" baseline="30000" dirty="0">
                <a:solidFill>
                  <a:schemeClr val="bg1"/>
                </a:solidFill>
                <a:latin typeface="Arial" charset="0"/>
              </a:rPr>
              <a:t>1</a:t>
            </a:r>
            <a:r>
              <a:rPr lang="en-US" sz="3478" b="1" dirty="0">
                <a:solidFill>
                  <a:schemeClr val="bg1"/>
                </a:solidFill>
                <a:latin typeface="Arial" charset="0"/>
              </a:rPr>
              <a:t>, PharmD, MPH</a:t>
            </a:r>
          </a:p>
          <a:p>
            <a:pPr algn="r" defTabSz="829721">
              <a:spcBef>
                <a:spcPts val="2087"/>
              </a:spcBef>
            </a:pPr>
            <a:r>
              <a:rPr lang="en-US" sz="3391" b="1" baseline="30000" dirty="0">
                <a:solidFill>
                  <a:schemeClr val="bg1"/>
                </a:solidFill>
                <a:latin typeface="Arial" charset="0"/>
              </a:rPr>
              <a:t>1</a:t>
            </a:r>
            <a:r>
              <a:rPr lang="en-US" sz="3391" b="1" dirty="0">
                <a:solidFill>
                  <a:schemeClr val="bg1"/>
                </a:solidFill>
                <a:latin typeface="Arial" charset="0"/>
              </a:rPr>
              <a:t>UNC Eshelman School of Pharmacy, </a:t>
            </a:r>
            <a:r>
              <a:rPr lang="en-US" sz="3391" b="1" baseline="30000" dirty="0">
                <a:solidFill>
                  <a:schemeClr val="bg1"/>
                </a:solidFill>
                <a:latin typeface="Arial" charset="0"/>
              </a:rPr>
              <a:t>2</a:t>
            </a:r>
            <a:r>
              <a:rPr lang="en-US" sz="3391" b="1" dirty="0">
                <a:solidFill>
                  <a:schemeClr val="bg1"/>
                </a:solidFill>
                <a:latin typeface="Arial" charset="0"/>
              </a:rPr>
              <a:t>Purdue University College of Pharmacy, </a:t>
            </a:r>
            <a:r>
              <a:rPr lang="en-US" sz="3391" b="1" baseline="30000" dirty="0">
                <a:solidFill>
                  <a:schemeClr val="bg1"/>
                </a:solidFill>
                <a:latin typeface="Arial" charset="0"/>
              </a:rPr>
              <a:t>3</a:t>
            </a:r>
            <a:r>
              <a:rPr lang="en-US" sz="3391" b="1" dirty="0">
                <a:solidFill>
                  <a:schemeClr val="bg1"/>
                </a:solidFill>
                <a:latin typeface="Arial" charset="0"/>
              </a:rPr>
              <a:t>University of Colorado Skaggs School of Pharmacy and Pharmaceutical Sciences, </a:t>
            </a:r>
            <a:r>
              <a:rPr lang="en-US" sz="3391" b="1" baseline="30000" dirty="0">
                <a:solidFill>
                  <a:schemeClr val="bg1"/>
                </a:solidFill>
                <a:latin typeface="Arial" charset="0"/>
              </a:rPr>
              <a:t>4</a:t>
            </a:r>
            <a:r>
              <a:rPr lang="en-US" sz="3391" b="1" dirty="0">
                <a:solidFill>
                  <a:schemeClr val="bg1"/>
                </a:solidFill>
                <a:latin typeface="Arial" charset="0"/>
              </a:rPr>
              <a:t>University of Mississippi School of Pharmacy</a:t>
            </a:r>
          </a:p>
        </p:txBody>
      </p:sp>
      <p:sp>
        <p:nvSpPr>
          <p:cNvPr id="29" name="Rounded Rectangle 28">
            <a:extLst>
              <a:ext uri="{FF2B5EF4-FFF2-40B4-BE49-F238E27FC236}">
                <a16:creationId xmlns:a16="http://schemas.microsoft.com/office/drawing/2014/main" id="{B807DC4E-754B-3E46-BFE0-9387FEDD3FC6}"/>
              </a:ext>
            </a:extLst>
          </p:cNvPr>
          <p:cNvSpPr/>
          <p:nvPr/>
        </p:nvSpPr>
        <p:spPr bwMode="auto">
          <a:xfrm>
            <a:off x="579137" y="20395794"/>
            <a:ext cx="18208792" cy="993930"/>
          </a:xfrm>
          <a:prstGeom prst="roundRect">
            <a:avLst/>
          </a:prstGeom>
          <a:solidFill>
            <a:srgbClr val="002654"/>
          </a:solidFill>
          <a:ln w="63500" cap="flat" cmpd="sng" algn="ctr">
            <a:solidFill>
              <a:srgbClr val="6699CC"/>
            </a:solidFill>
            <a:prstDash val="solid"/>
            <a:round/>
            <a:headEnd type="none" w="med" len="med"/>
            <a:tailEnd type="none" w="med" len="med"/>
          </a:ln>
          <a:effectLst/>
        </p:spPr>
        <p:txBody>
          <a:bodyPr vert="horz" wrap="square" lIns="79514" tIns="39757" rIns="79514" bIns="39757" numCol="1" rtlCol="0" anchor="ctr" anchorCtr="0" compatLnSpc="1">
            <a:prstTxWarp prst="textNoShape">
              <a:avLst/>
            </a:prstTxWarp>
          </a:bodyPr>
          <a:lstStyle/>
          <a:p>
            <a:pPr defTabSz="795207"/>
            <a:r>
              <a:rPr lang="en-US" sz="4698" b="1" dirty="0">
                <a:solidFill>
                  <a:schemeClr val="bg1"/>
                </a:solidFill>
                <a:effectLst>
                  <a:outerShdw blurRad="38100" dist="38100" dir="2700000" algn="tl">
                    <a:srgbClr val="000000">
                      <a:alpha val="43137"/>
                    </a:srgbClr>
                  </a:outerShdw>
                </a:effectLst>
                <a:latin typeface="Arial" pitchFamily="34" charset="0"/>
                <a:cs typeface="Arial" pitchFamily="34" charset="0"/>
              </a:rPr>
              <a:t>RESULTS</a:t>
            </a:r>
          </a:p>
        </p:txBody>
      </p:sp>
      <p:sp>
        <p:nvSpPr>
          <p:cNvPr id="34" name="Text Box 708">
            <a:extLst>
              <a:ext uri="{FF2B5EF4-FFF2-40B4-BE49-F238E27FC236}">
                <a16:creationId xmlns:a16="http://schemas.microsoft.com/office/drawing/2014/main" id="{F8221F6F-68E0-3A4C-AA51-4E3826F1918E}"/>
              </a:ext>
            </a:extLst>
          </p:cNvPr>
          <p:cNvSpPr txBox="1">
            <a:spLocks noChangeArrowheads="1"/>
          </p:cNvSpPr>
          <p:nvPr/>
        </p:nvSpPr>
        <p:spPr bwMode="auto">
          <a:xfrm>
            <a:off x="659927" y="21522255"/>
            <a:ext cx="18039782" cy="9342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9508" tIns="39754" rIns="79508" bIns="39754"/>
          <a:lstStyle>
            <a:lvl1pPr marL="228600" indent="-228600">
              <a:defRPr sz="3600">
                <a:solidFill>
                  <a:schemeClr val="tx1"/>
                </a:solidFill>
                <a:latin typeface="Times New Roman" pitchFamily="18" charset="0"/>
                <a:ea typeface="MS PGothic" pitchFamily="34" charset="-128"/>
              </a:defRPr>
            </a:lvl1pPr>
            <a:lvl2pPr marL="742950" indent="-285750">
              <a:defRPr sz="3600">
                <a:solidFill>
                  <a:schemeClr val="tx1"/>
                </a:solidFill>
                <a:latin typeface="Times New Roman" pitchFamily="18" charset="0"/>
                <a:ea typeface="MS PGothic" pitchFamily="34" charset="-128"/>
              </a:defRPr>
            </a:lvl2pPr>
            <a:lvl3pPr marL="1143000" indent="-228600">
              <a:defRPr sz="3600">
                <a:solidFill>
                  <a:schemeClr val="tx1"/>
                </a:solidFill>
                <a:latin typeface="Times New Roman" pitchFamily="18" charset="0"/>
                <a:ea typeface="MS PGothic" pitchFamily="34" charset="-128"/>
              </a:defRPr>
            </a:lvl3pPr>
            <a:lvl4pPr marL="1600200" indent="-228600">
              <a:defRPr sz="3600">
                <a:solidFill>
                  <a:schemeClr val="tx1"/>
                </a:solidFill>
                <a:latin typeface="Times New Roman" pitchFamily="18" charset="0"/>
                <a:ea typeface="MS PGothic" pitchFamily="34" charset="-128"/>
              </a:defRPr>
            </a:lvl4pPr>
            <a:lvl5pPr marL="2057400" indent="-228600">
              <a:defRPr sz="3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9pPr>
          </a:lstStyle>
          <a:p>
            <a:pPr marL="0" indent="0" algn="just">
              <a:spcBef>
                <a:spcPts val="1044"/>
              </a:spcBef>
            </a:pPr>
            <a:r>
              <a:rPr lang="en-US" altLang="en-US" sz="3391" dirty="0">
                <a:latin typeface="Calibri" pitchFamily="34" charset="0"/>
              </a:rPr>
              <a:t>      Student Demographics</a:t>
            </a:r>
          </a:p>
          <a:p>
            <a:pPr marL="0" indent="0" algn="just">
              <a:spcBef>
                <a:spcPts val="1044"/>
              </a:spcBef>
            </a:pPr>
            <a:endParaRPr lang="en-US" altLang="en-US" sz="522" dirty="0">
              <a:latin typeface="Calibri" pitchFamily="34" charset="0"/>
            </a:endParaRPr>
          </a:p>
          <a:p>
            <a:pPr marL="0" indent="0" algn="just">
              <a:spcBef>
                <a:spcPts val="1044"/>
              </a:spcBef>
            </a:pPr>
            <a:endParaRPr lang="en-US" altLang="en-US" sz="3391" dirty="0">
              <a:latin typeface="Calibri" pitchFamily="34" charset="0"/>
            </a:endParaRPr>
          </a:p>
          <a:p>
            <a:pPr marL="0" indent="0" algn="just">
              <a:spcBef>
                <a:spcPts val="1044"/>
              </a:spcBef>
            </a:pPr>
            <a:endParaRPr lang="en-US" altLang="en-US" sz="3391" dirty="0">
              <a:latin typeface="Calibri" pitchFamily="34" charset="0"/>
            </a:endParaRPr>
          </a:p>
          <a:p>
            <a:pPr marL="0" indent="0" algn="just">
              <a:spcBef>
                <a:spcPts val="1044"/>
              </a:spcBef>
            </a:pPr>
            <a:endParaRPr lang="en-US" altLang="en-US" sz="3391" dirty="0">
              <a:latin typeface="Calibri" pitchFamily="34" charset="0"/>
            </a:endParaRPr>
          </a:p>
          <a:p>
            <a:pPr marL="0" indent="0" algn="just">
              <a:spcBef>
                <a:spcPts val="1044"/>
              </a:spcBef>
            </a:pPr>
            <a:endParaRPr lang="en-US" altLang="en-US" sz="3391" dirty="0">
              <a:latin typeface="Calibri" pitchFamily="34" charset="0"/>
            </a:endParaRPr>
          </a:p>
          <a:p>
            <a:pPr marL="0" indent="0" algn="just">
              <a:spcBef>
                <a:spcPts val="1044"/>
              </a:spcBef>
            </a:pPr>
            <a:endParaRPr lang="en-US" altLang="en-US" sz="3391" dirty="0">
              <a:latin typeface="Calibri" pitchFamily="34" charset="0"/>
            </a:endParaRPr>
          </a:p>
          <a:p>
            <a:pPr marL="0" indent="0" algn="just">
              <a:spcBef>
                <a:spcPts val="1044"/>
              </a:spcBef>
            </a:pPr>
            <a:endParaRPr lang="en-US" altLang="en-US" sz="3391" dirty="0">
              <a:latin typeface="Calibri" pitchFamily="34" charset="0"/>
            </a:endParaRPr>
          </a:p>
          <a:p>
            <a:pPr marL="0" indent="0" algn="just">
              <a:spcBef>
                <a:spcPts val="1044"/>
              </a:spcBef>
            </a:pPr>
            <a:endParaRPr lang="en-US" altLang="en-US" sz="3391" dirty="0">
              <a:latin typeface="Calibri" pitchFamily="34" charset="0"/>
            </a:endParaRPr>
          </a:p>
          <a:p>
            <a:pPr marL="0" indent="0" algn="just">
              <a:spcBef>
                <a:spcPts val="1044"/>
              </a:spcBef>
            </a:pPr>
            <a:endParaRPr lang="en-US" altLang="en-US" sz="3391" dirty="0">
              <a:latin typeface="Calibri" pitchFamily="34" charset="0"/>
            </a:endParaRPr>
          </a:p>
          <a:p>
            <a:pPr marL="0" indent="0" algn="just">
              <a:spcBef>
                <a:spcPts val="1044"/>
              </a:spcBef>
            </a:pPr>
            <a:endParaRPr lang="en-US" altLang="en-US" sz="3391" dirty="0">
              <a:latin typeface="Calibri" pitchFamily="34" charset="0"/>
            </a:endParaRPr>
          </a:p>
          <a:p>
            <a:pPr marL="276113" indent="-276113" algn="just">
              <a:spcBef>
                <a:spcPts val="1044"/>
              </a:spcBef>
            </a:pPr>
            <a:endParaRPr lang="en-US" altLang="en-US" sz="3391" dirty="0">
              <a:latin typeface="Calibri" pitchFamily="34" charset="0"/>
            </a:endParaRPr>
          </a:p>
          <a:p>
            <a:pPr marL="276113" indent="-276113" algn="just">
              <a:spcBef>
                <a:spcPts val="1044"/>
              </a:spcBef>
              <a:buFont typeface="Arial" panose="020B0604020202020204" pitchFamily="34" charset="0"/>
              <a:buChar char="•"/>
            </a:pPr>
            <a:r>
              <a:rPr lang="en-US" altLang="en-US" sz="3391" dirty="0">
                <a:latin typeface="Calibri" pitchFamily="34" charset="0"/>
              </a:rPr>
              <a:t>Countries where students completed APPEs included: Australia, China, Ethiopia, Guatemala, India, Japan, Kenya, Malawi, Moldova, United Kingdom, and Zambia </a:t>
            </a:r>
          </a:p>
          <a:p>
            <a:pPr marL="276113" indent="-276113" algn="just">
              <a:spcBef>
                <a:spcPts val="1044"/>
              </a:spcBef>
              <a:buFont typeface="Arial" panose="020B0604020202020204" pitchFamily="34" charset="0"/>
              <a:buChar char="•"/>
            </a:pPr>
            <a:r>
              <a:rPr lang="en-US" altLang="en-US" sz="3391" dirty="0">
                <a:latin typeface="Calibri" pitchFamily="34" charset="0"/>
                <a:cs typeface="Calibri" panose="020F0502020204030204" pitchFamily="34" charset="0"/>
              </a:rPr>
              <a:t>Average depth of reflection was 2.4 out of 4, indicating moderate to high level of reflection in the students’ responses</a:t>
            </a:r>
            <a:endParaRPr lang="en-US" altLang="en-US" sz="3391" dirty="0">
              <a:latin typeface="Calibri" pitchFamily="34" charset="0"/>
            </a:endParaRPr>
          </a:p>
          <a:p>
            <a:pPr algn="just"/>
            <a:endParaRPr lang="en-US" altLang="en-US" sz="3391" dirty="0">
              <a:latin typeface="Calibri" pitchFamily="34" charset="0"/>
            </a:endParaRPr>
          </a:p>
          <a:p>
            <a:pPr algn="just"/>
            <a:endParaRPr lang="en-US" altLang="en-US" sz="3391" dirty="0">
              <a:latin typeface="Calibri" pitchFamily="34" charset="0"/>
            </a:endParaRPr>
          </a:p>
          <a:p>
            <a:pPr algn="just"/>
            <a:endParaRPr lang="en-US" altLang="en-US" sz="3391" dirty="0">
              <a:latin typeface="Calibri" pitchFamily="34" charset="0"/>
            </a:endParaRPr>
          </a:p>
          <a:p>
            <a:pPr algn="just"/>
            <a:endParaRPr lang="en-US" altLang="en-US" sz="3391" dirty="0">
              <a:latin typeface="Calibri" pitchFamily="34" charset="0"/>
            </a:endParaRPr>
          </a:p>
          <a:p>
            <a:pPr algn="just"/>
            <a:endParaRPr lang="en-US" altLang="en-US" sz="3391" dirty="0">
              <a:latin typeface="Calibri" pitchFamily="34" charset="0"/>
            </a:endParaRPr>
          </a:p>
          <a:p>
            <a:pPr algn="just"/>
            <a:endParaRPr lang="en-US" altLang="en-US" sz="3391" dirty="0">
              <a:latin typeface="Calibri" pitchFamily="34" charset="0"/>
            </a:endParaRPr>
          </a:p>
          <a:p>
            <a:pPr algn="just">
              <a:spcBef>
                <a:spcPct val="50000"/>
              </a:spcBef>
            </a:pPr>
            <a:endParaRPr lang="en-US" altLang="en-US" sz="3391" dirty="0">
              <a:latin typeface="Calibri" pitchFamily="34" charset="0"/>
            </a:endParaRPr>
          </a:p>
          <a:p>
            <a:pPr algn="just">
              <a:spcBef>
                <a:spcPct val="50000"/>
              </a:spcBef>
              <a:buFontTx/>
              <a:buChar char="•"/>
            </a:pPr>
            <a:endParaRPr lang="en-US" altLang="en-US" sz="3391" dirty="0">
              <a:latin typeface="Calibri" pitchFamily="34" charset="0"/>
            </a:endParaRPr>
          </a:p>
        </p:txBody>
      </p:sp>
      <p:sp>
        <p:nvSpPr>
          <p:cNvPr id="24" name="Text Box 708">
            <a:extLst>
              <a:ext uri="{FF2B5EF4-FFF2-40B4-BE49-F238E27FC236}">
                <a16:creationId xmlns:a16="http://schemas.microsoft.com/office/drawing/2014/main" id="{7A7790E0-A71A-4940-87E9-6B8A0189F1D0}"/>
              </a:ext>
            </a:extLst>
          </p:cNvPr>
          <p:cNvSpPr txBox="1">
            <a:spLocks noChangeArrowheads="1"/>
          </p:cNvSpPr>
          <p:nvPr/>
        </p:nvSpPr>
        <p:spPr bwMode="auto">
          <a:xfrm>
            <a:off x="19510141" y="23178806"/>
            <a:ext cx="23392645" cy="5901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9508" tIns="39754" rIns="79508" bIns="39754"/>
          <a:lstStyle>
            <a:lvl1pPr marL="228600" indent="-228600">
              <a:defRPr sz="3600">
                <a:solidFill>
                  <a:schemeClr val="tx1"/>
                </a:solidFill>
                <a:latin typeface="Times New Roman" pitchFamily="18" charset="0"/>
                <a:ea typeface="MS PGothic" pitchFamily="34" charset="-128"/>
              </a:defRPr>
            </a:lvl1pPr>
            <a:lvl2pPr marL="742950" indent="-285750">
              <a:defRPr sz="3600">
                <a:solidFill>
                  <a:schemeClr val="tx1"/>
                </a:solidFill>
                <a:latin typeface="Times New Roman" pitchFamily="18" charset="0"/>
                <a:ea typeface="MS PGothic" pitchFamily="34" charset="-128"/>
              </a:defRPr>
            </a:lvl2pPr>
            <a:lvl3pPr marL="1143000" indent="-228600">
              <a:defRPr sz="3600">
                <a:solidFill>
                  <a:schemeClr val="tx1"/>
                </a:solidFill>
                <a:latin typeface="Times New Roman" pitchFamily="18" charset="0"/>
                <a:ea typeface="MS PGothic" pitchFamily="34" charset="-128"/>
              </a:defRPr>
            </a:lvl3pPr>
            <a:lvl4pPr marL="1600200" indent="-228600">
              <a:defRPr sz="3600">
                <a:solidFill>
                  <a:schemeClr val="tx1"/>
                </a:solidFill>
                <a:latin typeface="Times New Roman" pitchFamily="18" charset="0"/>
                <a:ea typeface="MS PGothic" pitchFamily="34" charset="-128"/>
              </a:defRPr>
            </a:lvl4pPr>
            <a:lvl5pPr marL="2057400" indent="-228600">
              <a:defRPr sz="3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9pPr>
          </a:lstStyle>
          <a:p>
            <a:pPr marL="421074" indent="-421074" algn="just">
              <a:spcBef>
                <a:spcPts val="1044"/>
              </a:spcBef>
              <a:buFont typeface="Arial" panose="020B0604020202020204" pitchFamily="34" charset="0"/>
              <a:buChar char="•"/>
            </a:pPr>
            <a:r>
              <a:rPr lang="en-US" altLang="en-US" sz="3391" dirty="0">
                <a:latin typeface="Calibri" pitchFamily="34" charset="0"/>
              </a:rPr>
              <a:t>Many students indicated that reflection either during or after their rotation led to the identification of their transformative moment. For some students they realized immediately that it was transformative, while others did not realize it was transformative until faced with opposing views or situations back home. Incorporation of structured reflections may help to enhance the transformation of attitudes and perspectives in students who participate in international experiences. </a:t>
            </a:r>
          </a:p>
          <a:p>
            <a:pPr marL="421074" indent="-421074" algn="just">
              <a:spcBef>
                <a:spcPts val="1044"/>
              </a:spcBef>
              <a:buFont typeface="Arial" panose="020B0604020202020204" pitchFamily="34" charset="0"/>
              <a:buChar char="•"/>
            </a:pPr>
            <a:r>
              <a:rPr lang="en-US" altLang="en-US" sz="3391" dirty="0">
                <a:latin typeface="Calibri" pitchFamily="34" charset="0"/>
              </a:rPr>
              <a:t>A majority of critical moments involved some interaction that brought out strong feelings in the student, whether they were sad, happy, frustrated, or surprised. Emotions influence self-reflection of values and beliefs as well as motivation for future action.</a:t>
            </a:r>
            <a:r>
              <a:rPr lang="en-US" altLang="en-US" sz="3391" baseline="30000" dirty="0">
                <a:latin typeface="Calibri" pitchFamily="34" charset="0"/>
              </a:rPr>
              <a:t>3,5</a:t>
            </a:r>
            <a:r>
              <a:rPr lang="en-US" altLang="en-US" sz="3391" dirty="0">
                <a:latin typeface="Calibri" pitchFamily="34" charset="0"/>
              </a:rPr>
              <a:t> Unfamiliar environments may make students more susceptible to these emotional reactions and subsequent transformation. </a:t>
            </a:r>
          </a:p>
          <a:p>
            <a:pPr marL="0" indent="0" algn="just">
              <a:spcBef>
                <a:spcPts val="1044"/>
              </a:spcBef>
            </a:pPr>
            <a:r>
              <a:rPr lang="en-US" altLang="en-US" sz="3391" b="1" dirty="0">
                <a:latin typeface="Calibri" pitchFamily="34" charset="0"/>
              </a:rPr>
              <a:t>Conclusion</a:t>
            </a:r>
            <a:r>
              <a:rPr lang="en-US" altLang="en-US" sz="3391" dirty="0">
                <a:latin typeface="Calibri" pitchFamily="34" charset="0"/>
              </a:rPr>
              <a:t>: International rotations provide a disorienting experience that promotes transformation in students’ personal and professional perspectives. Reflection is key to facilitating transformative learning and may increase translating of global experiences to local practice. </a:t>
            </a:r>
          </a:p>
        </p:txBody>
      </p:sp>
      <p:sp>
        <p:nvSpPr>
          <p:cNvPr id="80" name="TextBox 6">
            <a:extLst>
              <a:ext uri="{FF2B5EF4-FFF2-40B4-BE49-F238E27FC236}">
                <a16:creationId xmlns:a16="http://schemas.microsoft.com/office/drawing/2014/main" id="{9C76BC3E-CCE3-9B4F-B134-87D618C7A0E7}"/>
              </a:ext>
            </a:extLst>
          </p:cNvPr>
          <p:cNvSpPr txBox="1">
            <a:spLocks noChangeArrowheads="1"/>
          </p:cNvSpPr>
          <p:nvPr/>
        </p:nvSpPr>
        <p:spPr bwMode="auto">
          <a:xfrm>
            <a:off x="19457476" y="29539949"/>
            <a:ext cx="23456741" cy="23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3600">
                <a:solidFill>
                  <a:schemeClr val="tx1"/>
                </a:solidFill>
                <a:latin typeface="Times New Roman" pitchFamily="18" charset="0"/>
                <a:ea typeface="MS PGothic" pitchFamily="34" charset="-128"/>
              </a:defRPr>
            </a:lvl1pPr>
            <a:lvl2pPr marL="742950" indent="-285750">
              <a:defRPr sz="3600">
                <a:solidFill>
                  <a:schemeClr val="tx1"/>
                </a:solidFill>
                <a:latin typeface="Times New Roman" pitchFamily="18" charset="0"/>
                <a:ea typeface="MS PGothic" pitchFamily="34" charset="-128"/>
              </a:defRPr>
            </a:lvl2pPr>
            <a:lvl3pPr marL="1143000" indent="-228600">
              <a:defRPr sz="3600">
                <a:solidFill>
                  <a:schemeClr val="tx1"/>
                </a:solidFill>
                <a:latin typeface="Times New Roman" pitchFamily="18" charset="0"/>
                <a:ea typeface="MS PGothic" pitchFamily="34" charset="-128"/>
              </a:defRPr>
            </a:lvl3pPr>
            <a:lvl4pPr marL="1600200" indent="-228600">
              <a:defRPr sz="3600">
                <a:solidFill>
                  <a:schemeClr val="tx1"/>
                </a:solidFill>
                <a:latin typeface="Times New Roman" pitchFamily="18" charset="0"/>
                <a:ea typeface="MS PGothic" pitchFamily="34" charset="-128"/>
              </a:defRPr>
            </a:lvl4pPr>
            <a:lvl5pPr marL="2057400" indent="-228600">
              <a:defRPr sz="3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3600">
                <a:solidFill>
                  <a:schemeClr val="tx1"/>
                </a:solidFill>
                <a:latin typeface="Times New Roman" pitchFamily="18" charset="0"/>
                <a:ea typeface="MS PGothic" pitchFamily="34" charset="-128"/>
              </a:defRPr>
            </a:lvl9pPr>
          </a:lstStyle>
          <a:p>
            <a:pPr marL="0" indent="0" algn="l"/>
            <a:r>
              <a:rPr lang="en-US" altLang="en-US" sz="2174" dirty="0">
                <a:latin typeface="Calibri" panose="020F0502020204030204" pitchFamily="34" charset="0"/>
                <a:cs typeface="Calibri" panose="020F0502020204030204" pitchFamily="34" charset="0"/>
              </a:rPr>
              <a:t>1. Steeb DR, Overman RA, Sleath BL, Joyner PU. Global experiential and didactic education opportunities at US colleges and schools of pharmacy. </a:t>
            </a:r>
            <a:r>
              <a:rPr lang="en-US" altLang="en-US" sz="2174" i="1" dirty="0">
                <a:latin typeface="Calibri" panose="020F0502020204030204" pitchFamily="34" charset="0"/>
                <a:cs typeface="Calibri" panose="020F0502020204030204" pitchFamily="34" charset="0"/>
              </a:rPr>
              <a:t>Am J Pharm Educ</a:t>
            </a:r>
            <a:r>
              <a:rPr lang="en-US" altLang="en-US" sz="2174" dirty="0">
                <a:latin typeface="Calibri" panose="020F0502020204030204" pitchFamily="34" charset="0"/>
                <a:cs typeface="Calibri" panose="020F0502020204030204" pitchFamily="34" charset="0"/>
              </a:rPr>
              <a:t>. 2016. Feb 25:80(1):7.  </a:t>
            </a:r>
          </a:p>
          <a:p>
            <a:pPr marL="0" indent="0" algn="l"/>
            <a:r>
              <a:rPr lang="en-US" altLang="en-US" sz="2174" dirty="0">
                <a:latin typeface="Calibri" panose="020F0502020204030204" pitchFamily="34" charset="0"/>
                <a:cs typeface="Calibri" panose="020F0502020204030204" pitchFamily="34" charset="0"/>
              </a:rPr>
              <a:t>2. </a:t>
            </a:r>
            <a:r>
              <a:rPr lang="en-US" sz="2174" dirty="0">
                <a:latin typeface="Calibri" panose="020F0502020204030204" pitchFamily="34" charset="0"/>
                <a:cs typeface="Calibri" panose="020F0502020204030204" pitchFamily="34" charset="0"/>
              </a:rPr>
              <a:t>Kelleher, S. Perceived benefits of study abroad programs for nursing students: an integrative review. </a:t>
            </a:r>
            <a:r>
              <a:rPr lang="en-US" sz="2174" i="1" dirty="0">
                <a:latin typeface="Calibri" panose="020F0502020204030204" pitchFamily="34" charset="0"/>
                <a:cs typeface="Calibri" panose="020F0502020204030204" pitchFamily="34" charset="0"/>
              </a:rPr>
              <a:t>Journal of Nursing Education. </a:t>
            </a:r>
            <a:r>
              <a:rPr lang="en-US" sz="2174" dirty="0">
                <a:latin typeface="Calibri" panose="020F0502020204030204" pitchFamily="34" charset="0"/>
                <a:cs typeface="Calibri" panose="020F0502020204030204" pitchFamily="34" charset="0"/>
              </a:rPr>
              <a:t>2013. 52(12):690-695.</a:t>
            </a:r>
            <a:endParaRPr lang="en-US" altLang="en-US" sz="2174" dirty="0">
              <a:latin typeface="Calibri" panose="020F0502020204030204" pitchFamily="34" charset="0"/>
              <a:cs typeface="Calibri" panose="020F0502020204030204" pitchFamily="34" charset="0"/>
            </a:endParaRPr>
          </a:p>
          <a:p>
            <a:pPr marL="0" indent="0" algn="l"/>
            <a:r>
              <a:rPr lang="en-US" altLang="en-US" sz="2174" dirty="0">
                <a:latin typeface="Calibri" panose="020F0502020204030204" pitchFamily="34" charset="0"/>
                <a:cs typeface="Calibri" panose="020F0502020204030204" pitchFamily="34" charset="0"/>
              </a:rPr>
              <a:t>3. </a:t>
            </a:r>
            <a:r>
              <a:rPr lang="en-US" sz="2174" dirty="0">
                <a:latin typeface="Calibri" panose="020F0502020204030204" pitchFamily="34" charset="0"/>
                <a:cs typeface="Calibri" panose="020F0502020204030204" pitchFamily="34" charset="0"/>
              </a:rPr>
              <a:t>Mezirow, J. Transformative learning theory. </a:t>
            </a:r>
            <a:r>
              <a:rPr lang="en-US" sz="2174" i="1" dirty="0">
                <a:latin typeface="Calibri" panose="020F0502020204030204" pitchFamily="34" charset="0"/>
                <a:cs typeface="Calibri" panose="020F0502020204030204" pitchFamily="34" charset="0"/>
              </a:rPr>
              <a:t>Contemporary Theories of Learning. </a:t>
            </a:r>
            <a:r>
              <a:rPr lang="en-US" sz="2174" dirty="0">
                <a:latin typeface="Calibri" panose="020F0502020204030204" pitchFamily="34" charset="0"/>
                <a:cs typeface="Calibri" panose="020F0502020204030204" pitchFamily="34" charset="0"/>
              </a:rPr>
              <a:t>2018. 114-128.</a:t>
            </a:r>
            <a:r>
              <a:rPr lang="en-US" altLang="en-US" sz="2174" dirty="0">
                <a:latin typeface="Calibri" panose="020F0502020204030204" pitchFamily="34" charset="0"/>
                <a:cs typeface="Calibri" panose="020F0502020204030204" pitchFamily="34" charset="0"/>
              </a:rPr>
              <a:t>  </a:t>
            </a:r>
          </a:p>
          <a:p>
            <a:pPr marL="0" indent="0" algn="l"/>
            <a:r>
              <a:rPr lang="en-US" altLang="en-US" sz="2174" dirty="0">
                <a:latin typeface="Calibri" panose="020F0502020204030204" pitchFamily="34" charset="0"/>
                <a:cs typeface="Calibri" panose="020F0502020204030204" pitchFamily="34" charset="0"/>
              </a:rPr>
              <a:t>4. </a:t>
            </a:r>
            <a:r>
              <a:rPr lang="en-US" sz="2174" dirty="0">
                <a:latin typeface="Calibri" panose="020F0502020204030204" pitchFamily="34" charset="0"/>
                <a:cs typeface="Calibri" panose="020F0502020204030204" pitchFamily="34" charset="0"/>
              </a:rPr>
              <a:t>Kember D, McKay J, Sinclair K, Wong FKY. A four-category scheme for coding and assessing the level of reflection in written work. </a:t>
            </a:r>
            <a:r>
              <a:rPr lang="en-US" sz="2174" i="1" dirty="0">
                <a:latin typeface="Calibri" panose="020F0502020204030204" pitchFamily="34" charset="0"/>
                <a:cs typeface="Calibri" panose="020F0502020204030204" pitchFamily="34" charset="0"/>
              </a:rPr>
              <a:t>Assessment &amp; Evaluation in Higher Education. </a:t>
            </a:r>
            <a:r>
              <a:rPr lang="en-US" sz="2174" dirty="0">
                <a:latin typeface="Calibri" panose="020F0502020204030204" pitchFamily="34" charset="0"/>
                <a:cs typeface="Calibri" panose="020F0502020204030204" pitchFamily="34" charset="0"/>
              </a:rPr>
              <a:t>2008. 33(4):369-379. </a:t>
            </a:r>
            <a:endParaRPr lang="en-US" altLang="en-US" sz="2174" dirty="0">
              <a:latin typeface="Calibri" panose="020F0502020204030204" pitchFamily="34" charset="0"/>
              <a:cs typeface="Calibri" panose="020F0502020204030204" pitchFamily="34" charset="0"/>
            </a:endParaRPr>
          </a:p>
          <a:p>
            <a:pPr marL="0" indent="0" algn="l"/>
            <a:r>
              <a:rPr lang="en-US" altLang="en-US" sz="2174" dirty="0">
                <a:latin typeface="Calibri" panose="020F0502020204030204" pitchFamily="34" charset="0"/>
                <a:cs typeface="Calibri" panose="020F0502020204030204" pitchFamily="34" charset="0"/>
              </a:rPr>
              <a:t>5. </a:t>
            </a:r>
            <a:r>
              <a:rPr lang="en-US" sz="2174" dirty="0">
                <a:latin typeface="Calibri" panose="020F0502020204030204" pitchFamily="34" charset="0"/>
                <a:cs typeface="Calibri" panose="020F0502020204030204" pitchFamily="34" charset="0"/>
              </a:rPr>
              <a:t>Cook, DA., Artino AR. Motivation to learn: an overview of contemporary theories. </a:t>
            </a:r>
            <a:r>
              <a:rPr lang="en-US" sz="2174" i="1" dirty="0">
                <a:latin typeface="Calibri" panose="020F0502020204030204" pitchFamily="34" charset="0"/>
                <a:cs typeface="Calibri" panose="020F0502020204030204" pitchFamily="34" charset="0"/>
              </a:rPr>
              <a:t>Medical education. </a:t>
            </a:r>
            <a:r>
              <a:rPr lang="en-US" sz="2174" dirty="0">
                <a:latin typeface="Calibri" panose="020F0502020204030204" pitchFamily="34" charset="0"/>
                <a:cs typeface="Calibri" panose="020F0502020204030204" pitchFamily="34" charset="0"/>
              </a:rPr>
              <a:t>2016. 50(10):997-1014.</a:t>
            </a:r>
            <a:endParaRPr lang="en-US" altLang="en-US" sz="2174" dirty="0">
              <a:latin typeface="Calibri" panose="020F0502020204030204" pitchFamily="34" charset="0"/>
              <a:cs typeface="Calibri" panose="020F0502020204030204" pitchFamily="34" charset="0"/>
            </a:endParaRPr>
          </a:p>
          <a:p>
            <a:pPr algn="l">
              <a:buFontTx/>
              <a:buAutoNum type="arabicPeriod"/>
            </a:pPr>
            <a:endParaRPr lang="en-US" altLang="en-US" sz="3478" dirty="0">
              <a:latin typeface="Calibri" pitchFamily="34" charset="0"/>
            </a:endParaRPr>
          </a:p>
        </p:txBody>
      </p:sp>
      <p:graphicFrame>
        <p:nvGraphicFramePr>
          <p:cNvPr id="25" name="Table 24">
            <a:extLst>
              <a:ext uri="{FF2B5EF4-FFF2-40B4-BE49-F238E27FC236}">
                <a16:creationId xmlns:a16="http://schemas.microsoft.com/office/drawing/2014/main" id="{8BD93094-51A1-DE43-8F31-61D3AB0E9568}"/>
              </a:ext>
            </a:extLst>
          </p:cNvPr>
          <p:cNvGraphicFramePr>
            <a:graphicFrameLocks noGrp="1"/>
          </p:cNvGraphicFramePr>
          <p:nvPr>
            <p:extLst>
              <p:ext uri="{D42A27DB-BD31-4B8C-83A1-F6EECF244321}">
                <p14:modId xmlns:p14="http://schemas.microsoft.com/office/powerpoint/2010/main" val="2732141380"/>
              </p:ext>
            </p:extLst>
          </p:nvPr>
        </p:nvGraphicFramePr>
        <p:xfrm>
          <a:off x="1288098" y="22184868"/>
          <a:ext cx="16764279" cy="6493674"/>
        </p:xfrm>
        <a:graphic>
          <a:graphicData uri="http://schemas.openxmlformats.org/drawingml/2006/table">
            <a:tbl>
              <a:tblPr firstRow="1" bandRow="1">
                <a:tableStyleId>{9DCAF9ED-07DC-4A11-8D7F-57B35C25682E}</a:tableStyleId>
              </a:tblPr>
              <a:tblGrid>
                <a:gridCol w="8368630">
                  <a:extLst>
                    <a:ext uri="{9D8B030D-6E8A-4147-A177-3AD203B41FA5}">
                      <a16:colId xmlns:a16="http://schemas.microsoft.com/office/drawing/2014/main" val="2666590020"/>
                    </a:ext>
                  </a:extLst>
                </a:gridCol>
                <a:gridCol w="8395649">
                  <a:extLst>
                    <a:ext uri="{9D8B030D-6E8A-4147-A177-3AD203B41FA5}">
                      <a16:colId xmlns:a16="http://schemas.microsoft.com/office/drawing/2014/main" val="3473968954"/>
                    </a:ext>
                  </a:extLst>
                </a:gridCol>
              </a:tblGrid>
              <a:tr h="629344">
                <a:tc>
                  <a:txBody>
                    <a:bodyPr/>
                    <a:lstStyle/>
                    <a:p>
                      <a:pPr algn="ctr"/>
                      <a:r>
                        <a:rPr lang="en-US" sz="3300" dirty="0">
                          <a:solidFill>
                            <a:schemeClr val="bg1"/>
                          </a:solidFill>
                          <a:latin typeface="Calibri" panose="020F0502020204030204" pitchFamily="34" charset="0"/>
                          <a:cs typeface="Calibri" panose="020F0502020204030204" pitchFamily="34" charset="0"/>
                        </a:rPr>
                        <a:t>Characteristic</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rgbClr val="6699CC"/>
                    </a:solidFill>
                  </a:tcPr>
                </a:tc>
                <a:tc>
                  <a:txBody>
                    <a:bodyPr/>
                    <a:lstStyle/>
                    <a:p>
                      <a:pPr algn="ctr"/>
                      <a:r>
                        <a:rPr lang="en-US" sz="3300" dirty="0">
                          <a:solidFill>
                            <a:schemeClr val="bg1"/>
                          </a:solidFill>
                          <a:latin typeface="Calibri" panose="020F0502020204030204" pitchFamily="34" charset="0"/>
                          <a:cs typeface="Calibri" panose="020F0502020204030204" pitchFamily="34" charset="0"/>
                        </a:rPr>
                        <a:t>n</a:t>
                      </a:r>
                      <a:r>
                        <a:rPr lang="en-US" sz="3300" baseline="0" dirty="0">
                          <a:solidFill>
                            <a:schemeClr val="bg1"/>
                          </a:solidFill>
                          <a:latin typeface="Calibri" panose="020F0502020204030204" pitchFamily="34" charset="0"/>
                          <a:cs typeface="Calibri" panose="020F0502020204030204" pitchFamily="34" charset="0"/>
                        </a:rPr>
                        <a:t> (%)</a:t>
                      </a:r>
                      <a:endParaRPr lang="en-US" sz="3300" dirty="0">
                        <a:solidFill>
                          <a:schemeClr val="bg1"/>
                        </a:solidFill>
                        <a:latin typeface="Calibri" panose="020F0502020204030204" pitchFamily="34" charset="0"/>
                        <a:cs typeface="Calibri" panose="020F0502020204030204" pitchFamily="34" charset="0"/>
                      </a:endParaRP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rgbClr val="6699CC"/>
                    </a:solidFill>
                  </a:tcPr>
                </a:tc>
                <a:extLst>
                  <a:ext uri="{0D108BD9-81ED-4DB2-BD59-A6C34878D82A}">
                    <a16:rowId xmlns:a16="http://schemas.microsoft.com/office/drawing/2014/main" val="2218205754"/>
                  </a:ext>
                </a:extLst>
              </a:tr>
              <a:tr h="586433">
                <a:tc>
                  <a:txBody>
                    <a:bodyPr/>
                    <a:lstStyle/>
                    <a:p>
                      <a:r>
                        <a:rPr lang="en-US" sz="3000" dirty="0">
                          <a:latin typeface="Calibri" panose="020F0502020204030204" pitchFamily="34" charset="0"/>
                          <a:cs typeface="Calibri" panose="020F0502020204030204" pitchFamily="34" charset="0"/>
                        </a:rPr>
                        <a:t>  Gender</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3000" dirty="0">
                        <a:latin typeface="Calibri" panose="020F0502020204030204" pitchFamily="34" charset="0"/>
                        <a:cs typeface="Calibri" panose="020F0502020204030204" pitchFamily="34" charset="0"/>
                      </a:endParaRP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43681967"/>
                  </a:ext>
                </a:extLst>
              </a:tr>
              <a:tr h="586433">
                <a:tc>
                  <a:txBody>
                    <a:bodyPr/>
                    <a:lstStyle/>
                    <a:p>
                      <a:r>
                        <a:rPr lang="en-US" sz="3000" dirty="0">
                          <a:latin typeface="Calibri" panose="020F0502020204030204" pitchFamily="34" charset="0"/>
                          <a:cs typeface="Calibri" panose="020F0502020204030204" pitchFamily="34" charset="0"/>
                        </a:rPr>
                        <a:t>         Female </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3000" dirty="0">
                          <a:latin typeface="Calibri" panose="020F0502020204030204" pitchFamily="34" charset="0"/>
                          <a:cs typeface="Calibri" panose="020F0502020204030204" pitchFamily="34" charset="0"/>
                        </a:rPr>
                        <a:t>15 (68%)</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2979213519"/>
                  </a:ext>
                </a:extLst>
              </a:tr>
              <a:tr h="586433">
                <a:tc>
                  <a:txBody>
                    <a:bodyPr/>
                    <a:lstStyle/>
                    <a:p>
                      <a:r>
                        <a:rPr lang="en-US" sz="3000" dirty="0">
                          <a:latin typeface="Calibri" panose="020F0502020204030204" pitchFamily="34" charset="0"/>
                          <a:cs typeface="Calibri" panose="020F0502020204030204" pitchFamily="34" charset="0"/>
                        </a:rPr>
                        <a:t>         Male</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3000" dirty="0">
                          <a:latin typeface="Calibri" panose="020F0502020204030204" pitchFamily="34" charset="0"/>
                          <a:cs typeface="Calibri" panose="020F0502020204030204" pitchFamily="34" charset="0"/>
                        </a:rPr>
                        <a:t>7 (32%)</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26548265"/>
                  </a:ext>
                </a:extLst>
              </a:tr>
              <a:tr h="586433">
                <a:tc>
                  <a:txBody>
                    <a:bodyPr/>
                    <a:lstStyle/>
                    <a:p>
                      <a:r>
                        <a:rPr lang="en-US" sz="3000" dirty="0">
                          <a:latin typeface="Calibri" panose="020F0502020204030204" pitchFamily="34" charset="0"/>
                          <a:cs typeface="Calibri" panose="020F0502020204030204" pitchFamily="34" charset="0"/>
                        </a:rPr>
                        <a:t>  School</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endParaRPr lang="en-US" sz="3000" dirty="0">
                        <a:latin typeface="Calibri" panose="020F0502020204030204" pitchFamily="34" charset="0"/>
                        <a:cs typeface="Calibri" panose="020F0502020204030204" pitchFamily="34" charset="0"/>
                      </a:endParaRP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610139384"/>
                  </a:ext>
                </a:extLst>
              </a:tr>
              <a:tr h="586433">
                <a:tc>
                  <a:txBody>
                    <a:bodyPr/>
                    <a:lstStyle/>
                    <a:p>
                      <a:r>
                        <a:rPr lang="en-US" sz="3000" dirty="0">
                          <a:latin typeface="Calibri" panose="020F0502020204030204" pitchFamily="34" charset="0"/>
                          <a:cs typeface="Calibri" panose="020F0502020204030204" pitchFamily="34" charset="0"/>
                        </a:rPr>
                        <a:t>         School 1</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3000" dirty="0">
                          <a:latin typeface="Calibri" panose="020F0502020204030204" pitchFamily="34" charset="0"/>
                          <a:cs typeface="Calibri" panose="020F0502020204030204" pitchFamily="34" charset="0"/>
                        </a:rPr>
                        <a:t>2 (9%)</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9934456"/>
                  </a:ext>
                </a:extLst>
              </a:tr>
              <a:tr h="586433">
                <a:tc>
                  <a:txBody>
                    <a:bodyPr/>
                    <a:lstStyle/>
                    <a:p>
                      <a:r>
                        <a:rPr lang="en-US" sz="3000" dirty="0">
                          <a:latin typeface="Calibri" panose="020F0502020204030204" pitchFamily="34" charset="0"/>
                          <a:cs typeface="Calibri" panose="020F0502020204030204" pitchFamily="34" charset="0"/>
                        </a:rPr>
                        <a:t>         School 2</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3000" dirty="0">
                          <a:latin typeface="Calibri" panose="020F0502020204030204" pitchFamily="34" charset="0"/>
                          <a:cs typeface="Calibri" panose="020F0502020204030204" pitchFamily="34" charset="0"/>
                        </a:rPr>
                        <a:t>2 (9%)</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158669576"/>
                  </a:ext>
                </a:extLst>
              </a:tr>
              <a:tr h="586433">
                <a:tc>
                  <a:txBody>
                    <a:bodyPr/>
                    <a:lstStyle/>
                    <a:p>
                      <a:r>
                        <a:rPr lang="en-US" sz="3000" dirty="0">
                          <a:latin typeface="Calibri" panose="020F0502020204030204" pitchFamily="34" charset="0"/>
                          <a:cs typeface="Calibri" panose="020F0502020204030204" pitchFamily="34" charset="0"/>
                        </a:rPr>
                        <a:t>         School 3</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3000" dirty="0">
                          <a:latin typeface="Calibri" panose="020F0502020204030204" pitchFamily="34" charset="0"/>
                          <a:cs typeface="Calibri" panose="020F0502020204030204" pitchFamily="34" charset="0"/>
                        </a:rPr>
                        <a:t>18 (82%)</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473218"/>
                  </a:ext>
                </a:extLst>
              </a:tr>
              <a:tr h="586433">
                <a:tc>
                  <a:txBody>
                    <a:bodyPr/>
                    <a:lstStyle/>
                    <a:p>
                      <a:r>
                        <a:rPr lang="en-US" sz="3000" dirty="0">
                          <a:latin typeface="Calibri" panose="020F0502020204030204" pitchFamily="34" charset="0"/>
                          <a:cs typeface="Calibri" panose="020F0502020204030204" pitchFamily="34" charset="0"/>
                        </a:rPr>
                        <a:t>  Country Income Classification</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endParaRPr lang="en-US" sz="3000" dirty="0">
                        <a:latin typeface="Calibri" panose="020F0502020204030204" pitchFamily="34" charset="0"/>
                        <a:cs typeface="Calibri" panose="020F0502020204030204" pitchFamily="34" charset="0"/>
                      </a:endParaRP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286358193"/>
                  </a:ext>
                </a:extLst>
              </a:tr>
              <a:tr h="586433">
                <a:tc>
                  <a:txBody>
                    <a:bodyPr/>
                    <a:lstStyle/>
                    <a:p>
                      <a:r>
                        <a:rPr lang="en-US" sz="3000" dirty="0">
                          <a:latin typeface="Calibri" panose="020F0502020204030204" pitchFamily="34" charset="0"/>
                          <a:cs typeface="Calibri" panose="020F0502020204030204" pitchFamily="34" charset="0"/>
                        </a:rPr>
                        <a:t>         High-Income</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3000" dirty="0">
                          <a:latin typeface="Calibri" panose="020F0502020204030204" pitchFamily="34" charset="0"/>
                          <a:cs typeface="Calibri" panose="020F0502020204030204" pitchFamily="34" charset="0"/>
                        </a:rPr>
                        <a:t>4 (18%)</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1681301"/>
                  </a:ext>
                </a:extLst>
              </a:tr>
              <a:tr h="586433">
                <a:tc>
                  <a:txBody>
                    <a:bodyPr/>
                    <a:lstStyle/>
                    <a:p>
                      <a:r>
                        <a:rPr lang="en-US" sz="3000" dirty="0">
                          <a:latin typeface="Calibri" panose="020F0502020204030204" pitchFamily="34" charset="0"/>
                          <a:cs typeface="Calibri" panose="020F0502020204030204" pitchFamily="34" charset="0"/>
                        </a:rPr>
                        <a:t>         Low-to-Middle</a:t>
                      </a:r>
                      <a:r>
                        <a:rPr lang="en-US" sz="3000" baseline="0" dirty="0">
                          <a:latin typeface="Calibri" panose="020F0502020204030204" pitchFamily="34" charset="0"/>
                          <a:cs typeface="Calibri" panose="020F0502020204030204" pitchFamily="34" charset="0"/>
                        </a:rPr>
                        <a:t> Income</a:t>
                      </a:r>
                      <a:endParaRPr lang="en-US" sz="3000" dirty="0">
                        <a:latin typeface="Calibri" panose="020F0502020204030204" pitchFamily="34" charset="0"/>
                        <a:cs typeface="Calibri" panose="020F0502020204030204" pitchFamily="34" charset="0"/>
                      </a:endParaRP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3000" dirty="0">
                          <a:latin typeface="Calibri" panose="020F0502020204030204" pitchFamily="34" charset="0"/>
                          <a:cs typeface="Calibri" panose="020F0502020204030204" pitchFamily="34" charset="0"/>
                        </a:rPr>
                        <a:t>18 (82%)</a:t>
                      </a:r>
                    </a:p>
                  </a:txBody>
                  <a:tcPr marL="79514" marR="79514" marT="39757" marB="39757" anchor="ctr">
                    <a:lnL>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680692185"/>
                  </a:ext>
                </a:extLst>
              </a:tr>
            </a:tbl>
          </a:graphicData>
        </a:graphic>
      </p:graphicFrame>
      <p:sp>
        <p:nvSpPr>
          <p:cNvPr id="6" name="Left Brace 5">
            <a:extLst>
              <a:ext uri="{FF2B5EF4-FFF2-40B4-BE49-F238E27FC236}">
                <a16:creationId xmlns:a16="http://schemas.microsoft.com/office/drawing/2014/main" id="{FA7CD9B7-FC3D-4647-9FA9-2EAA66E5A55B}"/>
              </a:ext>
            </a:extLst>
          </p:cNvPr>
          <p:cNvSpPr/>
          <p:nvPr/>
        </p:nvSpPr>
        <p:spPr bwMode="auto">
          <a:xfrm>
            <a:off x="23805907" y="9046259"/>
            <a:ext cx="508892" cy="4325773"/>
          </a:xfrm>
          <a:prstGeom prst="leftBrace">
            <a:avLst>
              <a:gd name="adj1" fmla="val 97874"/>
              <a:gd name="adj2" fmla="val 50394"/>
            </a:avLst>
          </a:prstGeom>
          <a:noFill/>
          <a:ln w="28575" cap="flat" cmpd="sng" algn="ctr">
            <a:solidFill>
              <a:srgbClr val="002654"/>
            </a:solidFill>
            <a:prstDash val="solid"/>
            <a:round/>
            <a:headEnd type="none" w="med" len="med"/>
            <a:tailEnd type="none" w="med" len="med"/>
          </a:ln>
          <a:effectLst/>
        </p:spPr>
        <p:txBody>
          <a:bodyPr vert="horz" wrap="square" lIns="79514" tIns="39757" rIns="79514" bIns="39757" numCol="1" rtlCol="0" anchor="t" anchorCtr="0" compatLnSpc="1">
            <a:prstTxWarp prst="textNoShape">
              <a:avLst/>
            </a:prstTxWarp>
          </a:bodyPr>
          <a:lstStyle/>
          <a:p>
            <a:pPr defTabSz="795207"/>
            <a:endParaRPr lang="en-US" sz="3131"/>
          </a:p>
        </p:txBody>
      </p:sp>
      <p:sp>
        <p:nvSpPr>
          <p:cNvPr id="43" name="Left Brace 42">
            <a:extLst>
              <a:ext uri="{FF2B5EF4-FFF2-40B4-BE49-F238E27FC236}">
                <a16:creationId xmlns:a16="http://schemas.microsoft.com/office/drawing/2014/main" id="{C5D94FF7-EFED-0544-8516-104CA0C90493}"/>
              </a:ext>
            </a:extLst>
          </p:cNvPr>
          <p:cNvSpPr/>
          <p:nvPr/>
        </p:nvSpPr>
        <p:spPr bwMode="auto">
          <a:xfrm>
            <a:off x="23807069" y="6665588"/>
            <a:ext cx="507737" cy="2354165"/>
          </a:xfrm>
          <a:prstGeom prst="leftBrace">
            <a:avLst>
              <a:gd name="adj1" fmla="val 66624"/>
              <a:gd name="adj2" fmla="val 50394"/>
            </a:avLst>
          </a:prstGeom>
          <a:noFill/>
          <a:ln w="28575" cap="flat" cmpd="sng" algn="ctr">
            <a:solidFill>
              <a:srgbClr val="002654"/>
            </a:solidFill>
            <a:prstDash val="solid"/>
            <a:round/>
            <a:headEnd type="none" w="med" len="med"/>
            <a:tailEnd type="none" w="med" len="med"/>
          </a:ln>
          <a:effectLst/>
        </p:spPr>
        <p:txBody>
          <a:bodyPr vert="horz" wrap="square" lIns="79514" tIns="39757" rIns="79514" bIns="39757" numCol="1" rtlCol="0" anchor="t" anchorCtr="0" compatLnSpc="1">
            <a:prstTxWarp prst="textNoShape">
              <a:avLst/>
            </a:prstTxWarp>
          </a:bodyPr>
          <a:lstStyle/>
          <a:p>
            <a:pPr defTabSz="795207"/>
            <a:endParaRPr lang="en-US" sz="3131"/>
          </a:p>
        </p:txBody>
      </p:sp>
      <p:cxnSp>
        <p:nvCxnSpPr>
          <p:cNvPr id="54" name="Straight Arrow Connector 53">
            <a:extLst>
              <a:ext uri="{FF2B5EF4-FFF2-40B4-BE49-F238E27FC236}">
                <a16:creationId xmlns:a16="http://schemas.microsoft.com/office/drawing/2014/main" id="{25D344F7-2103-4746-B0ED-70D608C8259C}"/>
              </a:ext>
            </a:extLst>
          </p:cNvPr>
          <p:cNvCxnSpPr/>
          <p:nvPr/>
        </p:nvCxnSpPr>
        <p:spPr bwMode="auto">
          <a:xfrm>
            <a:off x="32523989" y="7209660"/>
            <a:ext cx="1431259" cy="0"/>
          </a:xfrm>
          <a:prstGeom prst="straightConnector1">
            <a:avLst/>
          </a:prstGeom>
          <a:solidFill>
            <a:schemeClr val="accent1"/>
          </a:solidFill>
          <a:ln w="28575" cap="flat" cmpd="sng" algn="ctr">
            <a:solidFill>
              <a:srgbClr val="002654"/>
            </a:solidFill>
            <a:prstDash val="solid"/>
            <a:round/>
            <a:headEnd type="none" w="lg" len="med"/>
            <a:tailEnd type="triangle" w="lg" len="lg"/>
          </a:ln>
          <a:effectLst/>
        </p:spPr>
      </p:cxnSp>
      <p:graphicFrame>
        <p:nvGraphicFramePr>
          <p:cNvPr id="14" name="Table 13">
            <a:extLst>
              <a:ext uri="{FF2B5EF4-FFF2-40B4-BE49-F238E27FC236}">
                <a16:creationId xmlns:a16="http://schemas.microsoft.com/office/drawing/2014/main" id="{A5E57103-CF2E-FA43-8386-950B285944A4}"/>
              </a:ext>
            </a:extLst>
          </p:cNvPr>
          <p:cNvGraphicFramePr>
            <a:graphicFrameLocks noGrp="1"/>
          </p:cNvGraphicFramePr>
          <p:nvPr>
            <p:extLst>
              <p:ext uri="{D42A27DB-BD31-4B8C-83A1-F6EECF244321}">
                <p14:modId xmlns:p14="http://schemas.microsoft.com/office/powerpoint/2010/main" val="289256629"/>
              </p:ext>
            </p:extLst>
          </p:nvPr>
        </p:nvGraphicFramePr>
        <p:xfrm>
          <a:off x="19510136" y="13570817"/>
          <a:ext cx="23456740" cy="8263859"/>
        </p:xfrm>
        <a:graphic>
          <a:graphicData uri="http://schemas.openxmlformats.org/drawingml/2006/table">
            <a:tbl>
              <a:tblPr firstRow="1" bandRow="1">
                <a:tableStyleId>{2D5ABB26-0587-4C30-8999-92F81FD0307C}</a:tableStyleId>
              </a:tblPr>
              <a:tblGrid>
                <a:gridCol w="23456740">
                  <a:extLst>
                    <a:ext uri="{9D8B030D-6E8A-4147-A177-3AD203B41FA5}">
                      <a16:colId xmlns:a16="http://schemas.microsoft.com/office/drawing/2014/main" val="2087971608"/>
                    </a:ext>
                  </a:extLst>
                </a:gridCol>
              </a:tblGrid>
              <a:tr h="669012">
                <a:tc>
                  <a:txBody>
                    <a:bodyPr/>
                    <a:lstStyle/>
                    <a:p>
                      <a:pPr algn="ctr"/>
                      <a:r>
                        <a:rPr lang="en-US" sz="3100" b="1" dirty="0">
                          <a:solidFill>
                            <a:schemeClr val="bg1"/>
                          </a:solidFill>
                          <a:latin typeface="Calibri" panose="020F0502020204030204" pitchFamily="34" charset="0"/>
                          <a:cs typeface="Calibri" panose="020F0502020204030204" pitchFamily="34" charset="0"/>
                        </a:rPr>
                        <a:t>Student Quotes</a:t>
                      </a:r>
                    </a:p>
                  </a:txBody>
                  <a:tcPr marL="79514" marR="79514" marT="39757" marB="3975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6699CC"/>
                    </a:solidFill>
                  </a:tcPr>
                </a:tc>
                <a:extLst>
                  <a:ext uri="{0D108BD9-81ED-4DB2-BD59-A6C34878D82A}">
                    <a16:rowId xmlns:a16="http://schemas.microsoft.com/office/drawing/2014/main" val="1103669471"/>
                  </a:ext>
                </a:extLst>
              </a:tr>
              <a:tr h="23183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i="1" dirty="0">
                          <a:latin typeface="Calibri" panose="020F0502020204030204" pitchFamily="34" charset="0"/>
                          <a:cs typeface="Calibri" panose="020F0502020204030204" pitchFamily="34" charset="0"/>
                        </a:rPr>
                        <a:t>“I got to observe a lady who brought a little baby with her [to the HIV clinic] and on that day she was checking to make sure the baby was HIV negative . . . when she figured out that the baby was negative she started crying and that was really a critical moment for me . . .  I forget to think that [the disease] could be personal to the patient and we just think of the medication regimen and not really realizing how impactful the disease can be to a patient’s life.”</a:t>
                      </a:r>
                      <a:r>
                        <a:rPr lang="en-US" sz="3000" dirty="0">
                          <a:latin typeface="Calibri" panose="020F0502020204030204" pitchFamily="34" charset="0"/>
                          <a:cs typeface="Calibri" panose="020F0502020204030204" pitchFamily="34" charset="0"/>
                        </a:rPr>
                        <a:t> – Malawi</a:t>
                      </a:r>
                    </a:p>
                  </a:txBody>
                  <a:tcPr marL="79514" marR="79514" marT="39757" marB="3975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535149459"/>
                  </a:ext>
                </a:extLst>
              </a:tr>
              <a:tr h="26382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i="1" dirty="0">
                          <a:latin typeface="Calibri" panose="020F0502020204030204" pitchFamily="34" charset="0"/>
                          <a:cs typeface="Calibri" panose="020F0502020204030204" pitchFamily="34" charset="0"/>
                        </a:rPr>
                        <a:t>“For me, that transformative moment was just on day two of being there. . . the day before we had been traveling for over 24 hours . . . it was just so overwhelming and exhausting and so that Sunday when we went out and we went to the grocery store on our own we found a feeling that we can do this, it’s going to be a good month . . . that confidence that I gained being able to go somewhere and do well and thrive.  It just gave me so much confidence not only for each rotation in each small area, but more so moving onto next year and making a move and going to a new place.  I feel much more prepared for it that I'll be okay.” – </a:t>
                      </a:r>
                      <a:r>
                        <a:rPr lang="en-US" sz="3000" i="0" dirty="0">
                          <a:latin typeface="Calibri" panose="020F0502020204030204" pitchFamily="34" charset="0"/>
                          <a:cs typeface="Calibri" panose="020F0502020204030204" pitchFamily="34" charset="0"/>
                        </a:rPr>
                        <a:t>Moldova </a:t>
                      </a:r>
                      <a:endParaRPr lang="en-US" sz="3000" dirty="0">
                        <a:solidFill>
                          <a:srgbClr val="FF0000"/>
                        </a:solidFill>
                        <a:latin typeface="Calibri" panose="020F0502020204030204" pitchFamily="34" charset="0"/>
                        <a:cs typeface="Calibri" panose="020F0502020204030204" pitchFamily="34" charset="0"/>
                      </a:endParaRPr>
                    </a:p>
                  </a:txBody>
                  <a:tcPr marL="79514" marR="79514" marT="39757" marB="3975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1764175"/>
                  </a:ext>
                </a:extLst>
              </a:tr>
              <a:tr h="26382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i="1" dirty="0">
                          <a:latin typeface="Calibri" panose="020F0502020204030204" pitchFamily="34" charset="0"/>
                          <a:cs typeface="Calibri" panose="020F0502020204030204" pitchFamily="34" charset="0"/>
                        </a:rPr>
                        <a:t>“It was just a tiny, very tiny, independent, family-owned community pharmacy and the old lady up in the front . . [she had this] book that was actually sound activated, so if they heard a different language – let’s say English, the book would respond and start counseling the patient in English on medications and that to me was kind of mind-blowing . . . in the US, we think of all these times we’ve had a Spanish speaking patient come into the pharmacy and we have to get the interpreter on the phone. . . it was just one of those very simple, innovative solutions that we could implement in community pharmacies. ”</a:t>
                      </a:r>
                      <a:r>
                        <a:rPr lang="en-US" sz="3000" dirty="0">
                          <a:latin typeface="Calibri" panose="020F0502020204030204" pitchFamily="34" charset="0"/>
                          <a:cs typeface="Calibri" panose="020F0502020204030204" pitchFamily="34" charset="0"/>
                        </a:rPr>
                        <a:t> – Japan </a:t>
                      </a:r>
                    </a:p>
                  </a:txBody>
                  <a:tcPr marL="79514" marR="79514" marT="39757" marB="3975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88442531"/>
                  </a:ext>
                </a:extLst>
              </a:tr>
            </a:tbl>
          </a:graphicData>
        </a:graphic>
      </p:graphicFrame>
      <p:cxnSp>
        <p:nvCxnSpPr>
          <p:cNvPr id="57" name="Straight Arrow Connector 56">
            <a:extLst>
              <a:ext uri="{FF2B5EF4-FFF2-40B4-BE49-F238E27FC236}">
                <a16:creationId xmlns:a16="http://schemas.microsoft.com/office/drawing/2014/main" id="{64CF82C9-41E5-1B41-94B3-1A7EA47F2C26}"/>
              </a:ext>
            </a:extLst>
          </p:cNvPr>
          <p:cNvCxnSpPr/>
          <p:nvPr/>
        </p:nvCxnSpPr>
        <p:spPr bwMode="auto">
          <a:xfrm>
            <a:off x="32590251" y="9528829"/>
            <a:ext cx="1431259" cy="0"/>
          </a:xfrm>
          <a:prstGeom prst="straightConnector1">
            <a:avLst/>
          </a:prstGeom>
          <a:solidFill>
            <a:schemeClr val="accent1"/>
          </a:solidFill>
          <a:ln w="28575" cap="flat" cmpd="sng" algn="ctr">
            <a:solidFill>
              <a:srgbClr val="002654"/>
            </a:solidFill>
            <a:prstDash val="solid"/>
            <a:round/>
            <a:headEnd type="none" w="lg" len="med"/>
            <a:tailEnd type="triangle" w="lg" len="lg"/>
          </a:ln>
          <a:effectLst/>
        </p:spPr>
      </p:cxnSp>
      <p:cxnSp>
        <p:nvCxnSpPr>
          <p:cNvPr id="58" name="Straight Arrow Connector 57">
            <a:extLst>
              <a:ext uri="{FF2B5EF4-FFF2-40B4-BE49-F238E27FC236}">
                <a16:creationId xmlns:a16="http://schemas.microsoft.com/office/drawing/2014/main" id="{488BD0D5-6CA3-7246-8E60-60658C603790}"/>
              </a:ext>
            </a:extLst>
          </p:cNvPr>
          <p:cNvCxnSpPr/>
          <p:nvPr/>
        </p:nvCxnSpPr>
        <p:spPr bwMode="auto">
          <a:xfrm>
            <a:off x="32590251" y="10655283"/>
            <a:ext cx="1431259" cy="0"/>
          </a:xfrm>
          <a:prstGeom prst="straightConnector1">
            <a:avLst/>
          </a:prstGeom>
          <a:solidFill>
            <a:schemeClr val="accent1"/>
          </a:solidFill>
          <a:ln w="28575" cap="flat" cmpd="sng" algn="ctr">
            <a:solidFill>
              <a:srgbClr val="002654"/>
            </a:solidFill>
            <a:prstDash val="solid"/>
            <a:round/>
            <a:headEnd type="none" w="lg" len="med"/>
            <a:tailEnd type="triangle" w="lg" len="lg"/>
          </a:ln>
          <a:effectLst/>
        </p:spPr>
      </p:cxnSp>
      <p:cxnSp>
        <p:nvCxnSpPr>
          <p:cNvPr id="59" name="Straight Arrow Connector 58">
            <a:extLst>
              <a:ext uri="{FF2B5EF4-FFF2-40B4-BE49-F238E27FC236}">
                <a16:creationId xmlns:a16="http://schemas.microsoft.com/office/drawing/2014/main" id="{A7B3710A-C02E-DF48-B3FC-03738C93DBD8}"/>
              </a:ext>
            </a:extLst>
          </p:cNvPr>
          <p:cNvCxnSpPr/>
          <p:nvPr/>
        </p:nvCxnSpPr>
        <p:spPr bwMode="auto">
          <a:xfrm>
            <a:off x="32590251" y="11781737"/>
            <a:ext cx="1431259" cy="0"/>
          </a:xfrm>
          <a:prstGeom prst="straightConnector1">
            <a:avLst/>
          </a:prstGeom>
          <a:solidFill>
            <a:schemeClr val="accent1"/>
          </a:solidFill>
          <a:ln w="28575" cap="flat" cmpd="sng" algn="ctr">
            <a:solidFill>
              <a:srgbClr val="002654"/>
            </a:solidFill>
            <a:prstDash val="solid"/>
            <a:round/>
            <a:headEnd type="none" w="lg" len="med"/>
            <a:tailEnd type="triangle" w="lg" len="lg"/>
          </a:ln>
          <a:effectLst/>
        </p:spPr>
      </p:cxnSp>
      <p:cxnSp>
        <p:nvCxnSpPr>
          <p:cNvPr id="60" name="Straight Arrow Connector 59">
            <a:extLst>
              <a:ext uri="{FF2B5EF4-FFF2-40B4-BE49-F238E27FC236}">
                <a16:creationId xmlns:a16="http://schemas.microsoft.com/office/drawing/2014/main" id="{126C4069-8E03-6745-84BA-E7F5D834BE70}"/>
              </a:ext>
            </a:extLst>
          </p:cNvPr>
          <p:cNvCxnSpPr/>
          <p:nvPr/>
        </p:nvCxnSpPr>
        <p:spPr bwMode="auto">
          <a:xfrm>
            <a:off x="32590251" y="12974452"/>
            <a:ext cx="1431259" cy="0"/>
          </a:xfrm>
          <a:prstGeom prst="straightConnector1">
            <a:avLst/>
          </a:prstGeom>
          <a:solidFill>
            <a:schemeClr val="accent1"/>
          </a:solidFill>
          <a:ln w="28575" cap="flat" cmpd="sng" algn="ctr">
            <a:solidFill>
              <a:srgbClr val="002654"/>
            </a:solidFill>
            <a:prstDash val="solid"/>
            <a:round/>
            <a:headEnd type="none" w="lg" len="med"/>
            <a:tailEnd type="triangle" w="lg" len="lg"/>
          </a:ln>
          <a:effectLst/>
        </p:spPr>
      </p:cxnSp>
      <p:cxnSp>
        <p:nvCxnSpPr>
          <p:cNvPr id="37" name="Straight Arrow Connector 36">
            <a:extLst>
              <a:ext uri="{FF2B5EF4-FFF2-40B4-BE49-F238E27FC236}">
                <a16:creationId xmlns:a16="http://schemas.microsoft.com/office/drawing/2014/main" id="{B327DDB9-2C64-D140-B073-3B85AC8DFC95}"/>
              </a:ext>
            </a:extLst>
          </p:cNvPr>
          <p:cNvCxnSpPr/>
          <p:nvPr/>
        </p:nvCxnSpPr>
        <p:spPr bwMode="auto">
          <a:xfrm>
            <a:off x="32523989" y="8336114"/>
            <a:ext cx="1431259" cy="0"/>
          </a:xfrm>
          <a:prstGeom prst="straightConnector1">
            <a:avLst/>
          </a:prstGeom>
          <a:solidFill>
            <a:schemeClr val="accent1"/>
          </a:solidFill>
          <a:ln w="28575" cap="flat" cmpd="sng" algn="ctr">
            <a:solidFill>
              <a:srgbClr val="002654"/>
            </a:solidFill>
            <a:prstDash val="solid"/>
            <a:round/>
            <a:headEnd type="none" w="lg" len="med"/>
            <a:tailEnd type="triangle" w="lg" len="lg"/>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25418</TotalTime>
  <Words>1172</Words>
  <Application>Microsoft Macintosh PowerPoint</Application>
  <PresentationFormat>Custom</PresentationFormat>
  <Paragraphs>104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MS PGothic</vt:lpstr>
      <vt:lpstr>Arial</vt:lpstr>
      <vt:lpstr>Calibri</vt:lpstr>
      <vt:lpstr>Times New Roman</vt:lpstr>
      <vt:lpstr>Default Design</vt:lpstr>
      <vt:lpstr>PowerPoint Presentation</vt:lpstr>
    </vt:vector>
  </TitlesOfParts>
  <Company>University of Massachusetts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Biomechanics Lab</dc:creator>
  <cp:lastModifiedBy>Whitley, Jason Harp</cp:lastModifiedBy>
  <cp:revision>389</cp:revision>
  <cp:lastPrinted>2019-07-05T14:37:24Z</cp:lastPrinted>
  <dcterms:created xsi:type="dcterms:W3CDTF">1999-07-22T17:11:33Z</dcterms:created>
  <dcterms:modified xsi:type="dcterms:W3CDTF">2019-07-09T19:09:12Z</dcterms:modified>
</cp:coreProperties>
</file>