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9926875" cy="37855525"/>
  <p:notesSz cx="7010400" cy="9296400"/>
  <p:defaultTextStyle>
    <a:defPPr>
      <a:defRPr lang="en-US"/>
    </a:defPPr>
    <a:lvl1pPr algn="ctr"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54"/>
    <a:srgbClr val="6699CC"/>
    <a:srgbClr val="002454"/>
    <a:srgbClr val="7598CA"/>
    <a:srgbClr val="DDDDDD"/>
    <a:srgbClr val="EAEAEA"/>
    <a:srgbClr val="FF0000"/>
    <a:srgbClr val="33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172" autoAdjust="0"/>
  </p:normalViewPr>
  <p:slideViewPr>
    <p:cSldViewPr>
      <p:cViewPr>
        <p:scale>
          <a:sx n="66" d="100"/>
          <a:sy n="66" d="100"/>
        </p:scale>
        <p:origin x="13338" y="3564"/>
      </p:cViewPr>
      <p:guideLst>
        <p:guide orient="horz" pos="1104"/>
        <p:guide pos="15630"/>
        <p:guide pos="836"/>
        <p:guide pos="30388"/>
        <p:guide pos="11507"/>
        <p:guide pos="21924"/>
        <p:guide pos="19961"/>
        <p:guide pos="26725"/>
        <p:guide pos="483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48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smtClean="0"/>
            </a:lvl1pPr>
          </a:lstStyle>
          <a:p>
            <a:pPr>
              <a:defRPr/>
            </a:pPr>
            <a:endParaRPr lang="en-US"/>
          </a:p>
        </p:txBody>
      </p:sp>
      <p:sp>
        <p:nvSpPr>
          <p:cNvPr id="4099"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4100" name="Rectangle 1028"/>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smtClean="0"/>
            </a:lvl1pPr>
          </a:lstStyle>
          <a:p>
            <a:pPr>
              <a:defRPr/>
            </a:pPr>
            <a:endParaRPr lang="en-US"/>
          </a:p>
        </p:txBody>
      </p:sp>
      <p:sp>
        <p:nvSpPr>
          <p:cNvPr id="4101" name="Rectangle 1029"/>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C765EE3-2E35-4A0A-9388-8C30B38FC4ED}" type="slidenum">
              <a:rPr lang="en-US"/>
              <a:pPr>
                <a:defRPr/>
              </a:pPr>
              <a:t>‹#›</a:t>
            </a:fld>
            <a:endParaRPr lang="en-US"/>
          </a:p>
        </p:txBody>
      </p:sp>
    </p:spTree>
    <p:extLst>
      <p:ext uri="{BB962C8B-B14F-4D97-AF65-F5344CB8AC3E}">
        <p14:creationId xmlns:p14="http://schemas.microsoft.com/office/powerpoint/2010/main" val="1823995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smtClean="0"/>
            </a:lvl1pPr>
          </a:lstStyle>
          <a:p>
            <a:pPr>
              <a:defRPr/>
            </a:pPr>
            <a:endParaRPr lang="en-US"/>
          </a:p>
        </p:txBody>
      </p:sp>
      <p:sp>
        <p:nvSpPr>
          <p:cNvPr id="7171" name="Rectangle 2051"/>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3076" name="Rectangle 2052"/>
          <p:cNvSpPr>
            <a:spLocks noGrp="1" noRot="1" noChangeAspect="1" noChangeArrowheads="1" noTextEdit="1"/>
          </p:cNvSpPr>
          <p:nvPr>
            <p:ph type="sldImg" idx="2"/>
          </p:nvPr>
        </p:nvSpPr>
        <p:spPr bwMode="auto">
          <a:xfrm>
            <a:off x="1206500" y="696913"/>
            <a:ext cx="4597400" cy="34861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2054"/>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smtClean="0"/>
            </a:lvl1pPr>
          </a:lstStyle>
          <a:p>
            <a:pPr>
              <a:defRPr/>
            </a:pPr>
            <a:endParaRPr lang="en-US"/>
          </a:p>
        </p:txBody>
      </p:sp>
      <p:sp>
        <p:nvSpPr>
          <p:cNvPr id="7175" name="Rectangle 2055"/>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FE5B945D-882C-4B7C-9082-21FE026E16FA}" type="slidenum">
              <a:rPr lang="en-US"/>
              <a:pPr>
                <a:defRPr/>
              </a:pPr>
              <a:t>‹#›</a:t>
            </a:fld>
            <a:endParaRPr lang="en-US"/>
          </a:p>
        </p:txBody>
      </p:sp>
    </p:spTree>
    <p:extLst>
      <p:ext uri="{BB962C8B-B14F-4D97-AF65-F5344CB8AC3E}">
        <p14:creationId xmlns:p14="http://schemas.microsoft.com/office/powerpoint/2010/main" val="2932717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55"/>
          <p:cNvSpPr>
            <a:spLocks noGrp="1" noChangeArrowheads="1"/>
          </p:cNvSpPr>
          <p:nvPr>
            <p:ph type="sldNum" sz="quarter" idx="5"/>
          </p:nvPr>
        </p:nvSpPr>
        <p:spPr>
          <a:noFill/>
        </p:spPr>
        <p:txBody>
          <a:bodyPr/>
          <a:lstStyle/>
          <a:p>
            <a:fld id="{C5EBD08A-7473-4B65-B5D9-7F52EE2BC6F2}" type="slidenum">
              <a:rPr lang="en-US"/>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44913" y="11760200"/>
            <a:ext cx="42437050" cy="8113713"/>
          </a:xfrm>
        </p:spPr>
        <p:txBody>
          <a:bodyPr/>
          <a:lstStyle/>
          <a:p>
            <a:r>
              <a:rPr lang="en-US" smtClean="0"/>
              <a:t>Click to edit Master title style</a:t>
            </a:r>
            <a:endParaRPr lang="en-US"/>
          </a:p>
        </p:txBody>
      </p:sp>
      <p:sp>
        <p:nvSpPr>
          <p:cNvPr id="3" name="Subtitle 2"/>
          <p:cNvSpPr>
            <a:spLocks noGrp="1"/>
          </p:cNvSpPr>
          <p:nvPr>
            <p:ph type="subTitle" idx="1"/>
          </p:nvPr>
        </p:nvSpPr>
        <p:spPr>
          <a:xfrm>
            <a:off x="7489825" y="21451888"/>
            <a:ext cx="34948813" cy="96742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8DC3480-B456-42AE-A3CA-37A58DE9573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A7BF1AB-F898-42FD-83BF-897EE571893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572700" y="3363913"/>
            <a:ext cx="10607675" cy="30286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46500" y="3363913"/>
            <a:ext cx="31673800" cy="30286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F12E139-B165-4BA6-BA38-030223A8BF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9860287-CF63-4BA5-AF0B-F566769C63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43350" y="24325263"/>
            <a:ext cx="42438638" cy="7518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943350" y="16044863"/>
            <a:ext cx="42438638" cy="82804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D542BD-7842-4707-BE4F-0227FD9445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46500" y="10934700"/>
            <a:ext cx="21140738" cy="2271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039638" y="10934700"/>
            <a:ext cx="21140737" cy="2271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98179DD-5BD7-4A88-A16B-EB916A8548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97138" y="1516063"/>
            <a:ext cx="44934187" cy="63087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97138" y="8474075"/>
            <a:ext cx="22058312" cy="3530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97138" y="12004675"/>
            <a:ext cx="22058312" cy="218106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361900" y="8474075"/>
            <a:ext cx="22069425" cy="3530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361900" y="12004675"/>
            <a:ext cx="22069425" cy="218106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B2C9C40-798F-4B22-8136-FBCA1C769BA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5B8A2D9-02EC-40C8-8A89-FC2FB90471B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19D26B0-DDDD-4790-A4BF-F1054CBB393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97138" y="1506538"/>
            <a:ext cx="16424275" cy="64150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519900" y="1506538"/>
            <a:ext cx="27911425" cy="32308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97138" y="7921625"/>
            <a:ext cx="16424275" cy="25893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38D5179-0350-4E96-9FF4-DFECEFA2606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85350" y="26498550"/>
            <a:ext cx="29956125" cy="31289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785350" y="3382963"/>
            <a:ext cx="29956125" cy="22712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785350" y="29627513"/>
            <a:ext cx="29956125" cy="4441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ADD1D-450C-4EB0-A70C-F6531BF951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46500" y="3363913"/>
            <a:ext cx="42433875" cy="6308725"/>
          </a:xfrm>
          <a:prstGeom prst="rect">
            <a:avLst/>
          </a:prstGeom>
          <a:noFill/>
          <a:ln w="9525">
            <a:noFill/>
            <a:miter lim="800000"/>
            <a:headEnd/>
            <a:tailEnd/>
          </a:ln>
        </p:spPr>
        <p:txBody>
          <a:bodyPr vert="horz" wrap="square" lIns="479586" tIns="239793" rIns="479586" bIns="23979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746500" y="10934700"/>
            <a:ext cx="42433875" cy="22715538"/>
          </a:xfrm>
          <a:prstGeom prst="rect">
            <a:avLst/>
          </a:prstGeom>
          <a:noFill/>
          <a:ln w="9525">
            <a:noFill/>
            <a:miter lim="800000"/>
            <a:headEnd/>
            <a:tailEnd/>
          </a:ln>
        </p:spPr>
        <p:txBody>
          <a:bodyPr vert="horz" wrap="square" lIns="479586" tIns="239793" rIns="479586" bIns="23979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746500" y="34491613"/>
            <a:ext cx="10401300" cy="2522537"/>
          </a:xfrm>
          <a:prstGeom prst="rect">
            <a:avLst/>
          </a:prstGeom>
          <a:noFill/>
          <a:ln w="9525">
            <a:noFill/>
            <a:miter lim="800000"/>
            <a:headEnd/>
            <a:tailEnd/>
          </a:ln>
          <a:effectLst/>
        </p:spPr>
        <p:txBody>
          <a:bodyPr vert="horz" wrap="square" lIns="479586" tIns="239793" rIns="479586" bIns="239793" numCol="1" anchor="t" anchorCtr="0" compatLnSpc="1">
            <a:prstTxWarp prst="textNoShape">
              <a:avLst/>
            </a:prstTxWarp>
          </a:bodyPr>
          <a:lstStyle>
            <a:lvl1pPr algn="l">
              <a:defRPr sz="7400"/>
            </a:lvl1pPr>
          </a:lstStyle>
          <a:p>
            <a:endParaRPr lang="en-US"/>
          </a:p>
        </p:txBody>
      </p:sp>
      <p:sp>
        <p:nvSpPr>
          <p:cNvPr id="1029" name="Rectangle 5"/>
          <p:cNvSpPr>
            <a:spLocks noGrp="1" noChangeArrowheads="1"/>
          </p:cNvSpPr>
          <p:nvPr>
            <p:ph type="ftr" sz="quarter" idx="3"/>
          </p:nvPr>
        </p:nvSpPr>
        <p:spPr bwMode="auto">
          <a:xfrm>
            <a:off x="17059275" y="34491613"/>
            <a:ext cx="15808325" cy="2522537"/>
          </a:xfrm>
          <a:prstGeom prst="rect">
            <a:avLst/>
          </a:prstGeom>
          <a:noFill/>
          <a:ln w="9525">
            <a:noFill/>
            <a:miter lim="800000"/>
            <a:headEnd/>
            <a:tailEnd/>
          </a:ln>
          <a:effectLst/>
        </p:spPr>
        <p:txBody>
          <a:bodyPr vert="horz" wrap="square" lIns="479586" tIns="239793" rIns="479586" bIns="239793" numCol="1" anchor="t" anchorCtr="0" compatLnSpc="1">
            <a:prstTxWarp prst="textNoShape">
              <a:avLst/>
            </a:prstTxWarp>
          </a:bodyPr>
          <a:lstStyle>
            <a:lvl1pPr>
              <a:defRPr sz="7400"/>
            </a:lvl1pPr>
          </a:lstStyle>
          <a:p>
            <a:endParaRPr lang="en-US"/>
          </a:p>
        </p:txBody>
      </p:sp>
      <p:sp>
        <p:nvSpPr>
          <p:cNvPr id="1030" name="Rectangle 6"/>
          <p:cNvSpPr>
            <a:spLocks noGrp="1" noChangeArrowheads="1"/>
          </p:cNvSpPr>
          <p:nvPr>
            <p:ph type="sldNum" sz="quarter" idx="4"/>
          </p:nvPr>
        </p:nvSpPr>
        <p:spPr bwMode="auto">
          <a:xfrm>
            <a:off x="35779075" y="34491613"/>
            <a:ext cx="10401300" cy="2522537"/>
          </a:xfrm>
          <a:prstGeom prst="rect">
            <a:avLst/>
          </a:prstGeom>
          <a:noFill/>
          <a:ln w="9525">
            <a:noFill/>
            <a:miter lim="800000"/>
            <a:headEnd/>
            <a:tailEnd/>
          </a:ln>
          <a:effectLst/>
        </p:spPr>
        <p:txBody>
          <a:bodyPr vert="horz" wrap="square" lIns="479586" tIns="239793" rIns="479586" bIns="239793" numCol="1" anchor="t" anchorCtr="0" compatLnSpc="1">
            <a:prstTxWarp prst="textNoShape">
              <a:avLst/>
            </a:prstTxWarp>
          </a:bodyPr>
          <a:lstStyle>
            <a:lvl1pPr algn="r">
              <a:defRPr sz="7400"/>
            </a:lvl1pPr>
          </a:lstStyle>
          <a:p>
            <a:fld id="{8C68503C-57FF-410E-9FCC-2D3A6444FD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94250" rtl="0" eaLnBrk="0" fontAlgn="base" hangingPunct="0">
        <a:spcBef>
          <a:spcPct val="0"/>
        </a:spcBef>
        <a:spcAft>
          <a:spcPct val="0"/>
        </a:spcAft>
        <a:defRPr sz="23000">
          <a:solidFill>
            <a:schemeClr val="tx2"/>
          </a:solidFill>
          <a:latin typeface="+mj-lt"/>
          <a:ea typeface="+mj-ea"/>
          <a:cs typeface="+mj-cs"/>
        </a:defRPr>
      </a:lvl1pPr>
      <a:lvl2pPr algn="ctr" defTabSz="4794250" rtl="0" eaLnBrk="0" fontAlgn="base" hangingPunct="0">
        <a:spcBef>
          <a:spcPct val="0"/>
        </a:spcBef>
        <a:spcAft>
          <a:spcPct val="0"/>
        </a:spcAft>
        <a:defRPr sz="23000">
          <a:solidFill>
            <a:schemeClr val="tx2"/>
          </a:solidFill>
          <a:latin typeface="Times New Roman" pitchFamily="18" charset="0"/>
        </a:defRPr>
      </a:lvl2pPr>
      <a:lvl3pPr algn="ctr" defTabSz="4794250" rtl="0" eaLnBrk="0" fontAlgn="base" hangingPunct="0">
        <a:spcBef>
          <a:spcPct val="0"/>
        </a:spcBef>
        <a:spcAft>
          <a:spcPct val="0"/>
        </a:spcAft>
        <a:defRPr sz="23000">
          <a:solidFill>
            <a:schemeClr val="tx2"/>
          </a:solidFill>
          <a:latin typeface="Times New Roman" pitchFamily="18" charset="0"/>
        </a:defRPr>
      </a:lvl3pPr>
      <a:lvl4pPr algn="ctr" defTabSz="4794250" rtl="0" eaLnBrk="0" fontAlgn="base" hangingPunct="0">
        <a:spcBef>
          <a:spcPct val="0"/>
        </a:spcBef>
        <a:spcAft>
          <a:spcPct val="0"/>
        </a:spcAft>
        <a:defRPr sz="23000">
          <a:solidFill>
            <a:schemeClr val="tx2"/>
          </a:solidFill>
          <a:latin typeface="Times New Roman" pitchFamily="18" charset="0"/>
        </a:defRPr>
      </a:lvl4pPr>
      <a:lvl5pPr algn="ctr" defTabSz="4794250" rtl="0" eaLnBrk="0" fontAlgn="base" hangingPunct="0">
        <a:spcBef>
          <a:spcPct val="0"/>
        </a:spcBef>
        <a:spcAft>
          <a:spcPct val="0"/>
        </a:spcAft>
        <a:defRPr sz="23000">
          <a:solidFill>
            <a:schemeClr val="tx2"/>
          </a:solidFill>
          <a:latin typeface="Times New Roman" pitchFamily="18" charset="0"/>
        </a:defRPr>
      </a:lvl5pPr>
      <a:lvl6pPr marL="457200" algn="ctr" defTabSz="4794250" rtl="0" eaLnBrk="0" fontAlgn="base" hangingPunct="0">
        <a:spcBef>
          <a:spcPct val="0"/>
        </a:spcBef>
        <a:spcAft>
          <a:spcPct val="0"/>
        </a:spcAft>
        <a:defRPr sz="23000">
          <a:solidFill>
            <a:schemeClr val="tx2"/>
          </a:solidFill>
          <a:latin typeface="Times New Roman" pitchFamily="18" charset="0"/>
        </a:defRPr>
      </a:lvl6pPr>
      <a:lvl7pPr marL="914400" algn="ctr" defTabSz="4794250" rtl="0" eaLnBrk="0" fontAlgn="base" hangingPunct="0">
        <a:spcBef>
          <a:spcPct val="0"/>
        </a:spcBef>
        <a:spcAft>
          <a:spcPct val="0"/>
        </a:spcAft>
        <a:defRPr sz="23000">
          <a:solidFill>
            <a:schemeClr val="tx2"/>
          </a:solidFill>
          <a:latin typeface="Times New Roman" pitchFamily="18" charset="0"/>
        </a:defRPr>
      </a:lvl7pPr>
      <a:lvl8pPr marL="1371600" algn="ctr" defTabSz="4794250" rtl="0" eaLnBrk="0" fontAlgn="base" hangingPunct="0">
        <a:spcBef>
          <a:spcPct val="0"/>
        </a:spcBef>
        <a:spcAft>
          <a:spcPct val="0"/>
        </a:spcAft>
        <a:defRPr sz="23000">
          <a:solidFill>
            <a:schemeClr val="tx2"/>
          </a:solidFill>
          <a:latin typeface="Times New Roman" pitchFamily="18" charset="0"/>
        </a:defRPr>
      </a:lvl8pPr>
      <a:lvl9pPr marL="1828800" algn="ctr" defTabSz="4794250" rtl="0" eaLnBrk="0" fontAlgn="base" hangingPunct="0">
        <a:spcBef>
          <a:spcPct val="0"/>
        </a:spcBef>
        <a:spcAft>
          <a:spcPct val="0"/>
        </a:spcAft>
        <a:defRPr sz="23000">
          <a:solidFill>
            <a:schemeClr val="tx2"/>
          </a:solidFill>
          <a:latin typeface="Times New Roman" pitchFamily="18" charset="0"/>
        </a:defRPr>
      </a:lvl9pPr>
    </p:titleStyle>
    <p:bodyStyle>
      <a:lvl1pPr marL="1797050" indent="-1797050" algn="l" defTabSz="4794250" rtl="0" eaLnBrk="0" fontAlgn="base" hangingPunct="0">
        <a:spcBef>
          <a:spcPct val="20000"/>
        </a:spcBef>
        <a:spcAft>
          <a:spcPct val="0"/>
        </a:spcAft>
        <a:buChar char="•"/>
        <a:defRPr sz="16700">
          <a:solidFill>
            <a:schemeClr val="tx1"/>
          </a:solidFill>
          <a:latin typeface="+mn-lt"/>
          <a:ea typeface="+mn-ea"/>
          <a:cs typeface="+mn-cs"/>
        </a:defRPr>
      </a:lvl1pPr>
      <a:lvl2pPr marL="3897313" indent="-1500188" algn="l" defTabSz="4794250" rtl="0" eaLnBrk="0" fontAlgn="base" hangingPunct="0">
        <a:spcBef>
          <a:spcPct val="20000"/>
        </a:spcBef>
        <a:spcAft>
          <a:spcPct val="0"/>
        </a:spcAft>
        <a:buChar char="–"/>
        <a:defRPr sz="14700">
          <a:solidFill>
            <a:schemeClr val="tx1"/>
          </a:solidFill>
          <a:latin typeface="+mn-lt"/>
        </a:defRPr>
      </a:lvl2pPr>
      <a:lvl3pPr marL="5994400" indent="-1200150" algn="l" defTabSz="4794250" rtl="0" eaLnBrk="0" fontAlgn="base" hangingPunct="0">
        <a:spcBef>
          <a:spcPct val="20000"/>
        </a:spcBef>
        <a:spcAft>
          <a:spcPct val="0"/>
        </a:spcAft>
        <a:buChar char="•"/>
        <a:defRPr sz="12600">
          <a:solidFill>
            <a:schemeClr val="tx1"/>
          </a:solidFill>
          <a:latin typeface="+mn-lt"/>
        </a:defRPr>
      </a:lvl3pPr>
      <a:lvl4pPr marL="8391525" indent="-1196975" algn="l" defTabSz="4794250" rtl="0" eaLnBrk="0" fontAlgn="base" hangingPunct="0">
        <a:spcBef>
          <a:spcPct val="20000"/>
        </a:spcBef>
        <a:spcAft>
          <a:spcPct val="0"/>
        </a:spcAft>
        <a:buChar char="–"/>
        <a:defRPr sz="10600">
          <a:solidFill>
            <a:schemeClr val="tx1"/>
          </a:solidFill>
          <a:latin typeface="+mn-lt"/>
        </a:defRPr>
      </a:lvl4pPr>
      <a:lvl5pPr marL="10791825" indent="-1200150" algn="l" defTabSz="4794250" rtl="0" eaLnBrk="0" fontAlgn="base" hangingPunct="0">
        <a:spcBef>
          <a:spcPct val="20000"/>
        </a:spcBef>
        <a:spcAft>
          <a:spcPct val="0"/>
        </a:spcAft>
        <a:buChar char="»"/>
        <a:defRPr sz="10600">
          <a:solidFill>
            <a:schemeClr val="tx1"/>
          </a:solidFill>
          <a:latin typeface="+mn-lt"/>
        </a:defRPr>
      </a:lvl5pPr>
      <a:lvl6pPr marL="11249025" indent="-1200150" algn="l" defTabSz="4794250" rtl="0" eaLnBrk="0" fontAlgn="base" hangingPunct="0">
        <a:spcBef>
          <a:spcPct val="20000"/>
        </a:spcBef>
        <a:spcAft>
          <a:spcPct val="0"/>
        </a:spcAft>
        <a:buChar char="»"/>
        <a:defRPr sz="10600">
          <a:solidFill>
            <a:schemeClr val="tx1"/>
          </a:solidFill>
          <a:latin typeface="+mn-lt"/>
        </a:defRPr>
      </a:lvl6pPr>
      <a:lvl7pPr marL="11706225" indent="-1200150" algn="l" defTabSz="4794250" rtl="0" eaLnBrk="0" fontAlgn="base" hangingPunct="0">
        <a:spcBef>
          <a:spcPct val="20000"/>
        </a:spcBef>
        <a:spcAft>
          <a:spcPct val="0"/>
        </a:spcAft>
        <a:buChar char="»"/>
        <a:defRPr sz="10600">
          <a:solidFill>
            <a:schemeClr val="tx1"/>
          </a:solidFill>
          <a:latin typeface="+mn-lt"/>
        </a:defRPr>
      </a:lvl7pPr>
      <a:lvl8pPr marL="12163425" indent="-1200150" algn="l" defTabSz="4794250" rtl="0" eaLnBrk="0" fontAlgn="base" hangingPunct="0">
        <a:spcBef>
          <a:spcPct val="20000"/>
        </a:spcBef>
        <a:spcAft>
          <a:spcPct val="0"/>
        </a:spcAft>
        <a:buChar char="»"/>
        <a:defRPr sz="10600">
          <a:solidFill>
            <a:schemeClr val="tx1"/>
          </a:solidFill>
          <a:latin typeface="+mn-lt"/>
        </a:defRPr>
      </a:lvl8pPr>
      <a:lvl9pPr marL="12620625" indent="-1200150" algn="l" defTabSz="4794250" rtl="0" eaLnBrk="0" fontAlgn="base" hangingPunct="0">
        <a:spcBef>
          <a:spcPct val="20000"/>
        </a:spcBef>
        <a:spcAft>
          <a:spcPct val="0"/>
        </a:spcAft>
        <a:buChar char="»"/>
        <a:defRPr sz="10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46038"/>
            <a:ext cx="49926875" cy="4572000"/>
          </a:xfrm>
          <a:prstGeom prst="rect">
            <a:avLst/>
          </a:prstGeom>
          <a:solidFill>
            <a:srgbClr val="6699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Times New Roman" pitchFamily="18" charset="0"/>
            </a:endParaRPr>
          </a:p>
        </p:txBody>
      </p:sp>
      <p:cxnSp>
        <p:nvCxnSpPr>
          <p:cNvPr id="66" name="Straight Connector 65"/>
          <p:cNvCxnSpPr/>
          <p:nvPr/>
        </p:nvCxnSpPr>
        <p:spPr bwMode="auto">
          <a:xfrm flipV="1">
            <a:off x="-30163" y="4081373"/>
            <a:ext cx="49926875" cy="76200"/>
          </a:xfrm>
          <a:prstGeom prst="line">
            <a:avLst/>
          </a:prstGeom>
          <a:solidFill>
            <a:schemeClr val="accent1"/>
          </a:solidFill>
          <a:ln w="304800" cap="flat" cmpd="sng" algn="ctr">
            <a:solidFill>
              <a:schemeClr val="bg1"/>
            </a:solidFill>
            <a:prstDash val="solid"/>
            <a:round/>
            <a:headEnd type="none" w="med" len="med"/>
            <a:tailEnd type="none" w="med" len="med"/>
          </a:ln>
          <a:effectLst/>
        </p:spPr>
      </p:cxnSp>
      <p:sp>
        <p:nvSpPr>
          <p:cNvPr id="2053" name="Text Box 461"/>
          <p:cNvSpPr txBox="1">
            <a:spLocks noChangeArrowheads="1"/>
          </p:cNvSpPr>
          <p:nvPr/>
        </p:nvSpPr>
        <p:spPr bwMode="auto">
          <a:xfrm>
            <a:off x="-639763" y="-65088"/>
            <a:ext cx="49926875" cy="1748171"/>
          </a:xfrm>
          <a:prstGeom prst="rect">
            <a:avLst/>
          </a:prstGeom>
          <a:noFill/>
          <a:ln w="9525">
            <a:noFill/>
            <a:miter lim="800000"/>
            <a:headEnd/>
            <a:tailEnd/>
          </a:ln>
        </p:spPr>
        <p:txBody>
          <a:bodyPr wrap="square" lIns="95373" tIns="0" rIns="95373" bIns="0">
            <a:spAutoFit/>
          </a:bodyPr>
          <a:lstStyle/>
          <a:p>
            <a:pPr algn="r" defTabSz="954088">
              <a:lnSpc>
                <a:spcPct val="20000"/>
              </a:lnSpc>
              <a:spcBef>
                <a:spcPct val="50000"/>
              </a:spcBef>
            </a:pPr>
            <a:endParaRPr lang="en-US" sz="8800" b="1" dirty="0">
              <a:solidFill>
                <a:schemeClr val="bg1"/>
              </a:solidFill>
              <a:latin typeface="Calibri" pitchFamily="34" charset="0"/>
              <a:cs typeface="Calibri" pitchFamily="34" charset="0"/>
            </a:endParaRPr>
          </a:p>
          <a:p>
            <a:pPr algn="r"/>
            <a:r>
              <a:rPr lang="en-US" sz="9600" b="1" dirty="0" smtClean="0">
                <a:solidFill>
                  <a:schemeClr val="bg1"/>
                </a:solidFill>
                <a:latin typeface="Calibri" pitchFamily="34" charset="0"/>
                <a:cs typeface="Calibri" pitchFamily="34" charset="0"/>
              </a:rPr>
              <a:t>Design and Implementation of a Course Review Process</a:t>
            </a:r>
            <a:endParaRPr lang="en-US" sz="9600" dirty="0">
              <a:solidFill>
                <a:schemeClr val="bg1"/>
              </a:solidFill>
              <a:latin typeface="Calibri" pitchFamily="34" charset="0"/>
              <a:cs typeface="Calibri" pitchFamily="34" charset="0"/>
            </a:endParaRPr>
          </a:p>
        </p:txBody>
      </p:sp>
      <p:sp>
        <p:nvSpPr>
          <p:cNvPr id="2056" name="Text Box 571"/>
          <p:cNvSpPr txBox="1">
            <a:spLocks noChangeArrowheads="1"/>
          </p:cNvSpPr>
          <p:nvPr/>
        </p:nvSpPr>
        <p:spPr bwMode="auto">
          <a:xfrm>
            <a:off x="16124237" y="31729362"/>
            <a:ext cx="33375600" cy="3474720"/>
          </a:xfrm>
          <a:prstGeom prst="rect">
            <a:avLst/>
          </a:prstGeom>
          <a:noFill/>
          <a:ln w="9525">
            <a:noFill/>
            <a:miter lim="800000"/>
            <a:headEnd/>
            <a:tailEnd/>
          </a:ln>
        </p:spPr>
        <p:txBody>
          <a:bodyPr lIns="91433" tIns="45717" rIns="91433" bIns="45717" numCol="2" spcCol="914400"/>
          <a:lstStyle/>
          <a:p>
            <a:pPr marL="457200" indent="-457200" algn="just">
              <a:spcBef>
                <a:spcPts val="1200"/>
              </a:spcBef>
              <a:buFontTx/>
              <a:buChar char="•"/>
            </a:pPr>
            <a:r>
              <a:rPr lang="en-US" sz="3800" b="1" dirty="0" smtClean="0">
                <a:latin typeface="Calibri" pitchFamily="34" charset="0"/>
              </a:rPr>
              <a:t>The course review process was able to identify a variety of areas for course improvement </a:t>
            </a:r>
            <a:r>
              <a:rPr lang="en-US" sz="3800" b="1" dirty="0" smtClean="0">
                <a:solidFill>
                  <a:srgbClr val="6699CC"/>
                </a:solidFill>
                <a:latin typeface="Calibri" pitchFamily="34" charset="0"/>
              </a:rPr>
              <a:t>(Table 1)</a:t>
            </a:r>
            <a:r>
              <a:rPr lang="en-US" sz="3800" b="1" dirty="0" smtClean="0">
                <a:latin typeface="Calibri" pitchFamily="34" charset="0"/>
              </a:rPr>
              <a:t>.</a:t>
            </a:r>
          </a:p>
          <a:p>
            <a:pPr marL="457200" indent="-457200" algn="just">
              <a:spcBef>
                <a:spcPts val="1200"/>
              </a:spcBef>
              <a:buFontTx/>
              <a:buChar char="•"/>
            </a:pPr>
            <a:r>
              <a:rPr lang="en-US" sz="3800" b="1" dirty="0" smtClean="0">
                <a:latin typeface="Calibri" pitchFamily="34" charset="0"/>
              </a:rPr>
              <a:t>Faculty are supportive of the course review process </a:t>
            </a:r>
            <a:r>
              <a:rPr lang="en-US" sz="3800" b="1" dirty="0" smtClean="0">
                <a:solidFill>
                  <a:srgbClr val="6699CC"/>
                </a:solidFill>
                <a:latin typeface="Calibri" pitchFamily="34" charset="0"/>
              </a:rPr>
              <a:t>(Table 2 &amp; 3)</a:t>
            </a:r>
            <a:r>
              <a:rPr lang="en-US" sz="3800" b="1" dirty="0" smtClean="0">
                <a:latin typeface="Calibri" pitchFamily="34" charset="0"/>
              </a:rPr>
              <a:t>.</a:t>
            </a:r>
          </a:p>
          <a:p>
            <a:pPr marL="457200" indent="-457200" algn="just">
              <a:spcBef>
                <a:spcPts val="1200"/>
              </a:spcBef>
              <a:buFontTx/>
              <a:buChar char="•"/>
            </a:pPr>
            <a:r>
              <a:rPr lang="en-US" sz="3800" b="1" dirty="0" smtClean="0">
                <a:latin typeface="Calibri" pitchFamily="34" charset="0"/>
              </a:rPr>
              <a:t>Review team members felt the review process helped them become familiar with the curriculum and how to improve their own courses </a:t>
            </a:r>
            <a:r>
              <a:rPr lang="en-US" sz="3800" b="1" dirty="0" smtClean="0">
                <a:solidFill>
                  <a:srgbClr val="6699CC"/>
                </a:solidFill>
                <a:latin typeface="Calibri" pitchFamily="34" charset="0"/>
              </a:rPr>
              <a:t>(Table 2)</a:t>
            </a:r>
            <a:r>
              <a:rPr lang="en-US" sz="3800" b="1" dirty="0" smtClean="0">
                <a:latin typeface="Calibri" pitchFamily="34" charset="0"/>
              </a:rPr>
              <a:t>.</a:t>
            </a:r>
          </a:p>
          <a:p>
            <a:pPr marL="457200" indent="-457200" algn="just">
              <a:spcBef>
                <a:spcPts val="1200"/>
              </a:spcBef>
              <a:buFontTx/>
              <a:buChar char="•"/>
            </a:pPr>
            <a:r>
              <a:rPr lang="en-US" sz="3800" b="1" dirty="0" smtClean="0">
                <a:latin typeface="Calibri" pitchFamily="34" charset="0"/>
              </a:rPr>
              <a:t>Course directors felt the feedback was objective and constructive </a:t>
            </a:r>
            <a:r>
              <a:rPr lang="en-US" sz="3800" b="1" dirty="0" smtClean="0">
                <a:solidFill>
                  <a:srgbClr val="6699CC"/>
                </a:solidFill>
                <a:latin typeface="Calibri" pitchFamily="34" charset="0"/>
              </a:rPr>
              <a:t>(Table 3)</a:t>
            </a:r>
            <a:r>
              <a:rPr lang="en-US" sz="3800" b="1" dirty="0" smtClean="0">
                <a:latin typeface="Calibri" pitchFamily="34" charset="0"/>
              </a:rPr>
              <a:t>.</a:t>
            </a:r>
          </a:p>
          <a:p>
            <a:pPr marL="457200" indent="-457200" algn="just">
              <a:spcBef>
                <a:spcPts val="1200"/>
              </a:spcBef>
              <a:buFontTx/>
              <a:buChar char="•"/>
            </a:pPr>
            <a:r>
              <a:rPr lang="en-US" sz="3800" b="1" dirty="0" smtClean="0">
                <a:latin typeface="Calibri" pitchFamily="34" charset="0"/>
              </a:rPr>
              <a:t>There was some feeling among course directors the review was burdensome on their time </a:t>
            </a:r>
            <a:r>
              <a:rPr lang="en-US" sz="3800" b="1" dirty="0" smtClean="0">
                <a:solidFill>
                  <a:srgbClr val="6699CC"/>
                </a:solidFill>
                <a:latin typeface="Calibri" pitchFamily="34" charset="0"/>
              </a:rPr>
              <a:t>(Table 3)</a:t>
            </a:r>
            <a:r>
              <a:rPr lang="en-US" sz="3800" b="1" dirty="0" smtClean="0">
                <a:latin typeface="Calibri" pitchFamily="34" charset="0"/>
              </a:rPr>
              <a:t>.</a:t>
            </a:r>
            <a:r>
              <a:rPr lang="en-US" sz="3800" b="1" dirty="0" smtClean="0">
                <a:solidFill>
                  <a:srgbClr val="6699CC"/>
                </a:solidFill>
                <a:latin typeface="Calibri" pitchFamily="34" charset="0"/>
              </a:rPr>
              <a:t> </a:t>
            </a:r>
            <a:r>
              <a:rPr lang="en-US" sz="3800" b="1" dirty="0" smtClean="0">
                <a:latin typeface="Calibri" pitchFamily="34" charset="0"/>
              </a:rPr>
              <a:t>However the </a:t>
            </a:r>
            <a:r>
              <a:rPr lang="en-US" sz="4000" b="1" dirty="0" smtClean="0">
                <a:latin typeface="Calibri" pitchFamily="34" charset="0"/>
                <a:cs typeface="Calibri" pitchFamily="34" charset="0"/>
              </a:rPr>
              <a:t>median time was 2 hours (range &lt;1 hour to 17 hours).</a:t>
            </a:r>
            <a:endParaRPr lang="en-US" sz="3800" b="1" dirty="0" smtClean="0">
              <a:latin typeface="Calibri" pitchFamily="34" charset="0"/>
              <a:cs typeface="Calibri" pitchFamily="34" charset="0"/>
            </a:endParaRPr>
          </a:p>
          <a:p>
            <a:pPr marL="457200" indent="-457200" algn="just">
              <a:spcBef>
                <a:spcPts val="1200"/>
              </a:spcBef>
              <a:buFontTx/>
              <a:buChar char="•"/>
            </a:pPr>
            <a:r>
              <a:rPr lang="en-US" sz="3800" b="1" dirty="0" smtClean="0">
                <a:latin typeface="Calibri" pitchFamily="34" charset="0"/>
              </a:rPr>
              <a:t>Considerations for future iterations of the course review may include more incorporation of student feedback</a:t>
            </a:r>
          </a:p>
          <a:p>
            <a:pPr marL="457200" indent="-457200" algn="just">
              <a:spcBef>
                <a:spcPts val="1200"/>
              </a:spcBef>
              <a:buFontTx/>
              <a:buChar char="•"/>
            </a:pPr>
            <a:r>
              <a:rPr lang="en-US" sz="3800" b="1" dirty="0" smtClean="0">
                <a:latin typeface="Calibri" pitchFamily="34" charset="0"/>
              </a:rPr>
              <a:t>Next course review will focus on elective courses and pharmacy practice experiences.</a:t>
            </a:r>
          </a:p>
          <a:p>
            <a:pPr marL="457200" indent="-457200" algn="just">
              <a:spcBef>
                <a:spcPts val="1200"/>
              </a:spcBef>
              <a:buFontTx/>
              <a:buChar char="•"/>
            </a:pPr>
            <a:r>
              <a:rPr lang="en-US" sz="3800" b="1" dirty="0" smtClean="0">
                <a:latin typeface="Calibri" pitchFamily="34" charset="0"/>
              </a:rPr>
              <a:t>Assessment Committee working to identify methods for continuous course review as opposed to a cyclical process every few years.</a:t>
            </a:r>
            <a:endParaRPr lang="en-US" sz="3800" b="1" dirty="0">
              <a:latin typeface="Calibri" pitchFamily="34" charset="0"/>
            </a:endParaRPr>
          </a:p>
        </p:txBody>
      </p:sp>
      <p:sp>
        <p:nvSpPr>
          <p:cNvPr id="30" name="Text Box 461"/>
          <p:cNvSpPr txBox="1">
            <a:spLocks noChangeArrowheads="1"/>
          </p:cNvSpPr>
          <p:nvPr/>
        </p:nvSpPr>
        <p:spPr bwMode="auto">
          <a:xfrm>
            <a:off x="3170237" y="2172270"/>
            <a:ext cx="45962887" cy="1585049"/>
          </a:xfrm>
          <a:prstGeom prst="rect">
            <a:avLst/>
          </a:prstGeom>
          <a:noFill/>
          <a:ln w="9525">
            <a:noFill/>
            <a:miter lim="800000"/>
            <a:headEnd/>
            <a:tailEnd/>
          </a:ln>
        </p:spPr>
        <p:txBody>
          <a:bodyPr wrap="square" lIns="95373" tIns="0" rIns="95373" bIns="0">
            <a:spAutoFit/>
          </a:bodyPr>
          <a:lstStyle/>
          <a:p>
            <a:pPr algn="r" defTabSz="954088">
              <a:lnSpc>
                <a:spcPct val="20000"/>
              </a:lnSpc>
              <a:spcBef>
                <a:spcPts val="600"/>
              </a:spcBef>
            </a:pPr>
            <a:endParaRPr lang="en-US" sz="8000" b="1" dirty="0">
              <a:solidFill>
                <a:schemeClr val="bg1"/>
              </a:solidFill>
              <a:latin typeface="Arial" charset="0"/>
            </a:endParaRPr>
          </a:p>
          <a:p>
            <a:pPr algn="r" defTabSz="954088">
              <a:lnSpc>
                <a:spcPct val="40000"/>
              </a:lnSpc>
              <a:spcBef>
                <a:spcPts val="600"/>
              </a:spcBef>
            </a:pPr>
            <a:r>
              <a:rPr lang="en-US" sz="6000" b="1" dirty="0" smtClean="0">
                <a:solidFill>
                  <a:schemeClr val="bg1"/>
                </a:solidFill>
                <a:latin typeface="Arial" charset="0"/>
              </a:rPr>
              <a:t>Adam M. </a:t>
            </a:r>
            <a:r>
              <a:rPr lang="en-US" sz="6000" b="1" dirty="0" err="1" smtClean="0">
                <a:solidFill>
                  <a:schemeClr val="bg1"/>
                </a:solidFill>
                <a:latin typeface="Arial" charset="0"/>
              </a:rPr>
              <a:t>Persky</a:t>
            </a:r>
            <a:r>
              <a:rPr lang="en-US" sz="6000" b="1" dirty="0" smtClean="0">
                <a:solidFill>
                  <a:schemeClr val="bg1"/>
                </a:solidFill>
                <a:latin typeface="Arial" charset="0"/>
              </a:rPr>
              <a:t>, Kimberly H. </a:t>
            </a:r>
            <a:r>
              <a:rPr lang="en-US" sz="6000" b="1" dirty="0" err="1" smtClean="0">
                <a:solidFill>
                  <a:schemeClr val="bg1"/>
                </a:solidFill>
                <a:latin typeface="Arial" charset="0"/>
              </a:rPr>
              <a:t>Deloatch</a:t>
            </a:r>
            <a:r>
              <a:rPr lang="en-US" sz="6000" b="1" dirty="0" smtClean="0">
                <a:solidFill>
                  <a:schemeClr val="bg1"/>
                </a:solidFill>
                <a:latin typeface="Arial" charset="0"/>
              </a:rPr>
              <a:t>, Wendy C. Cox, Mary T. </a:t>
            </a:r>
            <a:r>
              <a:rPr lang="en-US" sz="6000" b="1" smtClean="0">
                <a:solidFill>
                  <a:schemeClr val="bg1"/>
                </a:solidFill>
                <a:latin typeface="Arial" charset="0"/>
              </a:rPr>
              <a:t>Roth McClurg, </a:t>
            </a:r>
            <a:r>
              <a:rPr lang="en-US" sz="6000" b="1" dirty="0" smtClean="0">
                <a:solidFill>
                  <a:schemeClr val="bg1"/>
                </a:solidFill>
                <a:latin typeface="Arial" charset="0"/>
              </a:rPr>
              <a:t>Pamela U. Joyner</a:t>
            </a:r>
          </a:p>
          <a:p>
            <a:pPr algn="r" defTabSz="954088">
              <a:lnSpc>
                <a:spcPct val="40000"/>
              </a:lnSpc>
              <a:spcBef>
                <a:spcPts val="600"/>
              </a:spcBef>
            </a:pPr>
            <a:r>
              <a:rPr lang="en-US" sz="6000" b="1" dirty="0" smtClean="0">
                <a:solidFill>
                  <a:schemeClr val="bg1"/>
                </a:solidFill>
                <a:latin typeface="Arial" charset="0"/>
              </a:rPr>
              <a:t> </a:t>
            </a:r>
          </a:p>
          <a:p>
            <a:pPr algn="r" defTabSz="954088">
              <a:lnSpc>
                <a:spcPct val="40000"/>
              </a:lnSpc>
              <a:spcBef>
                <a:spcPts val="600"/>
              </a:spcBef>
            </a:pPr>
            <a:r>
              <a:rPr lang="en-US" sz="6000" b="1" dirty="0" smtClean="0">
                <a:solidFill>
                  <a:schemeClr val="bg1"/>
                </a:solidFill>
                <a:latin typeface="Arial" charset="0"/>
              </a:rPr>
              <a:t>UNC Eshelman School of Pharmacy, University </a:t>
            </a:r>
            <a:r>
              <a:rPr lang="en-US" sz="6000" b="1" dirty="0">
                <a:solidFill>
                  <a:schemeClr val="bg1"/>
                </a:solidFill>
                <a:latin typeface="Arial" charset="0"/>
              </a:rPr>
              <a:t>of North Carolina, Chapel Hill, NC</a:t>
            </a:r>
          </a:p>
        </p:txBody>
      </p:sp>
      <p:sp>
        <p:nvSpPr>
          <p:cNvPr id="32" name="Rounded Rectangle 31"/>
          <p:cNvSpPr/>
          <p:nvPr/>
        </p:nvSpPr>
        <p:spPr bwMode="auto">
          <a:xfrm>
            <a:off x="503237" y="4906962"/>
            <a:ext cx="14630400" cy="115824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5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INTRODUCTION</a:t>
            </a:r>
            <a:endParaRPr kumimoji="0" lang="en-US" sz="5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3" name="Rounded Rectangle 32"/>
          <p:cNvSpPr/>
          <p:nvPr/>
        </p:nvSpPr>
        <p:spPr bwMode="auto">
          <a:xfrm>
            <a:off x="503237" y="18166238"/>
            <a:ext cx="14630400" cy="129540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rPr>
              <a:t>METHODS</a:t>
            </a:r>
          </a:p>
        </p:txBody>
      </p:sp>
      <p:sp>
        <p:nvSpPr>
          <p:cNvPr id="35" name="Text Box 708"/>
          <p:cNvSpPr txBox="1">
            <a:spLocks noChangeArrowheads="1"/>
          </p:cNvSpPr>
          <p:nvPr/>
        </p:nvSpPr>
        <p:spPr bwMode="auto">
          <a:xfrm>
            <a:off x="808037" y="6278563"/>
            <a:ext cx="14173200" cy="11201399"/>
          </a:xfrm>
          <a:prstGeom prst="rect">
            <a:avLst/>
          </a:prstGeom>
          <a:solidFill>
            <a:schemeClr val="bg1"/>
          </a:solidFill>
          <a:ln w="9525">
            <a:noFill/>
            <a:miter lim="800000"/>
            <a:headEnd/>
            <a:tailEnd/>
          </a:ln>
        </p:spPr>
        <p:txBody>
          <a:bodyPr lIns="91433" tIns="45717" rIns="91433" bIns="45717"/>
          <a:lstStyle/>
          <a:p>
            <a:pPr marL="457200" indent="-457200" algn="l">
              <a:buFont typeface="Arial" pitchFamily="34" charset="0"/>
              <a:buChar char="•"/>
            </a:pPr>
            <a:r>
              <a:rPr lang="en-US" sz="4000" b="1" dirty="0" smtClean="0">
                <a:latin typeface="Calibri" pitchFamily="34" charset="0"/>
                <a:cs typeface="Calibri" pitchFamily="34" charset="0"/>
              </a:rPr>
              <a:t> </a:t>
            </a:r>
            <a:r>
              <a:rPr lang="en-US" sz="3800" b="1" dirty="0" smtClean="0">
                <a:latin typeface="Calibri" pitchFamily="34" charset="0"/>
                <a:cs typeface="Calibri" pitchFamily="34" charset="0"/>
              </a:rPr>
              <a:t>Quality assurance is the systematic monitoring and evaluation required to ensure standards of quality are being met. </a:t>
            </a:r>
          </a:p>
          <a:p>
            <a:pPr marL="457200" indent="-457200" algn="l">
              <a:buFont typeface="Arial" pitchFamily="34" charset="0"/>
              <a:buChar char="•"/>
            </a:pPr>
            <a:r>
              <a:rPr lang="en-US" sz="3800" b="1" dirty="0" smtClean="0">
                <a:latin typeface="Calibri" pitchFamily="34" charset="0"/>
                <a:cs typeface="Calibri" pitchFamily="34" charset="0"/>
              </a:rPr>
              <a:t>One of the principal mechanisms for assuring quality of learning and teaching is peer review of teaching and evaluation of the curriculum (learning, teaching and assessment methods) (Dill et al. 1996; Massy et al. 1994). </a:t>
            </a:r>
          </a:p>
          <a:p>
            <a:pPr marL="457200" indent="-457200" algn="l">
              <a:buFont typeface="Arial" pitchFamily="34" charset="0"/>
              <a:buChar char="•"/>
            </a:pPr>
            <a:r>
              <a:rPr lang="en-US" sz="3800" b="1" dirty="0" err="1" smtClean="0">
                <a:latin typeface="Calibri" pitchFamily="34" charset="0"/>
                <a:cs typeface="Calibri" pitchFamily="34" charset="0"/>
              </a:rPr>
              <a:t>Horsburgh</a:t>
            </a:r>
            <a:r>
              <a:rPr lang="en-US" sz="3800" b="1" dirty="0" smtClean="0">
                <a:latin typeface="Calibri" pitchFamily="34" charset="0"/>
                <a:cs typeface="Calibri" pitchFamily="34" charset="0"/>
              </a:rPr>
              <a:t>, (1998) investigated factors that impact student learning through a quality assurance process and found that the most important factors were the curriculum, the instructors, how the teachers taught and facilitated learning, and the assessment practices they adopted. </a:t>
            </a:r>
          </a:p>
          <a:p>
            <a:pPr marL="457200" indent="-457200" algn="l">
              <a:buFont typeface="Arial" pitchFamily="34" charset="0"/>
              <a:buChar char="•"/>
            </a:pPr>
            <a:r>
              <a:rPr lang="en-US" sz="3800" b="1" dirty="0" smtClean="0">
                <a:latin typeface="Calibri" pitchFamily="34" charset="0"/>
                <a:cs typeface="Calibri" pitchFamily="34" charset="0"/>
              </a:rPr>
              <a:t>The course review at UNC focused on:</a:t>
            </a:r>
          </a:p>
          <a:p>
            <a:pPr marL="1028700" lvl="1" indent="-571500" algn="l">
              <a:buFont typeface="Courier New" pitchFamily="49" charset="0"/>
              <a:buChar char="o"/>
            </a:pPr>
            <a:r>
              <a:rPr lang="en-US" sz="3800" b="1" dirty="0" smtClean="0">
                <a:latin typeface="Calibri" pitchFamily="34" charset="0"/>
                <a:cs typeface="Calibri" pitchFamily="34" charset="0"/>
              </a:rPr>
              <a:t>learning objectives,</a:t>
            </a:r>
          </a:p>
          <a:p>
            <a:pPr marL="1028700" lvl="1" indent="-571500" algn="l">
              <a:buFont typeface="Courier New" pitchFamily="49" charset="0"/>
              <a:buChar char="o"/>
            </a:pPr>
            <a:r>
              <a:rPr lang="en-US" sz="3800" b="1" dirty="0" smtClean="0">
                <a:latin typeface="Calibri" pitchFamily="34" charset="0"/>
                <a:cs typeface="Calibri" pitchFamily="34" charset="0"/>
              </a:rPr>
              <a:t>course content,</a:t>
            </a:r>
          </a:p>
          <a:p>
            <a:pPr marL="1028700" lvl="1" indent="-571500" algn="l">
              <a:buFont typeface="Courier New" pitchFamily="49" charset="0"/>
              <a:buChar char="o"/>
            </a:pPr>
            <a:r>
              <a:rPr lang="en-US" sz="3800" b="1" dirty="0" smtClean="0">
                <a:latin typeface="Calibri" pitchFamily="34" charset="0"/>
                <a:cs typeface="Calibri" pitchFamily="34" charset="0"/>
              </a:rPr>
              <a:t>degree of student-centered activities, </a:t>
            </a:r>
          </a:p>
          <a:p>
            <a:pPr marL="1028700" lvl="1" indent="-571500" algn="l">
              <a:buFont typeface="Courier New" pitchFamily="49" charset="0"/>
              <a:buChar char="o"/>
            </a:pPr>
            <a:r>
              <a:rPr lang="en-US" sz="3800" b="1" dirty="0" smtClean="0">
                <a:latin typeface="Calibri" pitchFamily="34" charset="0"/>
                <a:cs typeface="Calibri" pitchFamily="34" charset="0"/>
              </a:rPr>
              <a:t>assessments methods consistent with learning objectives and course goals,</a:t>
            </a:r>
          </a:p>
          <a:p>
            <a:pPr marL="1028700" lvl="1" indent="-571500" algn="l">
              <a:buFont typeface="Courier New" pitchFamily="49" charset="0"/>
              <a:buChar char="o"/>
            </a:pPr>
            <a:r>
              <a:rPr lang="en-US" sz="3800" b="1" dirty="0" smtClean="0">
                <a:latin typeface="Calibri" pitchFamily="34" charset="0"/>
                <a:cs typeface="Calibri" pitchFamily="34" charset="0"/>
              </a:rPr>
              <a:t>consistency in coordination, and;</a:t>
            </a:r>
          </a:p>
          <a:p>
            <a:pPr marL="1028700" lvl="1" indent="-571500" algn="l">
              <a:buFont typeface="Courier New" pitchFamily="49" charset="0"/>
              <a:buChar char="o"/>
            </a:pPr>
            <a:r>
              <a:rPr lang="en-US" sz="3800" b="1" dirty="0" smtClean="0">
                <a:latin typeface="Calibri" pitchFamily="34" charset="0"/>
                <a:cs typeface="Calibri" pitchFamily="34" charset="0"/>
              </a:rPr>
              <a:t>course policies.</a:t>
            </a:r>
          </a:p>
        </p:txBody>
      </p:sp>
      <p:sp>
        <p:nvSpPr>
          <p:cNvPr id="36" name="Rounded Rectangle 35"/>
          <p:cNvSpPr/>
          <p:nvPr/>
        </p:nvSpPr>
        <p:spPr bwMode="auto">
          <a:xfrm>
            <a:off x="15819437" y="4906962"/>
            <a:ext cx="33832800" cy="114300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rPr>
              <a:t>RESULTS</a:t>
            </a:r>
          </a:p>
        </p:txBody>
      </p:sp>
      <p:sp>
        <p:nvSpPr>
          <p:cNvPr id="41" name="Rounded Rectangle 40"/>
          <p:cNvSpPr/>
          <p:nvPr/>
        </p:nvSpPr>
        <p:spPr bwMode="auto">
          <a:xfrm>
            <a:off x="15895637" y="30205362"/>
            <a:ext cx="33832800" cy="121920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rPr>
              <a:t>CONCLUSION</a:t>
            </a:r>
          </a:p>
        </p:txBody>
      </p:sp>
      <p:cxnSp>
        <p:nvCxnSpPr>
          <p:cNvPr id="54" name="Straight Connector 53"/>
          <p:cNvCxnSpPr/>
          <p:nvPr/>
        </p:nvCxnSpPr>
        <p:spPr bwMode="auto">
          <a:xfrm rot="16200000" flipH="1">
            <a:off x="30541314" y="34381084"/>
            <a:ext cx="4953000" cy="106755"/>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6" name="Rounded Rectangle 55"/>
          <p:cNvSpPr/>
          <p:nvPr/>
        </p:nvSpPr>
        <p:spPr bwMode="auto">
          <a:xfrm>
            <a:off x="16014244" y="6430962"/>
            <a:ext cx="14630400" cy="1158240"/>
          </a:xfrm>
          <a:prstGeom prst="roundRect">
            <a:avLst/>
          </a:prstGeom>
          <a:solidFill>
            <a:schemeClr val="bg1"/>
          </a:solidFill>
          <a:ln w="5715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ysClr val="windowText" lastClr="000000"/>
                </a:solidFill>
                <a:latin typeface="Arial" pitchFamily="34" charset="0"/>
                <a:cs typeface="Arial" pitchFamily="34" charset="0"/>
              </a:rPr>
              <a:t>FIGURE</a:t>
            </a:r>
            <a:r>
              <a:rPr kumimoji="0" lang="en-US" sz="5400" b="1" i="0" u="none" strike="noStrike" cap="none" normalizeH="0" dirty="0" smtClean="0">
                <a:ln>
                  <a:noFill/>
                </a:ln>
                <a:solidFill>
                  <a:sysClr val="windowText" lastClr="000000"/>
                </a:solidFill>
                <a:latin typeface="Arial" pitchFamily="34" charset="0"/>
                <a:cs typeface="Arial" pitchFamily="34" charset="0"/>
              </a:rPr>
              <a:t> 1</a:t>
            </a:r>
            <a:endParaRPr kumimoji="0" lang="en-US" sz="5400" b="1" i="0" u="none" strike="noStrike" cap="none" normalizeH="0" baseline="0" dirty="0" smtClean="0">
              <a:ln>
                <a:noFill/>
              </a:ln>
              <a:solidFill>
                <a:sysClr val="windowText" lastClr="000000"/>
              </a:solidFill>
              <a:latin typeface="Arial" pitchFamily="34" charset="0"/>
              <a:cs typeface="Arial" pitchFamily="34" charset="0"/>
            </a:endParaRPr>
          </a:p>
        </p:txBody>
      </p:sp>
      <p:sp>
        <p:nvSpPr>
          <p:cNvPr id="57" name="TextBox 56"/>
          <p:cNvSpPr txBox="1"/>
          <p:nvPr/>
        </p:nvSpPr>
        <p:spPr>
          <a:xfrm>
            <a:off x="19553237" y="6699031"/>
            <a:ext cx="10843781" cy="646331"/>
          </a:xfrm>
          <a:prstGeom prst="rect">
            <a:avLst/>
          </a:prstGeom>
          <a:noFill/>
        </p:spPr>
        <p:txBody>
          <a:bodyPr wrap="square" rtlCol="0">
            <a:spAutoFit/>
          </a:bodyPr>
          <a:lstStyle/>
          <a:p>
            <a:pPr algn="l"/>
            <a:r>
              <a:rPr lang="en-US" b="1" dirty="0" smtClean="0">
                <a:latin typeface="Calibri" pitchFamily="34" charset="0"/>
                <a:cs typeface="Calibri" pitchFamily="34" charset="0"/>
              </a:rPr>
              <a:t>Schematic of the course review process.</a:t>
            </a:r>
            <a:endParaRPr lang="en-US" b="1" dirty="0">
              <a:latin typeface="Calibri" pitchFamily="34" charset="0"/>
              <a:cs typeface="Calibri" pitchFamily="34" charset="0"/>
            </a:endParaRPr>
          </a:p>
        </p:txBody>
      </p:sp>
      <p:cxnSp>
        <p:nvCxnSpPr>
          <p:cNvPr id="48" name="Straight Connector 47"/>
          <p:cNvCxnSpPr/>
          <p:nvPr/>
        </p:nvCxnSpPr>
        <p:spPr bwMode="auto">
          <a:xfrm flipV="1">
            <a:off x="0" y="4068762"/>
            <a:ext cx="49926875" cy="101422"/>
          </a:xfrm>
          <a:prstGeom prst="line">
            <a:avLst/>
          </a:prstGeom>
          <a:solidFill>
            <a:schemeClr val="accent1"/>
          </a:solidFill>
          <a:ln w="152400" cap="flat" cmpd="sng" algn="ctr">
            <a:solidFill>
              <a:srgbClr val="002654"/>
            </a:solidFill>
            <a:prstDash val="solid"/>
            <a:round/>
            <a:headEnd type="none" w="med" len="med"/>
            <a:tailEnd type="none" w="med" len="med"/>
          </a:ln>
          <a:effectLst/>
        </p:spPr>
      </p:cxnSp>
      <p:sp>
        <p:nvSpPr>
          <p:cNvPr id="40" name="TextBox 39"/>
          <p:cNvSpPr txBox="1"/>
          <p:nvPr/>
        </p:nvSpPr>
        <p:spPr>
          <a:xfrm>
            <a:off x="884237" y="20985162"/>
            <a:ext cx="14173200" cy="8863965"/>
          </a:xfrm>
          <a:prstGeom prst="rect">
            <a:avLst/>
          </a:prstGeom>
          <a:noFill/>
        </p:spPr>
        <p:txBody>
          <a:bodyPr wrap="square" rtlCol="0">
            <a:spAutoFit/>
          </a:bodyPr>
          <a:lstStyle/>
          <a:p>
            <a:pPr marL="457200" indent="-457200" algn="l">
              <a:buFont typeface="Arial" pitchFamily="34" charset="0"/>
              <a:buChar char="•"/>
            </a:pPr>
            <a:r>
              <a:rPr lang="en-US" sz="3800" b="1" dirty="0" smtClean="0">
                <a:latin typeface="Calibri" pitchFamily="34" charset="0"/>
                <a:cs typeface="Calibri" pitchFamily="34" charset="0"/>
              </a:rPr>
              <a:t>Each required course (n=30) was reviewed by a team of two faculty members</a:t>
            </a:r>
          </a:p>
          <a:p>
            <a:pPr marL="457200" indent="-457200" algn="l">
              <a:buFont typeface="Arial" pitchFamily="34" charset="0"/>
              <a:buChar char="•"/>
            </a:pPr>
            <a:r>
              <a:rPr lang="en-US" sz="3800" b="1" dirty="0" smtClean="0">
                <a:latin typeface="Calibri" pitchFamily="34" charset="0"/>
                <a:cs typeface="Calibri" pitchFamily="34" charset="0"/>
              </a:rPr>
              <a:t>Most of faculty were on the Curriculum or Assessment Committee. </a:t>
            </a:r>
          </a:p>
          <a:p>
            <a:pPr marL="457200" indent="-457200" algn="l">
              <a:buFont typeface="Arial" pitchFamily="34" charset="0"/>
              <a:buChar char="•"/>
            </a:pPr>
            <a:r>
              <a:rPr lang="en-US" sz="3800" b="1" dirty="0" smtClean="0">
                <a:latin typeface="Calibri" pitchFamily="34" charset="0"/>
                <a:cs typeface="Calibri" pitchFamily="34" charset="0"/>
              </a:rPr>
              <a:t>Each team contained at least one clinical faculty member </a:t>
            </a:r>
          </a:p>
          <a:p>
            <a:pPr marL="457200" indent="-457200" algn="l">
              <a:buFont typeface="Arial" pitchFamily="34" charset="0"/>
              <a:buChar char="•"/>
            </a:pPr>
            <a:r>
              <a:rPr lang="en-US" sz="3800" b="1" dirty="0" smtClean="0">
                <a:latin typeface="Calibri" pitchFamily="34" charset="0"/>
                <a:cs typeface="Calibri" pitchFamily="34" charset="0"/>
              </a:rPr>
              <a:t>The review and reports were based on a standardized rubric developed by the Committees which addressed: </a:t>
            </a:r>
          </a:p>
          <a:p>
            <a:pPr marL="857250" lvl="1" indent="-400050" algn="l">
              <a:buFont typeface="Courier New" pitchFamily="49" charset="0"/>
              <a:buChar char="o"/>
            </a:pPr>
            <a:r>
              <a:rPr lang="en-US" sz="3800" b="1" dirty="0" smtClean="0">
                <a:latin typeface="Calibri" pitchFamily="34" charset="0"/>
                <a:cs typeface="Calibri" pitchFamily="34" charset="0"/>
              </a:rPr>
              <a:t>course layout and integration, </a:t>
            </a:r>
          </a:p>
          <a:p>
            <a:pPr marL="857250" lvl="1" indent="-400050" algn="l">
              <a:buFont typeface="Courier New" pitchFamily="49" charset="0"/>
              <a:buChar char="o"/>
            </a:pPr>
            <a:r>
              <a:rPr lang="en-US" sz="3800" b="1" dirty="0" smtClean="0">
                <a:latin typeface="Calibri" pitchFamily="34" charset="0"/>
                <a:cs typeface="Calibri" pitchFamily="34" charset="0"/>
              </a:rPr>
              <a:t>learning outcomes, </a:t>
            </a:r>
          </a:p>
          <a:p>
            <a:pPr marL="857250" lvl="1" indent="-400050" algn="l">
              <a:buFont typeface="Courier New" pitchFamily="49" charset="0"/>
              <a:buChar char="o"/>
            </a:pPr>
            <a:r>
              <a:rPr lang="en-US" sz="3800" b="1" dirty="0" smtClean="0">
                <a:latin typeface="Calibri" pitchFamily="34" charset="0"/>
                <a:cs typeface="Calibri" pitchFamily="34" charset="0"/>
              </a:rPr>
              <a:t>assessment of learning, </a:t>
            </a:r>
          </a:p>
          <a:p>
            <a:pPr marL="857250" lvl="1" indent="-400050" algn="l">
              <a:buFont typeface="Courier New" pitchFamily="49" charset="0"/>
              <a:buChar char="o"/>
            </a:pPr>
            <a:r>
              <a:rPr lang="en-US" sz="3800" b="1" dirty="0" smtClean="0">
                <a:latin typeface="Calibri" pitchFamily="34" charset="0"/>
                <a:cs typeface="Calibri" pitchFamily="34" charset="0"/>
              </a:rPr>
              <a:t>resources and materials, and;</a:t>
            </a:r>
          </a:p>
          <a:p>
            <a:pPr marL="857250" lvl="1" indent="-400050" algn="l">
              <a:buFont typeface="Courier New" pitchFamily="49" charset="0"/>
              <a:buChar char="o"/>
            </a:pPr>
            <a:r>
              <a:rPr lang="en-US" sz="3800" b="1" dirty="0" smtClean="0">
                <a:latin typeface="Calibri" pitchFamily="34" charset="0"/>
                <a:cs typeface="Calibri" pitchFamily="34" charset="0"/>
              </a:rPr>
              <a:t>learner interaction </a:t>
            </a:r>
          </a:p>
          <a:p>
            <a:pPr marL="400050" indent="-400050" algn="l">
              <a:buFont typeface="Arial" pitchFamily="34" charset="0"/>
              <a:buChar char="•"/>
            </a:pPr>
            <a:r>
              <a:rPr lang="en-US" sz="3800" b="1" dirty="0" smtClean="0">
                <a:latin typeface="Calibri" pitchFamily="34" charset="0"/>
                <a:cs typeface="Calibri" pitchFamily="34" charset="0"/>
              </a:rPr>
              <a:t>Data used in the review process included a self-reflection and teaching goals inventory, course content on Blackboard, curricular mapping information, student course evaluations,  and a student completed version of the rubric. </a:t>
            </a:r>
            <a:endParaRPr lang="en-US" sz="3800" b="1" dirty="0">
              <a:latin typeface="Calibri" pitchFamily="34" charset="0"/>
              <a:cs typeface="Calibri" pitchFamily="34" charset="0"/>
            </a:endParaRPr>
          </a:p>
        </p:txBody>
      </p:sp>
      <p:sp>
        <p:nvSpPr>
          <p:cNvPr id="82" name="Rounded Rectangle 81"/>
          <p:cNvSpPr/>
          <p:nvPr/>
        </p:nvSpPr>
        <p:spPr>
          <a:xfrm>
            <a:off x="22923761" y="8183562"/>
            <a:ext cx="2954076" cy="105156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Calibri" pitchFamily="34" charset="0"/>
                <a:cs typeface="Calibri" pitchFamily="34" charset="0"/>
              </a:rPr>
              <a:t>Assessment Committee</a:t>
            </a:r>
          </a:p>
        </p:txBody>
      </p:sp>
      <p:sp>
        <p:nvSpPr>
          <p:cNvPr id="84" name="Rounded Rectangle 83"/>
          <p:cNvSpPr/>
          <p:nvPr/>
        </p:nvSpPr>
        <p:spPr>
          <a:xfrm>
            <a:off x="19579137" y="8183561"/>
            <a:ext cx="2860589" cy="1051560"/>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Calibri" pitchFamily="34" charset="0"/>
                <a:cs typeface="Calibri" pitchFamily="34" charset="0"/>
              </a:rPr>
              <a:t>Assessment &amp;  Curriculum Committees</a:t>
            </a:r>
          </a:p>
        </p:txBody>
      </p:sp>
      <p:sp>
        <p:nvSpPr>
          <p:cNvPr id="108" name="Rounded Rectangle 107"/>
          <p:cNvSpPr/>
          <p:nvPr/>
        </p:nvSpPr>
        <p:spPr>
          <a:xfrm>
            <a:off x="16276637" y="8183562"/>
            <a:ext cx="2697031" cy="1053965"/>
          </a:xfrm>
          <a:prstGeom prst="roundRect">
            <a:avLst/>
          </a:prstGeom>
          <a:solidFill>
            <a:srgbClr val="00245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Calibri" pitchFamily="34" charset="0"/>
                <a:cs typeface="Calibri" pitchFamily="34" charset="0"/>
              </a:rPr>
              <a:t>Office of Professional Education and Office of  Assessment</a:t>
            </a:r>
          </a:p>
        </p:txBody>
      </p:sp>
      <p:grpSp>
        <p:nvGrpSpPr>
          <p:cNvPr id="88" name="Group 37"/>
          <p:cNvGrpSpPr>
            <a:grpSpLocks/>
          </p:cNvGrpSpPr>
          <p:nvPr/>
        </p:nvGrpSpPr>
        <p:grpSpPr bwMode="auto">
          <a:xfrm>
            <a:off x="17795523" y="9830213"/>
            <a:ext cx="13633771" cy="13034811"/>
            <a:chOff x="2604178" y="738635"/>
            <a:chExt cx="8512755" cy="8138439"/>
          </a:xfrm>
        </p:grpSpPr>
        <p:sp>
          <p:nvSpPr>
            <p:cNvPr id="89" name="Freeform 88"/>
            <p:cNvSpPr/>
            <p:nvPr/>
          </p:nvSpPr>
          <p:spPr>
            <a:xfrm>
              <a:off x="5244850" y="738635"/>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rgbClr val="7030A0"/>
            </a:solidFill>
            <a:ln w="38100">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82810" tIns="82810" rIns="82810" bIns="82810" spcCol="1270" anchor="ctr"/>
            <a:lstStyle/>
            <a:p>
              <a:pPr algn="ctr" defTabSz="533400" fontAlgn="auto">
                <a:lnSpc>
                  <a:spcPct val="90000"/>
                </a:lnSpc>
                <a:spcAft>
                  <a:spcPct val="35000"/>
                </a:spcAft>
                <a:defRPr/>
              </a:pPr>
              <a:r>
                <a:rPr lang="en-US" sz="2800" b="1" dirty="0">
                  <a:latin typeface="Calibri" pitchFamily="34" charset="0"/>
                  <a:cs typeface="Calibri" pitchFamily="34" charset="0"/>
                </a:rPr>
                <a:t>Full review of course </a:t>
              </a:r>
            </a:p>
          </p:txBody>
        </p:sp>
        <p:sp>
          <p:nvSpPr>
            <p:cNvPr id="90" name="Freeform 89"/>
            <p:cNvSpPr/>
            <p:nvPr/>
          </p:nvSpPr>
          <p:spPr>
            <a:xfrm>
              <a:off x="5244850" y="1092691"/>
              <a:ext cx="5281047" cy="5282416"/>
            </a:xfrm>
            <a:custGeom>
              <a:avLst/>
              <a:gdLst/>
              <a:ahLst/>
              <a:cxnLst/>
              <a:rect l="0" t="0" r="0" b="0"/>
              <a:pathLst>
                <a:path>
                  <a:moveTo>
                    <a:pt x="3392829" y="109385"/>
                  </a:moveTo>
                  <a:arcTo wR="2640673" hR="2640673" stAng="17192939" swAng="682307"/>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1" name="Freeform 90"/>
            <p:cNvSpPr/>
            <p:nvPr/>
          </p:nvSpPr>
          <p:spPr>
            <a:xfrm>
              <a:off x="7112088" y="1512070"/>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rgbClr val="7030A0"/>
            </a:solidFill>
            <a:ln w="38100">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82810" tIns="82810" rIns="82810" bIns="82810" spcCol="1270" anchor="ctr"/>
            <a:lstStyle/>
            <a:p>
              <a:pPr algn="ctr" defTabSz="533400" fontAlgn="auto">
                <a:lnSpc>
                  <a:spcPct val="90000"/>
                </a:lnSpc>
                <a:spcAft>
                  <a:spcPct val="35000"/>
                </a:spcAft>
                <a:defRPr/>
              </a:pPr>
              <a:r>
                <a:rPr lang="en-US" sz="2800" b="1" dirty="0">
                  <a:latin typeface="Calibri" pitchFamily="34" charset="0"/>
                  <a:cs typeface="Calibri" pitchFamily="34" charset="0"/>
                </a:rPr>
                <a:t>Joint meeting to discuss reviews</a:t>
              </a:r>
            </a:p>
          </p:txBody>
        </p:sp>
        <p:sp>
          <p:nvSpPr>
            <p:cNvPr id="92" name="Freeform 91"/>
            <p:cNvSpPr/>
            <p:nvPr/>
          </p:nvSpPr>
          <p:spPr>
            <a:xfrm>
              <a:off x="5828130" y="1906805"/>
              <a:ext cx="5281047" cy="5282416"/>
            </a:xfrm>
            <a:custGeom>
              <a:avLst/>
              <a:gdLst/>
              <a:ahLst/>
              <a:cxnLst/>
              <a:rect l="0" t="0" r="0" b="0"/>
              <a:pathLst>
                <a:path>
                  <a:moveTo>
                    <a:pt x="4947498" y="1355484"/>
                  </a:moveTo>
                  <a:arcTo wR="2640673" hR="2640673" stAng="19852605" swAng="941676"/>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3" name="Freeform 92"/>
            <p:cNvSpPr/>
            <p:nvPr/>
          </p:nvSpPr>
          <p:spPr>
            <a:xfrm>
              <a:off x="7620000" y="3379307"/>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rgbClr val="002454"/>
            </a:solidFill>
            <a:ln w="38100">
              <a:solidFill>
                <a:schemeClr val="tx1"/>
              </a:solidFill>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82810" tIns="82810" rIns="82810" bIns="82810" spcCol="1270" anchor="ctr"/>
            <a:lstStyle/>
            <a:p>
              <a:pPr algn="ctr" defTabSz="533400" fontAlgn="auto">
                <a:lnSpc>
                  <a:spcPct val="90000"/>
                </a:lnSpc>
                <a:spcAft>
                  <a:spcPct val="35000"/>
                </a:spcAft>
                <a:defRPr/>
              </a:pPr>
              <a:r>
                <a:rPr lang="en-US" sz="2800" b="1" dirty="0">
                  <a:latin typeface="Calibri" pitchFamily="34" charset="0"/>
                  <a:cs typeface="Calibri" pitchFamily="34" charset="0"/>
                </a:rPr>
                <a:t>Formal letter to course director / division chair</a:t>
              </a:r>
            </a:p>
          </p:txBody>
        </p:sp>
        <p:sp>
          <p:nvSpPr>
            <p:cNvPr id="94" name="Freeform 93"/>
            <p:cNvSpPr/>
            <p:nvPr/>
          </p:nvSpPr>
          <p:spPr>
            <a:xfrm>
              <a:off x="5835886" y="2707669"/>
              <a:ext cx="5281047" cy="5282416"/>
            </a:xfrm>
            <a:custGeom>
              <a:avLst/>
              <a:gdLst/>
              <a:ahLst/>
              <a:cxnLst/>
              <a:rect l="0" t="0" r="0" b="0"/>
              <a:pathLst>
                <a:path>
                  <a:moveTo>
                    <a:pt x="5209149" y="3253927"/>
                  </a:moveTo>
                  <a:arcTo wR="2640673" hR="2640673" stAng="805719" swAng="941676"/>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5" name="Freeform 94"/>
            <p:cNvSpPr/>
            <p:nvPr/>
          </p:nvSpPr>
          <p:spPr>
            <a:xfrm>
              <a:off x="7112088" y="5246546"/>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chemeClr val="accent3">
                <a:lumMod val="50000"/>
              </a:schemeClr>
            </a:solidFill>
            <a:ln w="38100">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79000" tIns="79000" rIns="79000" bIns="79000" spcCol="1270" anchor="ctr"/>
            <a:lstStyle/>
            <a:p>
              <a:pPr algn="ctr" defTabSz="466725" fontAlgn="auto">
                <a:lnSpc>
                  <a:spcPct val="90000"/>
                </a:lnSpc>
                <a:spcAft>
                  <a:spcPct val="35000"/>
                </a:spcAft>
                <a:defRPr/>
              </a:pPr>
              <a:r>
                <a:rPr lang="en-US" sz="2800" b="1" dirty="0">
                  <a:latin typeface="Calibri" pitchFamily="34" charset="0"/>
                  <a:cs typeface="Calibri" pitchFamily="34" charset="0"/>
                </a:rPr>
                <a:t>Review of comments; written reply</a:t>
              </a:r>
            </a:p>
          </p:txBody>
        </p:sp>
        <p:sp>
          <p:nvSpPr>
            <p:cNvPr id="96" name="Freeform 95"/>
            <p:cNvSpPr/>
            <p:nvPr/>
          </p:nvSpPr>
          <p:spPr>
            <a:xfrm>
              <a:off x="5190113" y="3594659"/>
              <a:ext cx="5281046" cy="5282415"/>
            </a:xfrm>
            <a:custGeom>
              <a:avLst/>
              <a:gdLst/>
              <a:ahLst/>
              <a:cxnLst/>
              <a:rect l="0" t="0" r="0" b="0"/>
              <a:pathLst>
                <a:path>
                  <a:moveTo>
                    <a:pt x="3877168" y="4973961"/>
                  </a:moveTo>
                  <a:arcTo wR="2640673" hR="2640673" stAng="3724754" swAng="682307"/>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7" name="Freeform 96"/>
            <p:cNvSpPr/>
            <p:nvPr/>
          </p:nvSpPr>
          <p:spPr>
            <a:xfrm>
              <a:off x="5244850" y="6019981"/>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rgbClr val="7030A0"/>
            </a:solidFill>
            <a:ln w="38100">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79000" tIns="79000" rIns="79000" bIns="79000" spcCol="1270" anchor="ctr"/>
            <a:lstStyle/>
            <a:p>
              <a:pPr algn="ctr" defTabSz="488950" fontAlgn="auto">
                <a:lnSpc>
                  <a:spcPct val="90000"/>
                </a:lnSpc>
                <a:spcAft>
                  <a:spcPct val="35000"/>
                </a:spcAft>
                <a:defRPr/>
              </a:pPr>
              <a:r>
                <a:rPr lang="en-US" sz="2800" b="1" dirty="0">
                  <a:latin typeface="Calibri" pitchFamily="34" charset="0"/>
                  <a:cs typeface="Calibri" pitchFamily="34" charset="0"/>
                </a:rPr>
                <a:t>Review of comments/plan of course director</a:t>
              </a:r>
            </a:p>
          </p:txBody>
        </p:sp>
        <p:sp>
          <p:nvSpPr>
            <p:cNvPr id="98" name="Freeform 97"/>
            <p:cNvSpPr/>
            <p:nvPr/>
          </p:nvSpPr>
          <p:spPr>
            <a:xfrm>
              <a:off x="3543861" y="3577694"/>
              <a:ext cx="5281047" cy="5282416"/>
            </a:xfrm>
            <a:custGeom>
              <a:avLst/>
              <a:gdLst/>
              <a:ahLst/>
              <a:cxnLst/>
              <a:rect l="0" t="0" r="0" b="0"/>
              <a:pathLst>
                <a:path>
                  <a:moveTo>
                    <a:pt x="1888517" y="5171960"/>
                  </a:moveTo>
                  <a:arcTo wR="2640673" hR="2640673" stAng="6392939" swAng="682307"/>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9" name="Freeform 98"/>
            <p:cNvSpPr/>
            <p:nvPr/>
          </p:nvSpPr>
          <p:spPr>
            <a:xfrm>
              <a:off x="3188315" y="5246546"/>
              <a:ext cx="1902118"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chemeClr val="accent3">
                <a:lumMod val="50000"/>
              </a:schemeClr>
            </a:solidFill>
            <a:ln w="38100">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75190" tIns="75190" rIns="75190" bIns="75190" spcCol="1270" anchor="ctr"/>
            <a:lstStyle/>
            <a:p>
              <a:pPr algn="ctr" defTabSz="444500" fontAlgn="auto">
                <a:lnSpc>
                  <a:spcPct val="90000"/>
                </a:lnSpc>
                <a:spcAft>
                  <a:spcPct val="35000"/>
                </a:spcAft>
                <a:defRPr/>
              </a:pPr>
              <a:r>
                <a:rPr lang="en-US" sz="2800" b="1" dirty="0">
                  <a:latin typeface="Calibri" pitchFamily="34" charset="0"/>
                  <a:cs typeface="Calibri" pitchFamily="34" charset="0"/>
                </a:rPr>
                <a:t>Recommendations implemented</a:t>
              </a:r>
            </a:p>
          </p:txBody>
        </p:sp>
        <p:sp>
          <p:nvSpPr>
            <p:cNvPr id="100" name="Freeform 99"/>
            <p:cNvSpPr/>
            <p:nvPr/>
          </p:nvSpPr>
          <p:spPr>
            <a:xfrm>
              <a:off x="2901285" y="2768896"/>
              <a:ext cx="5281047" cy="5282416"/>
            </a:xfrm>
            <a:custGeom>
              <a:avLst/>
              <a:gdLst/>
              <a:ahLst/>
              <a:cxnLst/>
              <a:rect l="0" t="0" r="0" b="0"/>
              <a:pathLst>
                <a:path>
                  <a:moveTo>
                    <a:pt x="333847" y="3925861"/>
                  </a:moveTo>
                  <a:arcTo wR="2640673" hR="2640673" stAng="9052605" swAng="941676"/>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1" name="Freeform 100"/>
            <p:cNvSpPr/>
            <p:nvPr/>
          </p:nvSpPr>
          <p:spPr>
            <a:xfrm>
              <a:off x="2604178" y="3379308"/>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rgbClr val="7030A0"/>
            </a:solidFill>
            <a:ln w="38100">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82810" tIns="82810" rIns="82810" bIns="82810" spcCol="1270" anchor="ctr"/>
            <a:lstStyle/>
            <a:p>
              <a:pPr algn="ctr" defTabSz="533400" fontAlgn="auto">
                <a:lnSpc>
                  <a:spcPct val="90000"/>
                </a:lnSpc>
                <a:spcAft>
                  <a:spcPct val="35000"/>
                </a:spcAft>
                <a:defRPr/>
              </a:pPr>
              <a:r>
                <a:rPr lang="en-US" sz="2800" b="1" dirty="0">
                  <a:latin typeface="Calibri" pitchFamily="34" charset="0"/>
                  <a:cs typeface="Calibri" pitchFamily="34" charset="0"/>
                </a:rPr>
                <a:t>Post semester follow-up</a:t>
              </a:r>
            </a:p>
          </p:txBody>
        </p:sp>
        <p:sp>
          <p:nvSpPr>
            <p:cNvPr id="102" name="Freeform 101"/>
            <p:cNvSpPr>
              <a:spLocks noChangeAspect="1"/>
            </p:cNvSpPr>
            <p:nvPr/>
          </p:nvSpPr>
          <p:spPr>
            <a:xfrm>
              <a:off x="2768848" y="1786101"/>
              <a:ext cx="5281047" cy="5282416"/>
            </a:xfrm>
            <a:custGeom>
              <a:avLst/>
              <a:gdLst/>
              <a:ahLst/>
              <a:cxnLst/>
              <a:rect l="0" t="0" r="0" b="0"/>
              <a:pathLst>
                <a:path>
                  <a:moveTo>
                    <a:pt x="72196" y="2027418"/>
                  </a:moveTo>
                  <a:arcTo wR="2640673" hR="2640673" stAng="11605719" swAng="941676"/>
                </a:path>
              </a:pathLst>
            </a:custGeom>
            <a:noFill/>
            <a:ln w="5715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3" name="Freeform 102"/>
            <p:cNvSpPr/>
            <p:nvPr/>
          </p:nvSpPr>
          <p:spPr>
            <a:xfrm>
              <a:off x="3154018" y="1550101"/>
              <a:ext cx="1712820" cy="1141833"/>
            </a:xfrm>
            <a:custGeom>
              <a:avLst/>
              <a:gdLst>
                <a:gd name="connsiteX0" fmla="*/ 0 w 1168896"/>
                <a:gd name="connsiteY0" fmla="*/ 126633 h 759782"/>
                <a:gd name="connsiteX1" fmla="*/ 37090 w 1168896"/>
                <a:gd name="connsiteY1" fmla="*/ 37090 h 759782"/>
                <a:gd name="connsiteX2" fmla="*/ 126633 w 1168896"/>
                <a:gd name="connsiteY2" fmla="*/ 0 h 759782"/>
                <a:gd name="connsiteX3" fmla="*/ 1042263 w 1168896"/>
                <a:gd name="connsiteY3" fmla="*/ 0 h 759782"/>
                <a:gd name="connsiteX4" fmla="*/ 1131806 w 1168896"/>
                <a:gd name="connsiteY4" fmla="*/ 37090 h 759782"/>
                <a:gd name="connsiteX5" fmla="*/ 1168896 w 1168896"/>
                <a:gd name="connsiteY5" fmla="*/ 126633 h 759782"/>
                <a:gd name="connsiteX6" fmla="*/ 1168896 w 1168896"/>
                <a:gd name="connsiteY6" fmla="*/ 633149 h 759782"/>
                <a:gd name="connsiteX7" fmla="*/ 1131806 w 1168896"/>
                <a:gd name="connsiteY7" fmla="*/ 722692 h 759782"/>
                <a:gd name="connsiteX8" fmla="*/ 1042263 w 1168896"/>
                <a:gd name="connsiteY8" fmla="*/ 759782 h 759782"/>
                <a:gd name="connsiteX9" fmla="*/ 126633 w 1168896"/>
                <a:gd name="connsiteY9" fmla="*/ 759782 h 759782"/>
                <a:gd name="connsiteX10" fmla="*/ 37090 w 1168896"/>
                <a:gd name="connsiteY10" fmla="*/ 722692 h 759782"/>
                <a:gd name="connsiteX11" fmla="*/ 0 w 1168896"/>
                <a:gd name="connsiteY11" fmla="*/ 633149 h 759782"/>
                <a:gd name="connsiteX12" fmla="*/ 0 w 1168896"/>
                <a:gd name="connsiteY12" fmla="*/ 126633 h 75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8896" h="759782">
                  <a:moveTo>
                    <a:pt x="0" y="126633"/>
                  </a:moveTo>
                  <a:cubicBezTo>
                    <a:pt x="0" y="93048"/>
                    <a:pt x="13342" y="60838"/>
                    <a:pt x="37090" y="37090"/>
                  </a:cubicBezTo>
                  <a:cubicBezTo>
                    <a:pt x="60838" y="13342"/>
                    <a:pt x="93048" y="0"/>
                    <a:pt x="126633" y="0"/>
                  </a:cubicBezTo>
                  <a:lnTo>
                    <a:pt x="1042263" y="0"/>
                  </a:lnTo>
                  <a:cubicBezTo>
                    <a:pt x="1075848" y="0"/>
                    <a:pt x="1108058" y="13342"/>
                    <a:pt x="1131806" y="37090"/>
                  </a:cubicBezTo>
                  <a:cubicBezTo>
                    <a:pt x="1155554" y="60838"/>
                    <a:pt x="1168896" y="93048"/>
                    <a:pt x="1168896" y="126633"/>
                  </a:cubicBezTo>
                  <a:lnTo>
                    <a:pt x="1168896" y="633149"/>
                  </a:lnTo>
                  <a:cubicBezTo>
                    <a:pt x="1168896" y="666734"/>
                    <a:pt x="1155554" y="698944"/>
                    <a:pt x="1131806" y="722692"/>
                  </a:cubicBezTo>
                  <a:cubicBezTo>
                    <a:pt x="1108058" y="746440"/>
                    <a:pt x="1075848" y="759782"/>
                    <a:pt x="1042263" y="759782"/>
                  </a:cubicBezTo>
                  <a:lnTo>
                    <a:pt x="126633" y="759782"/>
                  </a:lnTo>
                  <a:cubicBezTo>
                    <a:pt x="93048" y="759782"/>
                    <a:pt x="60838" y="746440"/>
                    <a:pt x="37090" y="722692"/>
                  </a:cubicBezTo>
                  <a:cubicBezTo>
                    <a:pt x="13342" y="698944"/>
                    <a:pt x="0" y="666734"/>
                    <a:pt x="0" y="633149"/>
                  </a:cubicBezTo>
                  <a:lnTo>
                    <a:pt x="0" y="126633"/>
                  </a:lnTo>
                  <a:close/>
                </a:path>
              </a:pathLst>
            </a:custGeom>
            <a:solidFill>
              <a:srgbClr val="C00000"/>
            </a:solidFill>
            <a:ln w="38100">
              <a:solidFill>
                <a:srgbClr val="C00000"/>
              </a:solidFill>
              <a:tailEnd type="triangle"/>
            </a:ln>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82810" tIns="82810" rIns="82810" bIns="82810" spcCol="1270" anchor="ctr"/>
            <a:lstStyle/>
            <a:p>
              <a:pPr algn="ctr" defTabSz="533400" fontAlgn="auto">
                <a:lnSpc>
                  <a:spcPct val="90000"/>
                </a:lnSpc>
                <a:spcAft>
                  <a:spcPct val="35000"/>
                </a:spcAft>
                <a:defRPr/>
              </a:pPr>
              <a:r>
                <a:rPr lang="en-US" sz="2800" b="1" dirty="0">
                  <a:latin typeface="Calibri" pitchFamily="34" charset="0"/>
                  <a:cs typeface="Calibri" pitchFamily="34" charset="0"/>
                </a:rPr>
                <a:t>Annual assessment</a:t>
              </a:r>
            </a:p>
          </p:txBody>
        </p:sp>
        <p:sp>
          <p:nvSpPr>
            <p:cNvPr id="104" name="Freeform 103"/>
            <p:cNvSpPr/>
            <p:nvPr/>
          </p:nvSpPr>
          <p:spPr>
            <a:xfrm>
              <a:off x="3659612" y="1007811"/>
              <a:ext cx="5281047" cy="5282416"/>
            </a:xfrm>
            <a:custGeom>
              <a:avLst/>
              <a:gdLst/>
              <a:ahLst/>
              <a:cxnLst/>
              <a:rect l="0" t="0" r="0" b="0"/>
              <a:pathLst>
                <a:path>
                  <a:moveTo>
                    <a:pt x="1404177" y="307385"/>
                  </a:moveTo>
                  <a:arcTo wR="2640673" hR="2640673" stAng="14524754" swAng="682307"/>
                </a:path>
              </a:pathLst>
            </a:custGeom>
            <a:noFill/>
            <a:ln w="38100">
              <a:tailEnd type="triangle"/>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85" name="Rounded Rectangle 84"/>
          <p:cNvSpPr/>
          <p:nvPr/>
        </p:nvSpPr>
        <p:spPr>
          <a:xfrm>
            <a:off x="26652712" y="8183562"/>
            <a:ext cx="2582253" cy="1051560"/>
          </a:xfrm>
          <a:prstGeom prst="round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Calibri" pitchFamily="34" charset="0"/>
                <a:cs typeface="Calibri" pitchFamily="34" charset="0"/>
              </a:rPr>
              <a:t>Course Directors</a:t>
            </a:r>
          </a:p>
        </p:txBody>
      </p:sp>
      <p:sp>
        <p:nvSpPr>
          <p:cNvPr id="105" name="Arc 104"/>
          <p:cNvSpPr/>
          <p:nvPr/>
        </p:nvSpPr>
        <p:spPr>
          <a:xfrm rot="1076932">
            <a:off x="21262809" y="12869102"/>
            <a:ext cx="4754969" cy="1098238"/>
          </a:xfrm>
          <a:prstGeom prst="arc">
            <a:avLst>
              <a:gd name="adj1" fmla="val 11133955"/>
              <a:gd name="adj2" fmla="val 21369777"/>
            </a:avLst>
          </a:prstGeom>
          <a:noFill/>
          <a:ln w="38100" cap="rnd">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3200" dirty="0">
              <a:latin typeface="Calibri" pitchFamily="34" charset="0"/>
              <a:cs typeface="Calibri" pitchFamily="34" charset="0"/>
            </a:endParaRPr>
          </a:p>
        </p:txBody>
      </p:sp>
      <p:sp>
        <p:nvSpPr>
          <p:cNvPr id="106" name="Block Arc 105"/>
          <p:cNvSpPr/>
          <p:nvPr/>
        </p:nvSpPr>
        <p:spPr>
          <a:xfrm rot="15010506">
            <a:off x="15876271" y="14566265"/>
            <a:ext cx="5046303" cy="3279462"/>
          </a:xfrm>
          <a:prstGeom prst="blockArc">
            <a:avLst>
              <a:gd name="adj1" fmla="val 12006242"/>
              <a:gd name="adj2" fmla="val 18139398"/>
              <a:gd name="adj3" fmla="val 28894"/>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3200" dirty="0">
              <a:solidFill>
                <a:schemeClr val="tx1"/>
              </a:solidFill>
              <a:latin typeface="Calibri" pitchFamily="34" charset="0"/>
              <a:cs typeface="Calibri" pitchFamily="34" charset="0"/>
            </a:endParaRPr>
          </a:p>
        </p:txBody>
      </p:sp>
      <p:sp>
        <p:nvSpPr>
          <p:cNvPr id="107" name="Rectangle 106"/>
          <p:cNvSpPr/>
          <p:nvPr/>
        </p:nvSpPr>
        <p:spPr>
          <a:xfrm rot="14615867">
            <a:off x="16473005" y="16249725"/>
            <a:ext cx="3285212" cy="1227415"/>
          </a:xfrm>
          <a:prstGeom prst="rect">
            <a:avLst/>
          </a:prstGeom>
          <a:noFill/>
        </p:spPr>
        <p:txBody>
          <a:bodyPr spcFirstLastPara="1" wrap="none">
            <a:prstTxWarp prst="textArchUp">
              <a:avLst/>
            </a:prstTxWarp>
            <a:spAutoFit/>
          </a:bodyPr>
          <a:lstStyle/>
          <a:p>
            <a:pPr algn="ctr" fontAlgn="auto">
              <a:spcBef>
                <a:spcPts val="0"/>
              </a:spcBef>
              <a:spcAft>
                <a:spcPts val="0"/>
              </a:spcAft>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Semester</a:t>
            </a:r>
          </a:p>
        </p:txBody>
      </p:sp>
      <p:sp>
        <p:nvSpPr>
          <p:cNvPr id="109" name="TextBox 108"/>
          <p:cNvSpPr txBox="1"/>
          <p:nvPr/>
        </p:nvSpPr>
        <p:spPr>
          <a:xfrm>
            <a:off x="25613968" y="9968948"/>
            <a:ext cx="1586344" cy="584774"/>
          </a:xfrm>
          <a:prstGeom prst="rect">
            <a:avLst/>
          </a:prstGeom>
          <a:noFill/>
        </p:spPr>
        <p:txBody>
          <a:bodyPr wrap="square">
            <a:spAutoFit/>
          </a:bodyPr>
          <a:lstStyle/>
          <a:p>
            <a:pPr fontAlgn="auto">
              <a:spcBef>
                <a:spcPts val="0"/>
              </a:spcBef>
              <a:spcAft>
                <a:spcPts val="0"/>
              </a:spcAft>
              <a:defRPr/>
            </a:pPr>
            <a:r>
              <a:rPr lang="en-US" sz="3200" dirty="0">
                <a:solidFill>
                  <a:schemeClr val="tx1">
                    <a:lumMod val="65000"/>
                    <a:lumOff val="35000"/>
                  </a:schemeClr>
                </a:solidFill>
                <a:latin typeface="Calibri" pitchFamily="34" charset="0"/>
                <a:cs typeface="Calibri" pitchFamily="34" charset="0"/>
              </a:rPr>
              <a:t>6 weeks</a:t>
            </a:r>
          </a:p>
        </p:txBody>
      </p:sp>
      <p:sp>
        <p:nvSpPr>
          <p:cNvPr id="110" name="TextBox 109"/>
          <p:cNvSpPr txBox="1"/>
          <p:nvPr/>
        </p:nvSpPr>
        <p:spPr>
          <a:xfrm>
            <a:off x="28158723" y="12983887"/>
            <a:ext cx="1838400" cy="584774"/>
          </a:xfrm>
          <a:prstGeom prst="rect">
            <a:avLst/>
          </a:prstGeom>
          <a:noFill/>
        </p:spPr>
        <p:txBody>
          <a:bodyPr wrap="square">
            <a:spAutoFit/>
          </a:bodyPr>
          <a:lstStyle/>
          <a:p>
            <a:pPr fontAlgn="auto">
              <a:spcBef>
                <a:spcPts val="0"/>
              </a:spcBef>
              <a:spcAft>
                <a:spcPts val="0"/>
              </a:spcAft>
              <a:defRPr/>
            </a:pPr>
            <a:r>
              <a:rPr lang="en-US" sz="3200" dirty="0">
                <a:solidFill>
                  <a:schemeClr val="tx1">
                    <a:lumMod val="65000"/>
                    <a:lumOff val="35000"/>
                  </a:schemeClr>
                </a:solidFill>
                <a:latin typeface="Calibri" pitchFamily="34" charset="0"/>
                <a:cs typeface="Calibri" pitchFamily="34" charset="0"/>
              </a:rPr>
              <a:t>2 weeks</a:t>
            </a:r>
          </a:p>
        </p:txBody>
      </p:sp>
      <p:sp>
        <p:nvSpPr>
          <p:cNvPr id="111" name="TextBox 110"/>
          <p:cNvSpPr txBox="1"/>
          <p:nvPr/>
        </p:nvSpPr>
        <p:spPr>
          <a:xfrm>
            <a:off x="28015070" y="16386970"/>
            <a:ext cx="2061881" cy="584774"/>
          </a:xfrm>
          <a:prstGeom prst="rect">
            <a:avLst/>
          </a:prstGeom>
          <a:noFill/>
        </p:spPr>
        <p:txBody>
          <a:bodyPr wrap="square">
            <a:spAutoFit/>
          </a:bodyPr>
          <a:lstStyle/>
          <a:p>
            <a:pPr fontAlgn="auto">
              <a:spcBef>
                <a:spcPts val="0"/>
              </a:spcBef>
              <a:spcAft>
                <a:spcPts val="0"/>
              </a:spcAft>
              <a:defRPr/>
            </a:pPr>
            <a:r>
              <a:rPr lang="en-US" sz="3200" dirty="0">
                <a:solidFill>
                  <a:schemeClr val="tx1">
                    <a:lumMod val="65000"/>
                    <a:lumOff val="35000"/>
                  </a:schemeClr>
                </a:solidFill>
                <a:latin typeface="Calibri" pitchFamily="34" charset="0"/>
                <a:cs typeface="Calibri" pitchFamily="34" charset="0"/>
              </a:rPr>
              <a:t>2 weeks</a:t>
            </a:r>
          </a:p>
        </p:txBody>
      </p:sp>
      <p:sp>
        <p:nvSpPr>
          <p:cNvPr id="112" name="TextBox 111"/>
          <p:cNvSpPr txBox="1"/>
          <p:nvPr/>
        </p:nvSpPr>
        <p:spPr>
          <a:xfrm>
            <a:off x="25327757" y="19458215"/>
            <a:ext cx="2118195" cy="584775"/>
          </a:xfrm>
          <a:prstGeom prst="rect">
            <a:avLst/>
          </a:prstGeom>
          <a:noFill/>
        </p:spPr>
        <p:txBody>
          <a:bodyPr wrap="square">
            <a:spAutoFit/>
          </a:bodyPr>
          <a:lstStyle/>
          <a:p>
            <a:pPr fontAlgn="auto">
              <a:spcBef>
                <a:spcPts val="0"/>
              </a:spcBef>
              <a:spcAft>
                <a:spcPts val="0"/>
              </a:spcAft>
              <a:defRPr/>
            </a:pPr>
            <a:r>
              <a:rPr lang="en-US" sz="3200" dirty="0">
                <a:solidFill>
                  <a:schemeClr val="tx1">
                    <a:lumMod val="65000"/>
                    <a:lumOff val="35000"/>
                  </a:schemeClr>
                </a:solidFill>
                <a:latin typeface="Calibri" pitchFamily="34" charset="0"/>
                <a:cs typeface="Calibri" pitchFamily="34" charset="0"/>
              </a:rPr>
              <a:t>6 weeks</a:t>
            </a:r>
          </a:p>
        </p:txBody>
      </p:sp>
      <p:sp>
        <p:nvSpPr>
          <p:cNvPr id="113" name="TextBox 112"/>
          <p:cNvSpPr txBox="1"/>
          <p:nvPr/>
        </p:nvSpPr>
        <p:spPr>
          <a:xfrm>
            <a:off x="19800862" y="19590690"/>
            <a:ext cx="1628634" cy="584775"/>
          </a:xfrm>
          <a:prstGeom prst="rect">
            <a:avLst/>
          </a:prstGeom>
          <a:noFill/>
        </p:spPr>
        <p:txBody>
          <a:bodyPr wrap="square">
            <a:spAutoFit/>
          </a:bodyPr>
          <a:lstStyle/>
          <a:p>
            <a:pPr fontAlgn="auto">
              <a:spcBef>
                <a:spcPts val="0"/>
              </a:spcBef>
              <a:spcAft>
                <a:spcPts val="0"/>
              </a:spcAft>
              <a:defRPr/>
            </a:pPr>
            <a:r>
              <a:rPr lang="en-US" sz="3200" dirty="0">
                <a:solidFill>
                  <a:schemeClr val="tx1">
                    <a:lumMod val="65000"/>
                    <a:lumOff val="35000"/>
                  </a:schemeClr>
                </a:solidFill>
                <a:latin typeface="Calibri" pitchFamily="34" charset="0"/>
                <a:cs typeface="Calibri" pitchFamily="34" charset="0"/>
              </a:rPr>
              <a:t>2 weeks</a:t>
            </a:r>
          </a:p>
        </p:txBody>
      </p:sp>
      <p:sp>
        <p:nvSpPr>
          <p:cNvPr id="114" name="TextBox 113"/>
          <p:cNvSpPr txBox="1"/>
          <p:nvPr/>
        </p:nvSpPr>
        <p:spPr>
          <a:xfrm>
            <a:off x="16276637" y="12910898"/>
            <a:ext cx="1518886" cy="584774"/>
          </a:xfrm>
          <a:prstGeom prst="rect">
            <a:avLst/>
          </a:prstGeom>
          <a:noFill/>
        </p:spPr>
        <p:txBody>
          <a:bodyPr wrap="square">
            <a:spAutoFit/>
          </a:bodyPr>
          <a:lstStyle/>
          <a:p>
            <a:pPr fontAlgn="auto">
              <a:spcBef>
                <a:spcPts val="0"/>
              </a:spcBef>
              <a:spcAft>
                <a:spcPts val="0"/>
              </a:spcAft>
              <a:defRPr/>
            </a:pPr>
            <a:r>
              <a:rPr lang="en-US" sz="3200" dirty="0">
                <a:solidFill>
                  <a:schemeClr val="tx1">
                    <a:lumMod val="65000"/>
                    <a:lumOff val="35000"/>
                  </a:schemeClr>
                </a:solidFill>
                <a:latin typeface="Calibri" pitchFamily="34" charset="0"/>
                <a:cs typeface="Calibri" pitchFamily="34" charset="0"/>
              </a:rPr>
              <a:t>4 weeks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437" y="848796"/>
            <a:ext cx="10058400" cy="2646947"/>
          </a:xfrm>
          <a:prstGeom prst="rect">
            <a:avLst/>
          </a:prstGeom>
        </p:spPr>
      </p:pic>
      <p:sp>
        <p:nvSpPr>
          <p:cNvPr id="52" name="Rounded Rectangle 51"/>
          <p:cNvSpPr/>
          <p:nvPr/>
        </p:nvSpPr>
        <p:spPr bwMode="auto">
          <a:xfrm>
            <a:off x="427037" y="19842638"/>
            <a:ext cx="14630400" cy="914400"/>
          </a:xfrm>
          <a:prstGeom prst="roundRect">
            <a:avLst/>
          </a:prstGeom>
          <a:solidFill>
            <a:srgbClr val="DDDDDD"/>
          </a:solidFill>
          <a:ln w="63500" cap="flat" cmpd="sng" algn="ctr">
            <a:solidFill>
              <a:srgbClr val="00265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6699CC"/>
                </a:solidFill>
                <a:effectLst>
                  <a:outerShdw blurRad="38100" dist="38100" dir="2700000" algn="tl">
                    <a:srgbClr val="000000">
                      <a:alpha val="43137"/>
                    </a:srgbClr>
                  </a:outerShdw>
                </a:effectLst>
                <a:latin typeface="Arial" pitchFamily="34" charset="0"/>
                <a:cs typeface="Arial" pitchFamily="34" charset="0"/>
              </a:rPr>
              <a:t>Description of Process</a:t>
            </a:r>
          </a:p>
        </p:txBody>
      </p:sp>
      <p:sp>
        <p:nvSpPr>
          <p:cNvPr id="53" name="Rounded Rectangle 52"/>
          <p:cNvSpPr/>
          <p:nvPr/>
        </p:nvSpPr>
        <p:spPr bwMode="auto">
          <a:xfrm>
            <a:off x="655637" y="30434438"/>
            <a:ext cx="14630400" cy="914400"/>
          </a:xfrm>
          <a:prstGeom prst="roundRect">
            <a:avLst/>
          </a:prstGeom>
          <a:solidFill>
            <a:srgbClr val="DDDDDD"/>
          </a:solidFill>
          <a:ln w="63500" cap="flat" cmpd="sng" algn="ctr">
            <a:solidFill>
              <a:srgbClr val="00265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6699CC"/>
                </a:solidFill>
                <a:effectLst>
                  <a:outerShdw blurRad="38100" dist="38100" dir="2700000" algn="tl">
                    <a:srgbClr val="000000">
                      <a:alpha val="43137"/>
                    </a:srgbClr>
                  </a:outerShdw>
                </a:effectLst>
                <a:latin typeface="Arial" pitchFamily="34" charset="0"/>
                <a:cs typeface="Arial" pitchFamily="34" charset="0"/>
              </a:rPr>
              <a:t>Assessment of Process</a:t>
            </a:r>
          </a:p>
        </p:txBody>
      </p:sp>
      <p:sp>
        <p:nvSpPr>
          <p:cNvPr id="55" name="TextBox 54"/>
          <p:cNvSpPr txBox="1"/>
          <p:nvPr/>
        </p:nvSpPr>
        <p:spPr>
          <a:xfrm>
            <a:off x="808037" y="31576962"/>
            <a:ext cx="14173200" cy="2431435"/>
          </a:xfrm>
          <a:prstGeom prst="rect">
            <a:avLst/>
          </a:prstGeom>
          <a:noFill/>
        </p:spPr>
        <p:txBody>
          <a:bodyPr wrap="square" rtlCol="0">
            <a:spAutoFit/>
          </a:bodyPr>
          <a:lstStyle/>
          <a:p>
            <a:pPr marL="400050" indent="-400050" algn="l">
              <a:buFont typeface="Arial" pitchFamily="34" charset="0"/>
              <a:buChar char="•"/>
            </a:pPr>
            <a:r>
              <a:rPr lang="en-US" sz="3800" b="1" dirty="0" smtClean="0">
                <a:latin typeface="Calibri" pitchFamily="34" charset="0"/>
                <a:cs typeface="Calibri" pitchFamily="34" charset="0"/>
              </a:rPr>
              <a:t>The overall process was assessed by two methods: </a:t>
            </a:r>
          </a:p>
          <a:p>
            <a:pPr marL="914400" lvl="1" indent="-457200" algn="l">
              <a:buFont typeface="Courier New" pitchFamily="49" charset="0"/>
              <a:buChar char="o"/>
            </a:pPr>
            <a:r>
              <a:rPr lang="en-US" sz="3800" b="1" dirty="0" smtClean="0">
                <a:latin typeface="Calibri" pitchFamily="34" charset="0"/>
                <a:cs typeface="Calibri" pitchFamily="34" charset="0"/>
              </a:rPr>
              <a:t>the ability the process to identify areas for improvement and </a:t>
            </a:r>
          </a:p>
          <a:p>
            <a:pPr marL="914400" lvl="1" indent="-457200" algn="l">
              <a:buFont typeface="Courier New" pitchFamily="49" charset="0"/>
              <a:buChar char="o"/>
            </a:pPr>
            <a:r>
              <a:rPr lang="en-US" sz="3800" b="1" dirty="0" smtClean="0">
                <a:latin typeface="Calibri" pitchFamily="34" charset="0"/>
                <a:cs typeface="Calibri" pitchFamily="34" charset="0"/>
              </a:rPr>
              <a:t>an attitudinal survey completed by the course reviewers and the course directors</a:t>
            </a:r>
          </a:p>
        </p:txBody>
      </p:sp>
      <p:graphicFrame>
        <p:nvGraphicFramePr>
          <p:cNvPr id="3" name="Table 2"/>
          <p:cNvGraphicFramePr>
            <a:graphicFrameLocks noGrp="1"/>
          </p:cNvGraphicFramePr>
          <p:nvPr>
            <p:extLst>
              <p:ext uri="{D42A27DB-BD31-4B8C-83A1-F6EECF244321}">
                <p14:modId xmlns:p14="http://schemas.microsoft.com/office/powerpoint/2010/main" val="1897380031"/>
              </p:ext>
            </p:extLst>
          </p:nvPr>
        </p:nvGraphicFramePr>
        <p:xfrm>
          <a:off x="31813112" y="8082975"/>
          <a:ext cx="17305725" cy="11673840"/>
        </p:xfrm>
        <a:graphic>
          <a:graphicData uri="http://schemas.openxmlformats.org/drawingml/2006/table">
            <a:tbl>
              <a:tblPr firstRow="1" firstCol="1" bandRow="1">
                <a:tableStyleId>{073A0DAA-6AF3-43AB-8588-CEC1D06C72B9}</a:tableStyleId>
              </a:tblPr>
              <a:tblGrid>
                <a:gridCol w="7064445"/>
                <a:gridCol w="5569077"/>
                <a:gridCol w="4672203"/>
              </a:tblGrid>
              <a:tr h="1395987">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RECOMMENDATION</a:t>
                      </a:r>
                      <a:endParaRPr lang="en-US" sz="36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600" b="1" dirty="0" smtClean="0">
                          <a:effectLst/>
                          <a:latin typeface="Calibri" pitchFamily="34" charset="0"/>
                          <a:cs typeface="Calibri" pitchFamily="34" charset="0"/>
                        </a:rPr>
                        <a:t>TOTAL RECOMMENDATIONS (N= 93)</a:t>
                      </a:r>
                    </a:p>
                    <a:p>
                      <a:pPr marL="0" marR="0" algn="ctr">
                        <a:lnSpc>
                          <a:spcPct val="100000"/>
                        </a:lnSpc>
                        <a:spcBef>
                          <a:spcPts val="0"/>
                        </a:spcBef>
                        <a:spcAft>
                          <a:spcPts val="0"/>
                        </a:spcAft>
                      </a:pPr>
                      <a:r>
                        <a:rPr lang="en-US" sz="3600" b="1" dirty="0" smtClean="0">
                          <a:effectLst/>
                          <a:latin typeface="Calibri" pitchFamily="34" charset="0"/>
                          <a:cs typeface="Calibri" pitchFamily="34" charset="0"/>
                        </a:rPr>
                        <a:t> </a:t>
                      </a:r>
                      <a:r>
                        <a:rPr lang="en-US" sz="3600" b="1" dirty="0">
                          <a:effectLst/>
                          <a:latin typeface="Calibri" pitchFamily="34" charset="0"/>
                          <a:cs typeface="Calibri" pitchFamily="34" charset="0"/>
                        </a:rPr>
                        <a:t>(% of all recommendations)</a:t>
                      </a:r>
                      <a:endParaRPr lang="en-US" sz="36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600" b="1" dirty="0" smtClean="0">
                          <a:effectLst/>
                          <a:latin typeface="Calibri" pitchFamily="34" charset="0"/>
                          <a:cs typeface="Calibri" pitchFamily="34" charset="0"/>
                        </a:rPr>
                        <a:t>NUMBER</a:t>
                      </a:r>
                      <a:r>
                        <a:rPr lang="en-US" sz="3600" b="1" baseline="0" dirty="0" smtClean="0">
                          <a:effectLst/>
                          <a:latin typeface="Calibri" pitchFamily="34" charset="0"/>
                          <a:cs typeface="Calibri" pitchFamily="34" charset="0"/>
                        </a:rPr>
                        <a:t> OF COURSES</a:t>
                      </a:r>
                      <a:endParaRPr lang="en-US" sz="3600" b="1" dirty="0" smtClean="0">
                        <a:effectLst/>
                        <a:latin typeface="Calibri" pitchFamily="34" charset="0"/>
                        <a:cs typeface="Calibri" pitchFamily="34" charset="0"/>
                      </a:endParaRPr>
                    </a:p>
                    <a:p>
                      <a:pPr marL="0" marR="0" algn="ctr">
                        <a:lnSpc>
                          <a:spcPct val="100000"/>
                        </a:lnSpc>
                        <a:spcBef>
                          <a:spcPts val="0"/>
                        </a:spcBef>
                        <a:spcAft>
                          <a:spcPts val="0"/>
                        </a:spcAft>
                      </a:pPr>
                      <a:r>
                        <a:rPr lang="en-US" sz="3600" b="1" dirty="0" smtClean="0">
                          <a:effectLst/>
                          <a:latin typeface="Calibri" pitchFamily="34" charset="0"/>
                          <a:cs typeface="Calibri" pitchFamily="34" charset="0"/>
                        </a:rPr>
                        <a:t> </a:t>
                      </a:r>
                      <a:r>
                        <a:rPr lang="en-US" sz="3600" b="1" dirty="0">
                          <a:effectLst/>
                          <a:latin typeface="Calibri" pitchFamily="34" charset="0"/>
                          <a:cs typeface="Calibri" pitchFamily="34" charset="0"/>
                        </a:rPr>
                        <a:t>with Recommendation</a:t>
                      </a:r>
                      <a:endParaRPr lang="en-US" sz="3600" b="1" dirty="0">
                        <a:effectLst/>
                        <a:latin typeface="Calibri" pitchFamily="34" charset="0"/>
                        <a:ea typeface="Calibri"/>
                        <a:cs typeface="Calibri" pitchFamily="34" charset="0"/>
                      </a:endParaRPr>
                    </a:p>
                  </a:txBody>
                  <a:tcPr marL="68580" marR="68580" marT="0" marB="0" anchor="ctr">
                    <a:solidFill>
                      <a:srgbClr val="002654"/>
                    </a:solidFill>
                  </a:tcPr>
                </a:tc>
              </a:tr>
              <a:tr h="1219200">
                <a:tc>
                  <a:txBody>
                    <a:bodyPr/>
                    <a:lstStyle/>
                    <a:p>
                      <a:pPr marL="0" marR="0">
                        <a:lnSpc>
                          <a:spcPct val="80000"/>
                        </a:lnSpc>
                        <a:spcBef>
                          <a:spcPts val="0"/>
                        </a:spcBef>
                        <a:spcAft>
                          <a:spcPts val="0"/>
                        </a:spcAft>
                      </a:pPr>
                      <a:r>
                        <a:rPr lang="en-US" sz="3600" b="1" dirty="0">
                          <a:effectLst/>
                          <a:latin typeface="Calibri" pitchFamily="34" charset="0"/>
                          <a:cs typeface="Calibri" pitchFamily="34" charset="0"/>
                        </a:rPr>
                        <a:t>Learning Objectives</a:t>
                      </a:r>
                      <a:r>
                        <a:rPr lang="en-US" sz="3600" b="0" dirty="0">
                          <a:effectLst/>
                          <a:latin typeface="Calibri" pitchFamily="34" charset="0"/>
                          <a:cs typeface="Calibri" pitchFamily="34" charset="0"/>
                        </a:rPr>
                        <a:t> </a:t>
                      </a:r>
                      <a:r>
                        <a:rPr lang="en-US" sz="3600" b="0" dirty="0" smtClean="0">
                          <a:effectLst/>
                          <a:latin typeface="Calibri" pitchFamily="34" charset="0"/>
                          <a:cs typeface="Calibri" pitchFamily="34" charset="0"/>
                        </a:rPr>
                        <a:t>(update, clarify, make explicit)</a:t>
                      </a:r>
                      <a:endParaRPr lang="en-US" sz="3600" b="0"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25 (23.4)</a:t>
                      </a:r>
                      <a:endParaRPr lang="en-US" sz="3600" b="1" dirty="0">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19</a:t>
                      </a:r>
                      <a:endParaRPr lang="en-US" sz="3600" b="1">
                        <a:effectLst/>
                        <a:latin typeface="Calibri" pitchFamily="34" charset="0"/>
                        <a:ea typeface="Calibri"/>
                        <a:cs typeface="Calibri" pitchFamily="34" charset="0"/>
                      </a:endParaRPr>
                    </a:p>
                  </a:txBody>
                  <a:tcPr marL="68580" marR="68580" marT="0" marB="0" anchor="ctr"/>
                </a:tc>
              </a:tr>
              <a:tr h="1143000">
                <a:tc>
                  <a:txBody>
                    <a:bodyPr/>
                    <a:lstStyle/>
                    <a:p>
                      <a:pPr marL="0" marR="0">
                        <a:lnSpc>
                          <a:spcPct val="80000"/>
                        </a:lnSpc>
                        <a:spcBef>
                          <a:spcPts val="0"/>
                        </a:spcBef>
                        <a:spcAft>
                          <a:spcPts val="0"/>
                        </a:spcAft>
                      </a:pPr>
                      <a:r>
                        <a:rPr lang="en-US" sz="3600" b="1" dirty="0">
                          <a:effectLst/>
                          <a:latin typeface="Calibri" pitchFamily="34" charset="0"/>
                          <a:cs typeface="Calibri" pitchFamily="34" charset="0"/>
                        </a:rPr>
                        <a:t>Active Learning </a:t>
                      </a:r>
                      <a:r>
                        <a:rPr lang="en-US" sz="3600" b="0" dirty="0" smtClean="0">
                          <a:effectLst/>
                          <a:latin typeface="Calibri" pitchFamily="34" charset="0"/>
                          <a:cs typeface="Calibri" pitchFamily="34" charset="0"/>
                        </a:rPr>
                        <a:t>(increase </a:t>
                      </a:r>
                      <a:r>
                        <a:rPr lang="en-US" sz="3600" b="0" dirty="0">
                          <a:effectLst/>
                          <a:latin typeface="Calibri" pitchFamily="34" charset="0"/>
                          <a:cs typeface="Calibri" pitchFamily="34" charset="0"/>
                        </a:rPr>
                        <a:t>the amount)</a:t>
                      </a:r>
                      <a:endParaRPr lang="en-US" sz="3600" b="0"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20 (19.6)</a:t>
                      </a:r>
                      <a:endParaRPr lang="en-US" sz="3600" b="1" dirty="0">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16</a:t>
                      </a:r>
                      <a:endParaRPr lang="en-US" sz="3600" b="1">
                        <a:effectLst/>
                        <a:latin typeface="Calibri" pitchFamily="34" charset="0"/>
                        <a:ea typeface="Calibri"/>
                        <a:cs typeface="Calibri" pitchFamily="34" charset="0"/>
                      </a:endParaRPr>
                    </a:p>
                  </a:txBody>
                  <a:tcPr marL="68580" marR="68580" marT="0" marB="0" anchor="ctr"/>
                </a:tc>
              </a:tr>
              <a:tr h="1249680">
                <a:tc>
                  <a:txBody>
                    <a:bodyPr/>
                    <a:lstStyle/>
                    <a:p>
                      <a:pPr marL="0" marR="0">
                        <a:lnSpc>
                          <a:spcPct val="80000"/>
                        </a:lnSpc>
                        <a:spcBef>
                          <a:spcPts val="0"/>
                        </a:spcBef>
                        <a:spcAft>
                          <a:spcPts val="0"/>
                        </a:spcAft>
                      </a:pPr>
                      <a:r>
                        <a:rPr lang="en-US" sz="3600" b="1" dirty="0">
                          <a:effectLst/>
                          <a:latin typeface="Calibri" pitchFamily="34" charset="0"/>
                          <a:cs typeface="Calibri" pitchFamily="34" charset="0"/>
                        </a:rPr>
                        <a:t>Assessment </a:t>
                      </a:r>
                      <a:r>
                        <a:rPr lang="en-US" sz="3600" b="1" dirty="0" smtClean="0">
                          <a:effectLst/>
                          <a:latin typeface="Calibri" pitchFamily="34" charset="0"/>
                          <a:cs typeface="Calibri" pitchFamily="34" charset="0"/>
                        </a:rPr>
                        <a:t>Methods </a:t>
                      </a:r>
                      <a:r>
                        <a:rPr lang="en-US" sz="3600" b="0" u="none" dirty="0" smtClean="0">
                          <a:effectLst/>
                          <a:latin typeface="Calibri" pitchFamily="34" charset="0"/>
                          <a:cs typeface="Calibri" pitchFamily="34" charset="0"/>
                        </a:rPr>
                        <a:t>(modify, improve, provide more feedback)</a:t>
                      </a: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16 (18.3)</a:t>
                      </a:r>
                      <a:endParaRPr lang="en-US" sz="36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17</a:t>
                      </a:r>
                      <a:endParaRPr lang="en-US" sz="3600" b="1">
                        <a:effectLst/>
                        <a:latin typeface="Calibri" pitchFamily="34" charset="0"/>
                        <a:ea typeface="Calibri"/>
                        <a:cs typeface="Calibri" pitchFamily="34" charset="0"/>
                      </a:endParaRPr>
                    </a:p>
                  </a:txBody>
                  <a:tcPr marL="68580" marR="68580" marT="0" marB="0" anchor="ctr"/>
                </a:tc>
              </a:tr>
              <a:tr h="2057400">
                <a:tc>
                  <a:txBody>
                    <a:bodyPr/>
                    <a:lstStyle/>
                    <a:p>
                      <a:pPr marL="0" marR="0">
                        <a:lnSpc>
                          <a:spcPct val="80000"/>
                        </a:lnSpc>
                        <a:spcBef>
                          <a:spcPts val="0"/>
                        </a:spcBef>
                        <a:spcAft>
                          <a:spcPts val="0"/>
                        </a:spcAft>
                      </a:pPr>
                      <a:r>
                        <a:rPr lang="en-US" sz="3600" b="1" dirty="0">
                          <a:effectLst/>
                          <a:latin typeface="Calibri" pitchFamily="34" charset="0"/>
                          <a:cs typeface="Calibri" pitchFamily="34" charset="0"/>
                        </a:rPr>
                        <a:t>Content </a:t>
                      </a:r>
                      <a:r>
                        <a:rPr lang="en-US" sz="3600" b="0" dirty="0" smtClean="0">
                          <a:effectLst/>
                          <a:latin typeface="Calibri" pitchFamily="34" charset="0"/>
                          <a:cs typeface="Calibri" pitchFamily="34" charset="0"/>
                        </a:rPr>
                        <a:t>(change, update, remove, re-sequence, reduce)</a:t>
                      </a:r>
                      <a:endParaRPr lang="en-US" sz="3600" b="0"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11 (11.5)</a:t>
                      </a:r>
                      <a:endParaRPr lang="en-US" sz="36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11</a:t>
                      </a:r>
                      <a:endParaRPr lang="en-US" sz="3600" b="1" dirty="0">
                        <a:effectLst/>
                        <a:latin typeface="Calibri" pitchFamily="34" charset="0"/>
                        <a:ea typeface="Calibri"/>
                        <a:cs typeface="Calibri" pitchFamily="34" charset="0"/>
                      </a:endParaRPr>
                    </a:p>
                  </a:txBody>
                  <a:tcPr marL="68580" marR="68580" marT="0" marB="0" anchor="ctr"/>
                </a:tc>
              </a:tr>
              <a:tr h="914400">
                <a:tc>
                  <a:txBody>
                    <a:bodyPr/>
                    <a:lstStyle/>
                    <a:p>
                      <a:pPr marL="0" marR="0">
                        <a:lnSpc>
                          <a:spcPct val="80000"/>
                        </a:lnSpc>
                        <a:spcBef>
                          <a:spcPts val="0"/>
                        </a:spcBef>
                        <a:spcAft>
                          <a:spcPts val="0"/>
                        </a:spcAft>
                      </a:pPr>
                      <a:r>
                        <a:rPr lang="en-US" sz="3600" b="1" dirty="0">
                          <a:effectLst/>
                          <a:latin typeface="Calibri" pitchFamily="34" charset="0"/>
                          <a:cs typeface="Calibri" pitchFamily="34" charset="0"/>
                        </a:rPr>
                        <a:t>Course Policies </a:t>
                      </a:r>
                      <a:r>
                        <a:rPr lang="en-US" sz="3600" b="0" dirty="0" smtClean="0">
                          <a:effectLst/>
                          <a:latin typeface="Calibri" pitchFamily="34" charset="0"/>
                          <a:cs typeface="Calibri" pitchFamily="34" charset="0"/>
                        </a:rPr>
                        <a:t>(add,</a:t>
                      </a:r>
                      <a:r>
                        <a:rPr lang="en-US" sz="3600" b="0" baseline="0" dirty="0" smtClean="0">
                          <a:effectLst/>
                          <a:latin typeface="Calibri" pitchFamily="34" charset="0"/>
                          <a:cs typeface="Calibri" pitchFamily="34" charset="0"/>
                        </a:rPr>
                        <a:t> m</a:t>
                      </a:r>
                      <a:r>
                        <a:rPr lang="en-US" sz="3600" b="0" dirty="0" smtClean="0">
                          <a:effectLst/>
                          <a:latin typeface="Calibri" pitchFamily="34" charset="0"/>
                          <a:cs typeface="Calibri" pitchFamily="34" charset="0"/>
                        </a:rPr>
                        <a:t>odify, clarify</a:t>
                      </a:r>
                      <a:r>
                        <a:rPr lang="en-US" sz="3600" b="0" dirty="0">
                          <a:effectLst/>
                          <a:latin typeface="Calibri" pitchFamily="34" charset="0"/>
                          <a:cs typeface="Calibri" pitchFamily="34" charset="0"/>
                        </a:rPr>
                        <a:t>)</a:t>
                      </a:r>
                      <a:endParaRPr lang="en-US" sz="3600" b="0"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6 (6.7)</a:t>
                      </a:r>
                      <a:endParaRPr lang="en-US" sz="36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a:effectLst/>
                          <a:latin typeface="Calibri" pitchFamily="34" charset="0"/>
                          <a:cs typeface="Calibri" pitchFamily="34" charset="0"/>
                        </a:rPr>
                        <a:t>6</a:t>
                      </a:r>
                      <a:endParaRPr lang="en-US" sz="3600" b="1">
                        <a:effectLst/>
                        <a:latin typeface="Calibri" pitchFamily="34" charset="0"/>
                        <a:ea typeface="Calibri"/>
                        <a:cs typeface="Calibri" pitchFamily="34" charset="0"/>
                      </a:endParaRPr>
                    </a:p>
                  </a:txBody>
                  <a:tcPr marL="68580" marR="68580" marT="0" marB="0" anchor="ctr"/>
                </a:tc>
              </a:tr>
              <a:tr h="2011680">
                <a:tc>
                  <a:txBody>
                    <a:bodyPr/>
                    <a:lstStyle/>
                    <a:p>
                      <a:pPr marL="0" marR="0">
                        <a:lnSpc>
                          <a:spcPct val="80000"/>
                        </a:lnSpc>
                        <a:spcBef>
                          <a:spcPts val="0"/>
                        </a:spcBef>
                        <a:spcAft>
                          <a:spcPts val="0"/>
                        </a:spcAft>
                      </a:pPr>
                      <a:r>
                        <a:rPr lang="en-US" sz="3600" b="1" dirty="0" smtClean="0">
                          <a:effectLst/>
                          <a:latin typeface="Calibri" pitchFamily="34" charset="0"/>
                          <a:cs typeface="Calibri" pitchFamily="34" charset="0"/>
                        </a:rPr>
                        <a:t>Course Direction </a:t>
                      </a:r>
                      <a:r>
                        <a:rPr lang="en-US" sz="3600" b="0" dirty="0" smtClean="0">
                          <a:effectLst/>
                          <a:latin typeface="Calibri" pitchFamily="34" charset="0"/>
                          <a:cs typeface="Calibri" pitchFamily="34" charset="0"/>
                        </a:rPr>
                        <a:t>(ensure </a:t>
                      </a:r>
                      <a:r>
                        <a:rPr lang="en-US" sz="3600" b="0" dirty="0">
                          <a:effectLst/>
                          <a:latin typeface="Calibri" pitchFamily="34" charset="0"/>
                          <a:cs typeface="Calibri" pitchFamily="34" charset="0"/>
                        </a:rPr>
                        <a:t>consistency between </a:t>
                      </a:r>
                      <a:r>
                        <a:rPr lang="en-US" sz="3600" b="0" dirty="0" smtClean="0">
                          <a:effectLst/>
                          <a:latin typeface="Calibri" pitchFamily="34" charset="0"/>
                          <a:cs typeface="Calibri" pitchFamily="34" charset="0"/>
                        </a:rPr>
                        <a:t>instructors/integrate </a:t>
                      </a:r>
                      <a:r>
                        <a:rPr lang="en-US" sz="3600" b="0" dirty="0">
                          <a:effectLst/>
                          <a:latin typeface="Calibri" pitchFamily="34" charset="0"/>
                          <a:cs typeface="Calibri" pitchFamily="34" charset="0"/>
                        </a:rPr>
                        <a:t>or </a:t>
                      </a:r>
                      <a:r>
                        <a:rPr lang="en-US" sz="3600" b="0" dirty="0" smtClean="0">
                          <a:effectLst/>
                          <a:latin typeface="Calibri" pitchFamily="34" charset="0"/>
                          <a:cs typeface="Calibri" pitchFamily="34" charset="0"/>
                        </a:rPr>
                        <a:t>align </a:t>
                      </a:r>
                      <a:r>
                        <a:rPr lang="en-US" sz="3600" b="0" dirty="0">
                          <a:effectLst/>
                          <a:latin typeface="Calibri" pitchFamily="34" charset="0"/>
                          <a:cs typeface="Calibri" pitchFamily="34" charset="0"/>
                        </a:rPr>
                        <a:t>content with other courses)</a:t>
                      </a:r>
                      <a:endParaRPr lang="en-US" sz="3600" b="0"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2 (1.9)</a:t>
                      </a:r>
                      <a:endParaRPr lang="en-US" sz="3600" b="1" dirty="0">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2</a:t>
                      </a:r>
                      <a:endParaRPr lang="en-US" sz="3600" b="1" dirty="0">
                        <a:effectLst/>
                        <a:latin typeface="Calibri" pitchFamily="34" charset="0"/>
                        <a:ea typeface="Calibri"/>
                        <a:cs typeface="Calibri" pitchFamily="34" charset="0"/>
                      </a:endParaRPr>
                    </a:p>
                  </a:txBody>
                  <a:tcPr marL="68580" marR="68580" marT="0" marB="0" anchor="ctr"/>
                </a:tc>
              </a:tr>
              <a:tr h="1432560">
                <a:tc>
                  <a:txBody>
                    <a:bodyPr/>
                    <a:lstStyle/>
                    <a:p>
                      <a:pPr marL="0" marR="0">
                        <a:lnSpc>
                          <a:spcPct val="80000"/>
                        </a:lnSpc>
                        <a:spcBef>
                          <a:spcPts val="0"/>
                        </a:spcBef>
                        <a:spcAft>
                          <a:spcPts val="0"/>
                        </a:spcAft>
                      </a:pPr>
                      <a:r>
                        <a:rPr lang="en-US" sz="3600" b="1" dirty="0">
                          <a:effectLst/>
                          <a:latin typeface="Calibri" pitchFamily="34" charset="0"/>
                          <a:cs typeface="Calibri" pitchFamily="34" charset="0"/>
                        </a:rPr>
                        <a:t>Other </a:t>
                      </a:r>
                      <a:r>
                        <a:rPr lang="en-US" sz="3600" b="0" dirty="0" smtClean="0">
                          <a:effectLst/>
                          <a:latin typeface="Calibri" pitchFamily="34" charset="0"/>
                          <a:cs typeface="Calibri" pitchFamily="34" charset="0"/>
                        </a:rPr>
                        <a:t>(readings, Blackboard issues, assignments</a:t>
                      </a:r>
                      <a:r>
                        <a:rPr lang="en-US" sz="3600" b="0" dirty="0">
                          <a:effectLst/>
                          <a:latin typeface="Calibri" pitchFamily="34" charset="0"/>
                          <a:cs typeface="Calibri" pitchFamily="34" charset="0"/>
                        </a:rPr>
                        <a:t>)</a:t>
                      </a:r>
                      <a:endParaRPr lang="en-US" sz="3600" b="0"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13 (17.3)</a:t>
                      </a:r>
                      <a:endParaRPr lang="en-US" sz="3600" b="1" dirty="0">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600" b="1" dirty="0">
                          <a:effectLst/>
                          <a:latin typeface="Calibri" pitchFamily="34" charset="0"/>
                          <a:cs typeface="Calibri" pitchFamily="34" charset="0"/>
                        </a:rPr>
                        <a:t>13</a:t>
                      </a:r>
                      <a:endParaRPr lang="en-US" sz="3600" b="1" dirty="0">
                        <a:effectLst/>
                        <a:latin typeface="Calibri" pitchFamily="34" charset="0"/>
                        <a:ea typeface="Calibri"/>
                        <a:cs typeface="Calibri" pitchFamily="34" charset="0"/>
                      </a:endParaRPr>
                    </a:p>
                  </a:txBody>
                  <a:tcPr marL="68580" marR="68580" marT="0" marB="0" anchor="ctr"/>
                </a:tc>
              </a:tr>
            </a:tbl>
          </a:graphicData>
        </a:graphic>
      </p:graphicFrame>
      <p:sp>
        <p:nvSpPr>
          <p:cNvPr id="58" name="Rounded Rectangle 57"/>
          <p:cNvSpPr/>
          <p:nvPr/>
        </p:nvSpPr>
        <p:spPr bwMode="auto">
          <a:xfrm>
            <a:off x="31973837" y="6430962"/>
            <a:ext cx="14630400" cy="1158240"/>
          </a:xfrm>
          <a:prstGeom prst="roundRect">
            <a:avLst/>
          </a:prstGeom>
          <a:solidFill>
            <a:schemeClr val="bg1"/>
          </a:solidFill>
          <a:ln w="5715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ysClr val="windowText" lastClr="000000"/>
                </a:solidFill>
                <a:latin typeface="Arial" pitchFamily="34" charset="0"/>
                <a:cs typeface="Arial" pitchFamily="34" charset="0"/>
              </a:rPr>
              <a:t>TABLE 1</a:t>
            </a:r>
          </a:p>
        </p:txBody>
      </p:sp>
      <p:graphicFrame>
        <p:nvGraphicFramePr>
          <p:cNvPr id="4" name="Table 3"/>
          <p:cNvGraphicFramePr>
            <a:graphicFrameLocks noGrp="1"/>
          </p:cNvGraphicFramePr>
          <p:nvPr>
            <p:extLst>
              <p:ext uri="{D42A27DB-BD31-4B8C-83A1-F6EECF244321}">
                <p14:modId xmlns:p14="http://schemas.microsoft.com/office/powerpoint/2010/main" val="178147807"/>
              </p:ext>
            </p:extLst>
          </p:nvPr>
        </p:nvGraphicFramePr>
        <p:xfrm>
          <a:off x="16172066" y="22021482"/>
          <a:ext cx="15573171" cy="7802880"/>
        </p:xfrm>
        <a:graphic>
          <a:graphicData uri="http://schemas.openxmlformats.org/drawingml/2006/table">
            <a:tbl>
              <a:tblPr firstRow="1" firstCol="1" bandRow="1">
                <a:tableStyleId>{073A0DAA-6AF3-43AB-8588-CEC1D06C72B9}</a:tableStyleId>
              </a:tblPr>
              <a:tblGrid>
                <a:gridCol w="10804701"/>
                <a:gridCol w="1216851"/>
                <a:gridCol w="1884617"/>
                <a:gridCol w="1667002"/>
              </a:tblGrid>
              <a:tr h="190500">
                <a:tc>
                  <a:txBody>
                    <a:bodyPr/>
                    <a:lstStyle/>
                    <a:p>
                      <a:pPr marL="0" marR="0">
                        <a:lnSpc>
                          <a:spcPct val="100000"/>
                        </a:lnSpc>
                        <a:spcBef>
                          <a:spcPts val="0"/>
                        </a:spcBef>
                        <a:spcAft>
                          <a:spcPts val="0"/>
                        </a:spcAft>
                      </a:pP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Agree</a:t>
                      </a: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Disagree</a:t>
                      </a: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Neutral</a:t>
                      </a: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r>
              <a:tr h="1905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review process was </a:t>
                      </a:r>
                      <a:r>
                        <a:rPr lang="en-US" sz="3200" b="1" dirty="0" smtClean="0">
                          <a:effectLst/>
                          <a:latin typeface="Calibri" pitchFamily="34" charset="0"/>
                          <a:cs typeface="Calibri" pitchFamily="34" charset="0"/>
                        </a:rPr>
                        <a:t>objective.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95.0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0.0</a:t>
                      </a:r>
                      <a:endParaRPr lang="en-US" sz="3200" b="1" dirty="0">
                        <a:effectLst/>
                        <a:latin typeface="Calibri" pitchFamily="34" charset="0"/>
                        <a:ea typeface="Calibri"/>
                        <a:cs typeface="Calibri" pitchFamily="34" charset="0"/>
                      </a:endParaRPr>
                    </a:p>
                  </a:txBody>
                  <a:tcPr marL="68580" marR="68580" marT="0" marB="0" anchor="ctr"/>
                </a:tc>
              </a:tr>
              <a:tr h="1905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rubric was beneficial during the course review </a:t>
                      </a:r>
                      <a:r>
                        <a:rPr lang="en-US" sz="3200" b="1" dirty="0" smtClean="0">
                          <a:effectLst/>
                          <a:latin typeface="Calibri" pitchFamily="34" charset="0"/>
                          <a:cs typeface="Calibri" pitchFamily="34" charset="0"/>
                        </a:rPr>
                        <a:t>process.</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85.0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10.0</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By reviewing other courses, I learned how to improve my own course or teaching.</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90.0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10.0</a:t>
                      </a:r>
                      <a:endParaRPr lang="en-US" sz="3200" b="1" dirty="0">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review process helped me become more familiar with the School's </a:t>
                      </a:r>
                      <a:r>
                        <a:rPr lang="en-US" sz="3200" b="1" dirty="0" smtClean="0">
                          <a:effectLst/>
                          <a:latin typeface="Calibri" pitchFamily="34" charset="0"/>
                          <a:cs typeface="Calibri" pitchFamily="34" charset="0"/>
                        </a:rPr>
                        <a:t>curriculum.</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90.0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10.0</a:t>
                      </a:r>
                      <a:endParaRPr lang="en-US" sz="3200" b="1">
                        <a:effectLst/>
                        <a:latin typeface="Calibri" pitchFamily="34" charset="0"/>
                        <a:ea typeface="Calibri"/>
                        <a:cs typeface="Calibri" pitchFamily="34" charset="0"/>
                      </a:endParaRPr>
                    </a:p>
                  </a:txBody>
                  <a:tcPr marL="68580" marR="68580" marT="0" marB="0" anchor="ctr"/>
                </a:tc>
              </a:tr>
              <a:tr h="1905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time commitment to review a course was </a:t>
                      </a:r>
                      <a:r>
                        <a:rPr lang="en-US" sz="3200" b="1" dirty="0" smtClean="0">
                          <a:effectLst/>
                          <a:latin typeface="Calibri" pitchFamily="34" charset="0"/>
                          <a:cs typeface="Calibri" pitchFamily="34" charset="0"/>
                        </a:rPr>
                        <a:t>burdensome.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35.0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45.0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20.0</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one day format to discuss all the review reports was productive.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55.0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40.0</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I prefer the discussion of review reports to be over two or three days not the one-day current </a:t>
                      </a:r>
                      <a:r>
                        <a:rPr lang="en-US" sz="3200" b="1" dirty="0" smtClean="0">
                          <a:effectLst/>
                          <a:latin typeface="Calibri" pitchFamily="34" charset="0"/>
                          <a:cs typeface="Calibri" pitchFamily="34" charset="0"/>
                        </a:rPr>
                        <a:t>format.</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45.0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40.0</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course review process is an important part of the quality assurance process for the </a:t>
                      </a:r>
                      <a:r>
                        <a:rPr lang="en-US" sz="3200" b="1" dirty="0" smtClean="0">
                          <a:effectLst/>
                          <a:latin typeface="Calibri" pitchFamily="34" charset="0"/>
                          <a:cs typeface="Calibri" pitchFamily="34" charset="0"/>
                        </a:rPr>
                        <a:t>professional</a:t>
                      </a:r>
                      <a:r>
                        <a:rPr lang="en-US" sz="3200" b="1" baseline="0" dirty="0" smtClean="0">
                          <a:effectLst/>
                          <a:latin typeface="Calibri" pitchFamily="34" charset="0"/>
                          <a:cs typeface="Calibri" pitchFamily="34" charset="0"/>
                        </a:rPr>
                        <a:t> p</a:t>
                      </a:r>
                      <a:r>
                        <a:rPr lang="en-US" sz="3200" b="1" dirty="0" smtClean="0">
                          <a:effectLst/>
                          <a:latin typeface="Calibri" pitchFamily="34" charset="0"/>
                          <a:cs typeface="Calibri" pitchFamily="34" charset="0"/>
                        </a:rPr>
                        <a:t>rogram)</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95.0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0.0</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Overall I was satisfied with the course review process from the REVIEW TEAM perspective.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90.0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10.0</a:t>
                      </a:r>
                      <a:endParaRPr lang="en-US" sz="3200" b="1" dirty="0">
                        <a:effectLst/>
                        <a:latin typeface="Calibri" pitchFamily="34" charset="0"/>
                        <a:ea typeface="Calibri"/>
                        <a:cs typeface="Calibri" pitchFamily="34" charset="0"/>
                      </a:endParaRPr>
                    </a:p>
                  </a:txBody>
                  <a:tcPr marL="68580" marR="68580" marT="0"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53223124"/>
              </p:ext>
            </p:extLst>
          </p:nvPr>
        </p:nvGraphicFramePr>
        <p:xfrm>
          <a:off x="33267076" y="21975762"/>
          <a:ext cx="15851761" cy="7315200"/>
        </p:xfrm>
        <a:graphic>
          <a:graphicData uri="http://schemas.openxmlformats.org/drawingml/2006/table">
            <a:tbl>
              <a:tblPr firstRow="1" firstCol="1" bandRow="1">
                <a:tableStyleId>{073A0DAA-6AF3-43AB-8588-CEC1D06C72B9}</a:tableStyleId>
              </a:tblPr>
              <a:tblGrid>
                <a:gridCol w="11083291"/>
                <a:gridCol w="1216851"/>
                <a:gridCol w="1884617"/>
                <a:gridCol w="1667002"/>
              </a:tblGrid>
              <a:tr h="381000">
                <a:tc>
                  <a:txBody>
                    <a:bodyPr/>
                    <a:lstStyle/>
                    <a:p>
                      <a:pPr>
                        <a:lnSpc>
                          <a:spcPct val="100000"/>
                        </a:lnSpc>
                      </a:pPr>
                      <a:endParaRPr lang="en-US" sz="3200" b="1" dirty="0">
                        <a:effectLst/>
                        <a:latin typeface="Calibri" pitchFamily="34" charset="0"/>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Agree</a:t>
                      </a: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Disagree</a:t>
                      </a: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Neutral</a:t>
                      </a:r>
                      <a:endParaRPr lang="en-US" sz="3200" b="1" dirty="0">
                        <a:effectLst/>
                        <a:latin typeface="Calibri" pitchFamily="34" charset="0"/>
                        <a:ea typeface="Calibri"/>
                        <a:cs typeface="Calibri" pitchFamily="34" charset="0"/>
                      </a:endParaRPr>
                    </a:p>
                  </a:txBody>
                  <a:tcPr marL="68580" marR="68580" marT="0" marB="0" anchor="ctr">
                    <a:solidFill>
                      <a:srgbClr val="002654"/>
                    </a:solidFill>
                  </a:tcPr>
                </a:tc>
              </a:tr>
              <a:tr h="1905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feedback I received was objective.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84.6</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15.4</a:t>
                      </a:r>
                      <a:endParaRPr lang="en-US" sz="3200" b="1">
                        <a:effectLst/>
                        <a:latin typeface="Calibri" pitchFamily="34" charset="0"/>
                        <a:ea typeface="Calibri"/>
                        <a:cs typeface="Calibri" pitchFamily="34" charset="0"/>
                      </a:endParaRPr>
                    </a:p>
                  </a:txBody>
                  <a:tcPr marL="68580" marR="68580" marT="0" marB="0" anchor="ctr"/>
                </a:tc>
              </a:tr>
              <a:tr h="1905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course review provided constructive feedback.</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69.2</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0.0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30.8</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recommendations were consistent with areas already recognized by myself as course </a:t>
                      </a:r>
                      <a:r>
                        <a:rPr lang="en-US" sz="3200" b="1" dirty="0" smtClean="0">
                          <a:effectLst/>
                          <a:latin typeface="Calibri" pitchFamily="34" charset="0"/>
                          <a:cs typeface="Calibri" pitchFamily="34" charset="0"/>
                        </a:rPr>
                        <a:t>director.</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61.5</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23.1</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15.4</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time required to prepare the self-reflection documents was </a:t>
                      </a:r>
                      <a:r>
                        <a:rPr lang="en-US" sz="3200" b="1" dirty="0" smtClean="0">
                          <a:effectLst/>
                          <a:latin typeface="Calibri" pitchFamily="34" charset="0"/>
                          <a:cs typeface="Calibri" pitchFamily="34" charset="0"/>
                        </a:rPr>
                        <a:t>burdensome.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46.2</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46.2</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7.7</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I would support a course review process every 3-4 years as part of the curricular quality </a:t>
                      </a:r>
                      <a:r>
                        <a:rPr lang="en-US" sz="3200" b="1" dirty="0" smtClean="0">
                          <a:effectLst/>
                          <a:latin typeface="Calibri" pitchFamily="34" charset="0"/>
                          <a:cs typeface="Calibri" pitchFamily="34" charset="0"/>
                        </a:rPr>
                        <a:t>assurance.</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66.7</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25.0</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8.3</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For the next offering of the course, the 2010-2011 academic year, I plan to implement the majority o</a:t>
                      </a:r>
                      <a:r>
                        <a:rPr lang="en-US" sz="3200" b="1" dirty="0" smtClean="0">
                          <a:effectLst/>
                          <a:latin typeface="Calibri" pitchFamily="34" charset="0"/>
                          <a:cs typeface="Calibri" pitchFamily="34" charset="0"/>
                        </a:rPr>
                        <a:t>...XXXX</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69.2</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15.4</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15.4</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The course review process is an important part of the quality assurance process for the professional</a:t>
                      </a:r>
                      <a:r>
                        <a:rPr lang="en-US" sz="3200" b="1" dirty="0" smtClean="0">
                          <a:effectLst/>
                          <a:latin typeface="Calibri" pitchFamily="34" charset="0"/>
                          <a:cs typeface="Calibri" pitchFamily="34" charset="0"/>
                        </a:rPr>
                        <a:t>...XXXXX</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84.6</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7.7</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7.7</a:t>
                      </a:r>
                      <a:endParaRPr lang="en-US" sz="3200" b="1">
                        <a:effectLst/>
                        <a:latin typeface="Calibri" pitchFamily="34" charset="0"/>
                        <a:ea typeface="Calibri"/>
                        <a:cs typeface="Calibri" pitchFamily="34" charset="0"/>
                      </a:endParaRPr>
                    </a:p>
                  </a:txBody>
                  <a:tcPr marL="68580" marR="68580" marT="0" marB="0" anchor="ctr"/>
                </a:tc>
              </a:tr>
              <a:tr h="381000">
                <a:tc>
                  <a:txBody>
                    <a:bodyPr/>
                    <a:lstStyle/>
                    <a:p>
                      <a:pPr marL="0" marR="0">
                        <a:lnSpc>
                          <a:spcPct val="100000"/>
                        </a:lnSpc>
                        <a:spcBef>
                          <a:spcPts val="0"/>
                        </a:spcBef>
                        <a:spcAft>
                          <a:spcPts val="0"/>
                        </a:spcAft>
                      </a:pPr>
                      <a:r>
                        <a:rPr lang="en-US" sz="3200" b="1" dirty="0">
                          <a:effectLst/>
                          <a:latin typeface="Calibri" pitchFamily="34" charset="0"/>
                          <a:cs typeface="Calibri" pitchFamily="34" charset="0"/>
                        </a:rPr>
                        <a:t>Overall I was satisfied with the course review process from a COURSE DIRECTOR standpoint.</a:t>
                      </a:r>
                      <a:endParaRPr lang="en-US" sz="3200" b="1" dirty="0">
                        <a:effectLst/>
                        <a:latin typeface="Calibri" pitchFamily="34" charset="0"/>
                        <a:ea typeface="Calibri"/>
                        <a:cs typeface="Calibri" pitchFamily="34" charset="0"/>
                      </a:endParaRPr>
                    </a:p>
                  </a:txBody>
                  <a:tcPr marL="68580" marR="68580" marT="0" marB="0" anchor="ctr">
                    <a:solidFill>
                      <a:srgbClr val="6699CC"/>
                    </a:solidFill>
                  </a:tcP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53.8</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a:effectLst/>
                          <a:latin typeface="Calibri" pitchFamily="34" charset="0"/>
                          <a:cs typeface="Calibri" pitchFamily="34" charset="0"/>
                        </a:rPr>
                        <a:t>38.5</a:t>
                      </a:r>
                      <a:endParaRPr lang="en-US" sz="3200" b="1">
                        <a:effectLst/>
                        <a:latin typeface="Calibri" pitchFamily="34" charset="0"/>
                        <a:ea typeface="Calibri"/>
                        <a:cs typeface="Calibri" pitchFamily="34" charset="0"/>
                      </a:endParaRPr>
                    </a:p>
                  </a:txBody>
                  <a:tcPr marL="68580" marR="68580" marT="0" marB="0" anchor="ctr"/>
                </a:tc>
                <a:tc>
                  <a:txBody>
                    <a:bodyPr/>
                    <a:lstStyle/>
                    <a:p>
                      <a:pPr marL="0" marR="0" algn="ctr">
                        <a:lnSpc>
                          <a:spcPct val="100000"/>
                        </a:lnSpc>
                        <a:spcBef>
                          <a:spcPts val="0"/>
                        </a:spcBef>
                        <a:spcAft>
                          <a:spcPts val="0"/>
                        </a:spcAft>
                      </a:pPr>
                      <a:r>
                        <a:rPr lang="en-US" sz="3200" b="1" dirty="0">
                          <a:effectLst/>
                          <a:latin typeface="Calibri" pitchFamily="34" charset="0"/>
                          <a:cs typeface="Calibri" pitchFamily="34" charset="0"/>
                        </a:rPr>
                        <a:t>38.5</a:t>
                      </a:r>
                      <a:endParaRPr lang="en-US" sz="3200" b="1" dirty="0">
                        <a:effectLst/>
                        <a:latin typeface="Calibri" pitchFamily="34" charset="0"/>
                        <a:ea typeface="Calibri"/>
                        <a:cs typeface="Calibri" pitchFamily="34" charset="0"/>
                      </a:endParaRPr>
                    </a:p>
                  </a:txBody>
                  <a:tcPr marL="68580" marR="68580" marT="0" marB="0" anchor="ctr"/>
                </a:tc>
              </a:tr>
            </a:tbl>
          </a:graphicData>
        </a:graphic>
      </p:graphicFrame>
      <p:sp>
        <p:nvSpPr>
          <p:cNvPr id="59" name="Rounded Rectangle 58"/>
          <p:cNvSpPr/>
          <p:nvPr/>
        </p:nvSpPr>
        <p:spPr bwMode="auto">
          <a:xfrm>
            <a:off x="16124237" y="20588922"/>
            <a:ext cx="14630400" cy="1158240"/>
          </a:xfrm>
          <a:prstGeom prst="roundRect">
            <a:avLst/>
          </a:prstGeom>
          <a:solidFill>
            <a:schemeClr val="bg1"/>
          </a:solidFill>
          <a:ln w="5715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ysClr val="windowText" lastClr="000000"/>
                </a:solidFill>
                <a:latin typeface="Arial" pitchFamily="34" charset="0"/>
                <a:cs typeface="Arial" pitchFamily="34" charset="0"/>
              </a:rPr>
              <a:t>TABLE 2</a:t>
            </a:r>
          </a:p>
        </p:txBody>
      </p:sp>
      <p:sp>
        <p:nvSpPr>
          <p:cNvPr id="60" name="Rounded Rectangle 59"/>
          <p:cNvSpPr/>
          <p:nvPr/>
        </p:nvSpPr>
        <p:spPr bwMode="auto">
          <a:xfrm>
            <a:off x="33421637" y="20527962"/>
            <a:ext cx="14630400" cy="1158240"/>
          </a:xfrm>
          <a:prstGeom prst="roundRect">
            <a:avLst/>
          </a:prstGeom>
          <a:solidFill>
            <a:schemeClr val="bg1"/>
          </a:solidFill>
          <a:ln w="5715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5400" b="1" i="0" u="none" strike="noStrike" cap="none" normalizeH="0" baseline="0" dirty="0" smtClean="0">
                <a:ln>
                  <a:noFill/>
                </a:ln>
                <a:solidFill>
                  <a:sysClr val="windowText" lastClr="000000"/>
                </a:solidFill>
                <a:latin typeface="Arial" pitchFamily="34" charset="0"/>
                <a:cs typeface="Arial" pitchFamily="34" charset="0"/>
              </a:rPr>
              <a:t>TABLE 3</a:t>
            </a:r>
          </a:p>
        </p:txBody>
      </p:sp>
      <p:sp>
        <p:nvSpPr>
          <p:cNvPr id="61" name="TextBox 60"/>
          <p:cNvSpPr txBox="1"/>
          <p:nvPr/>
        </p:nvSpPr>
        <p:spPr>
          <a:xfrm>
            <a:off x="34998456" y="6519033"/>
            <a:ext cx="11453381" cy="978729"/>
          </a:xfrm>
          <a:prstGeom prst="rect">
            <a:avLst/>
          </a:prstGeom>
          <a:noFill/>
        </p:spPr>
        <p:txBody>
          <a:bodyPr wrap="square" rtlCol="0">
            <a:spAutoFit/>
          </a:bodyPr>
          <a:lstStyle/>
          <a:p>
            <a:pPr algn="l">
              <a:lnSpc>
                <a:spcPct val="80000"/>
              </a:lnSpc>
            </a:pPr>
            <a:r>
              <a:rPr lang="en-US" b="1" dirty="0" smtClean="0">
                <a:latin typeface="Calibri" pitchFamily="34" charset="0"/>
                <a:cs typeface="Calibri" pitchFamily="34" charset="0"/>
              </a:rPr>
              <a:t>Number and types of recommendations made to course directors</a:t>
            </a:r>
            <a:endParaRPr lang="en-US" b="1" dirty="0">
              <a:latin typeface="Calibri" pitchFamily="34" charset="0"/>
              <a:cs typeface="Calibri" pitchFamily="34" charset="0"/>
            </a:endParaRPr>
          </a:p>
        </p:txBody>
      </p:sp>
      <p:sp>
        <p:nvSpPr>
          <p:cNvPr id="62" name="TextBox 61"/>
          <p:cNvSpPr txBox="1"/>
          <p:nvPr/>
        </p:nvSpPr>
        <p:spPr>
          <a:xfrm>
            <a:off x="19553237" y="20692233"/>
            <a:ext cx="10843781" cy="989823"/>
          </a:xfrm>
          <a:prstGeom prst="rect">
            <a:avLst/>
          </a:prstGeom>
          <a:noFill/>
        </p:spPr>
        <p:txBody>
          <a:bodyPr wrap="square" rtlCol="0">
            <a:spAutoFit/>
          </a:bodyPr>
          <a:lstStyle/>
          <a:p>
            <a:pPr algn="l">
              <a:lnSpc>
                <a:spcPct val="80000"/>
              </a:lnSpc>
            </a:pPr>
            <a:r>
              <a:rPr lang="en-US" b="1" dirty="0" smtClean="0">
                <a:latin typeface="Calibri" pitchFamily="34" charset="0"/>
                <a:cs typeface="Calibri" pitchFamily="34" charset="0"/>
              </a:rPr>
              <a:t>Survey results from the COURSE REVIEWERS. </a:t>
            </a:r>
          </a:p>
          <a:p>
            <a:pPr algn="l">
              <a:lnSpc>
                <a:spcPct val="80000"/>
              </a:lnSpc>
            </a:pPr>
            <a:r>
              <a:rPr lang="en-US" b="1" dirty="0" smtClean="0">
                <a:latin typeface="Calibri" pitchFamily="34" charset="0"/>
                <a:cs typeface="Calibri" pitchFamily="34" charset="0"/>
              </a:rPr>
              <a:t>Data presented as % response (n=22, 60%).</a:t>
            </a:r>
            <a:endParaRPr lang="en-US" b="1" dirty="0">
              <a:latin typeface="Calibri" pitchFamily="34" charset="0"/>
              <a:cs typeface="Calibri" pitchFamily="34" charset="0"/>
            </a:endParaRPr>
          </a:p>
        </p:txBody>
      </p:sp>
      <p:sp>
        <p:nvSpPr>
          <p:cNvPr id="63" name="TextBox 62"/>
          <p:cNvSpPr txBox="1"/>
          <p:nvPr/>
        </p:nvSpPr>
        <p:spPr>
          <a:xfrm>
            <a:off x="36674856" y="20616033"/>
            <a:ext cx="11300981" cy="978729"/>
          </a:xfrm>
          <a:prstGeom prst="rect">
            <a:avLst/>
          </a:prstGeom>
          <a:noFill/>
        </p:spPr>
        <p:txBody>
          <a:bodyPr wrap="square" rtlCol="0">
            <a:spAutoFit/>
          </a:bodyPr>
          <a:lstStyle/>
          <a:p>
            <a:pPr algn="l">
              <a:lnSpc>
                <a:spcPct val="80000"/>
              </a:lnSpc>
            </a:pPr>
            <a:r>
              <a:rPr lang="en-US" b="1" dirty="0" smtClean="0">
                <a:latin typeface="Calibri" pitchFamily="34" charset="0"/>
                <a:cs typeface="Calibri" pitchFamily="34" charset="0"/>
              </a:rPr>
              <a:t>Survey results from the COURSE DIRECTORS. Data presented as % response (n=13, 50%)</a:t>
            </a:r>
            <a:endParaRPr lang="en-US" b="1" dirty="0">
              <a:latin typeface="Calibri" pitchFamily="34" charset="0"/>
              <a:cs typeface="Calibri" pitchFamily="34" charset="0"/>
            </a:endParaRPr>
          </a:p>
        </p:txBody>
      </p:sp>
      <p:sp>
        <p:nvSpPr>
          <p:cNvPr id="64" name="Rounded Rectangle 63"/>
          <p:cNvSpPr/>
          <p:nvPr/>
        </p:nvSpPr>
        <p:spPr bwMode="auto">
          <a:xfrm>
            <a:off x="503237" y="34396362"/>
            <a:ext cx="14630400" cy="91440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rPr>
              <a:t>REFERENCES</a:t>
            </a:r>
          </a:p>
        </p:txBody>
      </p:sp>
      <p:sp>
        <p:nvSpPr>
          <p:cNvPr id="65" name="Text Box 571"/>
          <p:cNvSpPr txBox="1">
            <a:spLocks noChangeArrowheads="1"/>
          </p:cNvSpPr>
          <p:nvPr/>
        </p:nvSpPr>
        <p:spPr bwMode="auto">
          <a:xfrm>
            <a:off x="808037" y="35386962"/>
            <a:ext cx="14173200" cy="1371600"/>
          </a:xfrm>
          <a:prstGeom prst="rect">
            <a:avLst/>
          </a:prstGeom>
          <a:noFill/>
          <a:ln w="9525">
            <a:noFill/>
            <a:miter lim="800000"/>
            <a:headEnd/>
            <a:tailEnd/>
          </a:ln>
        </p:spPr>
        <p:txBody>
          <a:bodyPr lIns="91433" tIns="45717" rIns="91433" bIns="45717" numCol="1" spcCol="914400"/>
          <a:lstStyle/>
          <a:p>
            <a:pPr marL="400050" indent="-400050" algn="l">
              <a:buFont typeface="Arial" pitchFamily="34" charset="0"/>
              <a:buChar char="•"/>
            </a:pPr>
            <a:r>
              <a:rPr lang="en-US" sz="2400" b="1" dirty="0" smtClean="0">
                <a:latin typeface="Calibri" pitchFamily="34" charset="0"/>
                <a:cs typeface="Calibri" pitchFamily="34" charset="0"/>
              </a:rPr>
              <a:t>Dill DD. Is There An Academic Audit in Your Future? Reforming Quality Assurance in U.S. Higher Education. </a:t>
            </a:r>
            <a:r>
              <a:rPr lang="en-US" sz="2400" b="1" i="1" dirty="0" smtClean="0">
                <a:latin typeface="Calibri" pitchFamily="34" charset="0"/>
                <a:cs typeface="Calibri" pitchFamily="34" charset="0"/>
              </a:rPr>
              <a:t>Change. </a:t>
            </a:r>
            <a:r>
              <a:rPr lang="en-US" sz="2400" b="1" dirty="0" smtClean="0">
                <a:latin typeface="Calibri" pitchFamily="34" charset="0"/>
                <a:cs typeface="Calibri" pitchFamily="34" charset="0"/>
              </a:rPr>
              <a:t>2000;32(4):34-41.</a:t>
            </a:r>
          </a:p>
          <a:p>
            <a:pPr marL="400050" indent="-400050" algn="l">
              <a:buFont typeface="Arial" pitchFamily="34" charset="0"/>
              <a:buChar char="•"/>
            </a:pPr>
            <a:r>
              <a:rPr lang="en-US" sz="2400" b="1" dirty="0" smtClean="0">
                <a:latin typeface="Calibri" pitchFamily="34" charset="0"/>
                <a:cs typeface="Calibri" pitchFamily="34" charset="0"/>
              </a:rPr>
              <a:t>Massy WF, National Center for Postsecondary Improvement SCA. </a:t>
            </a:r>
            <a:r>
              <a:rPr lang="en-US" sz="2400" b="1" i="1" dirty="0" smtClean="0">
                <a:latin typeface="Calibri" pitchFamily="34" charset="0"/>
                <a:cs typeface="Calibri" pitchFamily="34" charset="0"/>
              </a:rPr>
              <a:t>Energizing Quality Work: Higher Education Quality Evaluation in Sweden and Denmark. Project 6, Quality and Productivity in Higher Education</a:t>
            </a:r>
            <a:r>
              <a:rPr lang="en-US" sz="2400" b="1" dirty="0" smtClean="0">
                <a:latin typeface="Calibri" pitchFamily="34" charset="0"/>
                <a:cs typeface="Calibri" pitchFamily="34" charset="0"/>
              </a:rPr>
              <a:t> 1999.</a:t>
            </a:r>
          </a:p>
          <a:p>
            <a:pPr marL="400050" indent="-400050" algn="l">
              <a:buFont typeface="Arial" pitchFamily="34" charset="0"/>
              <a:buChar char="•"/>
            </a:pPr>
            <a:r>
              <a:rPr lang="en-US" sz="2400" b="1" dirty="0" err="1" smtClean="0">
                <a:latin typeface="Calibri" pitchFamily="34" charset="0"/>
                <a:cs typeface="Calibri" pitchFamily="34" charset="0"/>
              </a:rPr>
              <a:t>Horsburgh</a:t>
            </a:r>
            <a:r>
              <a:rPr lang="en-US" sz="2400" b="1" dirty="0" smtClean="0">
                <a:latin typeface="Calibri" pitchFamily="34" charset="0"/>
                <a:cs typeface="Calibri" pitchFamily="34" charset="0"/>
              </a:rPr>
              <a:t> M. Course approval process. </a:t>
            </a:r>
            <a:r>
              <a:rPr lang="en-US" sz="2400" b="1" i="1" dirty="0" smtClean="0">
                <a:latin typeface="Calibri" pitchFamily="34" charset="0"/>
                <a:cs typeface="Calibri" pitchFamily="34" charset="0"/>
              </a:rPr>
              <a:t>Quality Assurance in Higher Education. </a:t>
            </a:r>
            <a:r>
              <a:rPr lang="en-US" sz="2400" b="1" dirty="0" smtClean="0">
                <a:latin typeface="Calibri" pitchFamily="34" charset="0"/>
                <a:cs typeface="Calibri" pitchFamily="34" charset="0"/>
              </a:rPr>
              <a:t>2000;8(2):96-9.</a:t>
            </a:r>
          </a:p>
          <a:p>
            <a:pPr marL="228600" indent="-228600" algn="l">
              <a:spcBef>
                <a:spcPts val="1200"/>
              </a:spcBef>
              <a:buFontTx/>
              <a:buChar char="•"/>
            </a:pPr>
            <a:endParaRPr lang="en-US" sz="2400" b="1" dirty="0">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7931</TotalTime>
  <Words>1116</Words>
  <Application>Microsoft Office PowerPoint</Application>
  <PresentationFormat>Custom</PresentationFormat>
  <Paragraphs>176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University of Massachusetts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Biomechanics Lab</dc:creator>
  <cp:lastModifiedBy>Adam M. Persky</cp:lastModifiedBy>
  <cp:revision>273</cp:revision>
  <cp:lastPrinted>1999-08-02T18:40:46Z</cp:lastPrinted>
  <dcterms:created xsi:type="dcterms:W3CDTF">1999-07-22T17:11:33Z</dcterms:created>
  <dcterms:modified xsi:type="dcterms:W3CDTF">2011-07-08T11:51:32Z</dcterms:modified>
</cp:coreProperties>
</file>