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3.xml" ContentType="application/vnd.openxmlformats-officedocument.presentationml.notesSlide+xml"/>
  <Override PartName="/ppt/charts/chart9.xml" ContentType="application/vnd.openxmlformats-officedocument.drawingml.chart+xml"/>
  <Override PartName="/ppt/drawings/drawing1.xml" ContentType="application/vnd.openxmlformats-officedocument.drawingml.chartshapes+xml"/>
  <Override PartName="/ppt/charts/chart10.xml" ContentType="application/vnd.openxmlformats-officedocument.drawingml.chart+xml"/>
  <Override PartName="/ppt/drawings/drawing2.xml" ContentType="application/vnd.openxmlformats-officedocument.drawingml.chartshapes+xml"/>
  <Override PartName="/ppt/charts/chart1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charts/chart12.xml" ContentType="application/vnd.openxmlformats-officedocument.drawingml.chart+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charts/chart13.xml" ContentType="application/vnd.openxmlformats-officedocument.drawingml.chart+xml"/>
  <Override PartName="/ppt/notesSlides/notesSlide18.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charts/chart1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charts/chart15.xml" ContentType="application/vnd.openxmlformats-officedocument.drawingml.chart+xml"/>
  <Override PartName="/ppt/notesSlides/notesSlide2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23.xml" ContentType="application/vnd.openxmlformats-officedocument.presentationml.notesSlide+xml"/>
  <Override PartName="/ppt/charts/chart16.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07.xml" ContentType="application/vnd.openxmlformats-officedocument.presentationml.tags+xml"/>
  <Override PartName="/ppt/tags/tag10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28.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charts/chart17.xml" ContentType="application/vnd.openxmlformats-officedocument.drawingml.chart+xml"/>
  <Override PartName="/ppt/charts/chart18.xml" ContentType="application/vnd.openxmlformats-officedocument.drawingml.chart+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44" r:id="rId5"/>
    <p:sldMasterId id="2147483883" r:id="rId6"/>
    <p:sldMasterId id="2147483942" r:id="rId7"/>
  </p:sldMasterIdLst>
  <p:notesMasterIdLst>
    <p:notesMasterId r:id="rId115"/>
  </p:notesMasterIdLst>
  <p:handoutMasterIdLst>
    <p:handoutMasterId r:id="rId116"/>
  </p:handoutMasterIdLst>
  <p:sldIdLst>
    <p:sldId id="2145705442" r:id="rId8"/>
    <p:sldId id="677" r:id="rId9"/>
    <p:sldId id="2145705323" r:id="rId10"/>
    <p:sldId id="422" r:id="rId11"/>
    <p:sldId id="560" r:id="rId12"/>
    <p:sldId id="403" r:id="rId13"/>
    <p:sldId id="586" r:id="rId14"/>
    <p:sldId id="2145705358" r:id="rId15"/>
    <p:sldId id="2145705359" r:id="rId16"/>
    <p:sldId id="462" r:id="rId17"/>
    <p:sldId id="2145705309" r:id="rId18"/>
    <p:sldId id="424" r:id="rId19"/>
    <p:sldId id="2145705443" r:id="rId20"/>
    <p:sldId id="2145705444" r:id="rId21"/>
    <p:sldId id="2145705445" r:id="rId22"/>
    <p:sldId id="313" r:id="rId23"/>
    <p:sldId id="655" r:id="rId24"/>
    <p:sldId id="657" r:id="rId25"/>
    <p:sldId id="659" r:id="rId26"/>
    <p:sldId id="662" r:id="rId27"/>
    <p:sldId id="663" r:id="rId28"/>
    <p:sldId id="664" r:id="rId29"/>
    <p:sldId id="2145705446" r:id="rId30"/>
    <p:sldId id="2145705428" r:id="rId31"/>
    <p:sldId id="2145705448" r:id="rId32"/>
    <p:sldId id="2145705494" r:id="rId33"/>
    <p:sldId id="2145705447" r:id="rId34"/>
    <p:sldId id="2145705449" r:id="rId35"/>
    <p:sldId id="2145705450" r:id="rId36"/>
    <p:sldId id="2145705531" r:id="rId37"/>
    <p:sldId id="2145705452" r:id="rId38"/>
    <p:sldId id="2145705455" r:id="rId39"/>
    <p:sldId id="2145705456" r:id="rId40"/>
    <p:sldId id="2145705532" r:id="rId41"/>
    <p:sldId id="2145705463" r:id="rId42"/>
    <p:sldId id="2145705514" r:id="rId43"/>
    <p:sldId id="2145705522" r:id="rId44"/>
    <p:sldId id="2145705534" r:id="rId45"/>
    <p:sldId id="2145705483" r:id="rId46"/>
    <p:sldId id="2145705486" r:id="rId47"/>
    <p:sldId id="2145705489" r:id="rId48"/>
    <p:sldId id="2145705535" r:id="rId49"/>
    <p:sldId id="2145705473" r:id="rId50"/>
    <p:sldId id="2145705476" r:id="rId51"/>
    <p:sldId id="2145705479" r:id="rId52"/>
    <p:sldId id="2145705541" r:id="rId53"/>
    <p:sldId id="2145705492" r:id="rId54"/>
    <p:sldId id="2145705542" r:id="rId55"/>
    <p:sldId id="2145705539" r:id="rId56"/>
    <p:sldId id="2145705525" r:id="rId57"/>
    <p:sldId id="2145705526" r:id="rId58"/>
    <p:sldId id="917" r:id="rId59"/>
    <p:sldId id="1071" r:id="rId60"/>
    <p:sldId id="1090" r:id="rId61"/>
    <p:sldId id="1091" r:id="rId62"/>
    <p:sldId id="1092" r:id="rId63"/>
    <p:sldId id="1102" r:id="rId64"/>
    <p:sldId id="2145705530" r:id="rId65"/>
    <p:sldId id="2503" r:id="rId66"/>
    <p:sldId id="2504" r:id="rId67"/>
    <p:sldId id="2145705289" r:id="rId68"/>
    <p:sldId id="2507" r:id="rId69"/>
    <p:sldId id="2508" r:id="rId70"/>
    <p:sldId id="2145705292" r:id="rId71"/>
    <p:sldId id="2145705291" r:id="rId72"/>
    <p:sldId id="2512" r:id="rId73"/>
    <p:sldId id="2514" r:id="rId74"/>
    <p:sldId id="2145705540" r:id="rId75"/>
    <p:sldId id="2145705287" r:id="rId76"/>
    <p:sldId id="2517" r:id="rId77"/>
    <p:sldId id="2518" r:id="rId78"/>
    <p:sldId id="2519" r:id="rId79"/>
    <p:sldId id="2520" r:id="rId80"/>
    <p:sldId id="2145705527" r:id="rId81"/>
    <p:sldId id="2145705453" r:id="rId82"/>
    <p:sldId id="2145705357" r:id="rId83"/>
    <p:sldId id="2145705516" r:id="rId84"/>
    <p:sldId id="2145705515" r:id="rId85"/>
    <p:sldId id="2145705340" r:id="rId86"/>
    <p:sldId id="2145705536" r:id="rId87"/>
    <p:sldId id="2145705464" r:id="rId88"/>
    <p:sldId id="2145705467" r:id="rId89"/>
    <p:sldId id="2145705345" r:id="rId90"/>
    <p:sldId id="2145705537" r:id="rId91"/>
    <p:sldId id="2145705519" r:id="rId92"/>
    <p:sldId id="2145705374" r:id="rId93"/>
    <p:sldId id="2145705363" r:id="rId94"/>
    <p:sldId id="2145705372" r:id="rId95"/>
    <p:sldId id="2145705373" r:id="rId96"/>
    <p:sldId id="2145705378" r:id="rId97"/>
    <p:sldId id="2145705379" r:id="rId98"/>
    <p:sldId id="2145705377" r:id="rId99"/>
    <p:sldId id="2145705382" r:id="rId100"/>
    <p:sldId id="2145705390" r:id="rId101"/>
    <p:sldId id="2145705391" r:id="rId102"/>
    <p:sldId id="2145705487" r:id="rId103"/>
    <p:sldId id="2145705351" r:id="rId104"/>
    <p:sldId id="2145705355" r:id="rId105"/>
    <p:sldId id="2145705356" r:id="rId106"/>
    <p:sldId id="2145705474" r:id="rId107"/>
    <p:sldId id="2145705360" r:id="rId108"/>
    <p:sldId id="2145705362" r:id="rId109"/>
    <p:sldId id="2145705477" r:id="rId110"/>
    <p:sldId id="2145705366" r:id="rId111"/>
    <p:sldId id="2145705518" r:id="rId112"/>
    <p:sldId id="2145705368" r:id="rId113"/>
    <p:sldId id="2145705433" r:id="rId114"/>
  </p:sldIdLst>
  <p:sldSz cx="12192000" cy="6858000"/>
  <p:notesSz cx="6858000" cy="9144000"/>
  <p:custDataLst>
    <p:tags r:id="rId1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3840" userDrawn="1">
          <p15:clr>
            <a:srgbClr val="A4A3A4"/>
          </p15:clr>
        </p15:guide>
        <p15:guide id="3" pos="7296" userDrawn="1">
          <p15:clr>
            <a:srgbClr val="A4A3A4"/>
          </p15:clr>
        </p15:guide>
        <p15:guide id="4" pos="4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 Reidy" initials="SR" lastIdx="5" clrIdx="0">
    <p:extLst>
      <p:ext uri="{19B8F6BF-5375-455C-9EA6-DF929625EA0E}">
        <p15:presenceInfo xmlns:p15="http://schemas.microsoft.com/office/powerpoint/2012/main" userId="Sam Reidy" providerId="None"/>
      </p:ext>
    </p:extLst>
  </p:cmAuthor>
  <p:cmAuthor id="2" name="Kmiec, Gabby" initials="gk" lastIdx="1" clrIdx="1">
    <p:extLst>
      <p:ext uri="{19B8F6BF-5375-455C-9EA6-DF929625EA0E}">
        <p15:presenceInfo xmlns:p15="http://schemas.microsoft.com/office/powerpoint/2012/main" userId="Kmiec, Gabby" providerId="None"/>
      </p:ext>
    </p:extLst>
  </p:cmAuthor>
  <p:cmAuthor id="3" name="Sam" initials="S" lastIdx="1" clrIdx="2">
    <p:extLst>
      <p:ext uri="{19B8F6BF-5375-455C-9EA6-DF929625EA0E}">
        <p15:presenceInfo xmlns:p15="http://schemas.microsoft.com/office/powerpoint/2012/main" userId="Sa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BC3"/>
    <a:srgbClr val="E7E7E7"/>
    <a:srgbClr val="5A99CB"/>
    <a:srgbClr val="E9F0F7"/>
    <a:srgbClr val="DDE8F7"/>
    <a:srgbClr val="589ECF"/>
    <a:srgbClr val="E4FF66"/>
    <a:srgbClr val="4B9CD3"/>
    <a:srgbClr val="8DCED6"/>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13"/>
    <p:restoredTop sz="93972"/>
  </p:normalViewPr>
  <p:slideViewPr>
    <p:cSldViewPr snapToGrid="0" snapToObjects="1">
      <p:cViewPr>
        <p:scale>
          <a:sx n="104" d="100"/>
          <a:sy n="104" d="100"/>
        </p:scale>
        <p:origin x="112" y="144"/>
      </p:cViewPr>
      <p:guideLst>
        <p:guide orient="horz" pos="1968"/>
        <p:guide pos="3840"/>
        <p:guide pos="7296"/>
        <p:guide pos="432"/>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tags" Target="tags/tag1.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commentAuthors" Target="commentAuthor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presProps" Target="presProps.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notesMaster" Target="notesMasters/notesMaster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Randal%20Waters\Dropbox\BME%20(1)\Secondary%20Research\BME%20composite%20ranks%20&amp;%20data.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ekeil\Documents\BME\BLS_BMEOccupation.xls"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a:solidFill>
                  <a:schemeClr val="accent2"/>
                </a:solidFill>
              </a:rPr>
              <a:t>Response Affiliation Frequency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7607903803391538"/>
          <c:y val="6.6341334795904178E-2"/>
          <c:w val="0.49708046084256768"/>
          <c:h val="0.73735669897308764"/>
        </c:manualLayout>
      </c:layout>
      <c:bar3DChart>
        <c:barDir val="bar"/>
        <c:grouping val="clustered"/>
        <c:varyColors val="0"/>
        <c:ser>
          <c:idx val="0"/>
          <c:order val="0"/>
          <c:tx>
            <c:strRef>
              <c:f>Sheet1!$B$1</c:f>
              <c:strCache>
                <c:ptCount val="1"/>
                <c:pt idx="0">
                  <c:v>Number of Responses</c:v>
                </c:pt>
              </c:strCache>
            </c:strRef>
          </c:tx>
          <c:spPr>
            <a:solidFill>
              <a:schemeClr val="accent1"/>
            </a:solidFill>
            <a:ln>
              <a:noFill/>
            </a:ln>
            <a:effectLst/>
            <a:sp3d/>
          </c:spPr>
          <c:invertIfNegative val="0"/>
          <c:dLbls>
            <c:dLbl>
              <c:idx val="0"/>
              <c:layout>
                <c:manualLayout>
                  <c:x val="4.9800962805543122E-3"/>
                  <c:y val="-5.36632794010332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A5B-9D40-8034-220D58097BF8}"/>
                </c:ext>
              </c:extLst>
            </c:dLbl>
            <c:dLbl>
              <c:idx val="1"/>
              <c:layout>
                <c:manualLayout>
                  <c:x val="4.9800962805543122E-3"/>
                  <c:y val="-8.04949191015499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5B-9D40-8034-220D58097BF8}"/>
                </c:ext>
              </c:extLst>
            </c:dLbl>
            <c:dLbl>
              <c:idx val="2"/>
              <c:layout>
                <c:manualLayout>
                  <c:x val="4.9800962805544033E-3"/>
                  <c:y val="-9.838154238992145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A5B-9D40-8034-220D58097BF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Other </c:v>
                </c:pt>
                <c:pt idx="1">
                  <c:v>Alumni (excluding current faculty/staff and students)</c:v>
                </c:pt>
                <c:pt idx="2">
                  <c:v>Students (MS, PharmD, PhD, Postdoctoral)</c:v>
                </c:pt>
                <c:pt idx="3">
                  <c:v>Staff </c:v>
                </c:pt>
                <c:pt idx="4">
                  <c:v>Experiential Faculty (Faculty and/or Preceptors employed by partner institutions)</c:v>
                </c:pt>
                <c:pt idx="5">
                  <c:v>Faculty (Tenured and Fixed Term employed by the school)</c:v>
                </c:pt>
              </c:strCache>
            </c:strRef>
          </c:cat>
          <c:val>
            <c:numRef>
              <c:f>Sheet1!$B$2:$B$7</c:f>
              <c:numCache>
                <c:formatCode>General</c:formatCode>
                <c:ptCount val="6"/>
                <c:pt idx="0">
                  <c:v>39</c:v>
                </c:pt>
                <c:pt idx="1">
                  <c:v>632</c:v>
                </c:pt>
                <c:pt idx="2">
                  <c:v>310</c:v>
                </c:pt>
                <c:pt idx="3">
                  <c:v>112</c:v>
                </c:pt>
                <c:pt idx="4">
                  <c:v>151</c:v>
                </c:pt>
                <c:pt idx="5">
                  <c:v>107</c:v>
                </c:pt>
              </c:numCache>
            </c:numRef>
          </c:val>
          <c:extLst>
            <c:ext xmlns:c16="http://schemas.microsoft.com/office/drawing/2014/chart" uri="{C3380CC4-5D6E-409C-BE32-E72D297353CC}">
              <c16:uniqueId val="{00000003-DA5B-9D40-8034-220D58097BF8}"/>
            </c:ext>
          </c:extLst>
        </c:ser>
        <c:dLbls>
          <c:showLegendKey val="0"/>
          <c:showVal val="0"/>
          <c:showCatName val="0"/>
          <c:showSerName val="0"/>
          <c:showPercent val="0"/>
          <c:showBubbleSize val="0"/>
        </c:dLbls>
        <c:gapWidth val="150"/>
        <c:gapDepth val="167"/>
        <c:shape val="box"/>
        <c:axId val="678794016"/>
        <c:axId val="678796640"/>
        <c:axId val="0"/>
      </c:bar3DChart>
      <c:catAx>
        <c:axId val="6787940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78796640"/>
        <c:crosses val="autoZero"/>
        <c:auto val="1"/>
        <c:lblAlgn val="ctr"/>
        <c:lblOffset val="100"/>
        <c:noMultiLvlLbl val="0"/>
      </c:catAx>
      <c:valAx>
        <c:axId val="678796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8794016"/>
        <c:crosses val="autoZero"/>
        <c:crossBetween val="between"/>
      </c:valAx>
      <c:spPr>
        <a:noFill/>
        <a:ln w="25400">
          <a:noFill/>
        </a:ln>
        <a:effectLst/>
      </c:spPr>
    </c:plotArea>
    <c:legend>
      <c:legendPos val="b"/>
      <c:layout>
        <c:manualLayout>
          <c:xMode val="edge"/>
          <c:yMode val="edge"/>
          <c:x val="9.768102999323075E-2"/>
          <c:y val="0.7680166009678826"/>
          <c:w val="0.24843550212931659"/>
          <c:h val="5.489457700870739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a:t>BME Employment, 2002-2011</a:t>
            </a:r>
          </a:p>
        </c:rich>
      </c:tx>
      <c:layout>
        <c:manualLayout>
          <c:xMode val="edge"/>
          <c:yMode val="edge"/>
          <c:x val="0.32479228889492301"/>
          <c:y val="3.3555405183727002E-2"/>
        </c:manualLayout>
      </c:layout>
      <c:overlay val="0"/>
    </c:title>
    <c:autoTitleDeleted val="0"/>
    <c:plotArea>
      <c:layout/>
      <c:lineChart>
        <c:grouping val="standard"/>
        <c:varyColors val="0"/>
        <c:ser>
          <c:idx val="0"/>
          <c:order val="0"/>
          <c:tx>
            <c:strRef>
              <c:f>Sheet1!$B$1</c:f>
              <c:strCache>
                <c:ptCount val="1"/>
                <c:pt idx="0">
                  <c:v>Employment</c:v>
                </c:pt>
              </c:strCache>
            </c:strRef>
          </c:tx>
          <c:spPr>
            <a:ln w="31750" cmpd="sng">
              <a:solidFill>
                <a:srgbClr val="328ACC"/>
              </a:solidFill>
            </a:ln>
          </c:spPr>
          <c:marker>
            <c:symbol val="none"/>
          </c:marker>
          <c:cat>
            <c:numRef>
              <c:f>Sheet1!$A$2:$A$11</c:f>
              <c:numCache>
                <c:formatCode>General</c:formatCode>
                <c:ptCount val="10"/>
                <c:pt idx="0">
                  <c:v>2002</c:v>
                </c:pt>
                <c:pt idx="1">
                  <c:v>2003</c:v>
                </c:pt>
                <c:pt idx="2">
                  <c:v>2004</c:v>
                </c:pt>
                <c:pt idx="3">
                  <c:v>2005</c:v>
                </c:pt>
                <c:pt idx="4">
                  <c:v>2006</c:v>
                </c:pt>
                <c:pt idx="5">
                  <c:v>2007</c:v>
                </c:pt>
                <c:pt idx="6">
                  <c:v>2008</c:v>
                </c:pt>
                <c:pt idx="7">
                  <c:v>2009</c:v>
                </c:pt>
                <c:pt idx="8">
                  <c:v>2010</c:v>
                </c:pt>
                <c:pt idx="9">
                  <c:v>2011</c:v>
                </c:pt>
              </c:numCache>
            </c:numRef>
          </c:cat>
          <c:val>
            <c:numRef>
              <c:f>Sheet1!$B$2:$B$11</c:f>
              <c:numCache>
                <c:formatCode>General</c:formatCode>
                <c:ptCount val="10"/>
                <c:pt idx="0">
                  <c:v>7130</c:v>
                </c:pt>
                <c:pt idx="1">
                  <c:v>7560</c:v>
                </c:pt>
                <c:pt idx="2">
                  <c:v>10050</c:v>
                </c:pt>
                <c:pt idx="3">
                  <c:v>11660</c:v>
                </c:pt>
                <c:pt idx="4">
                  <c:v>14030</c:v>
                </c:pt>
                <c:pt idx="5">
                  <c:v>15400</c:v>
                </c:pt>
                <c:pt idx="6">
                  <c:v>15220</c:v>
                </c:pt>
                <c:pt idx="7">
                  <c:v>14760</c:v>
                </c:pt>
                <c:pt idx="8">
                  <c:v>16590</c:v>
                </c:pt>
                <c:pt idx="9">
                  <c:v>18810</c:v>
                </c:pt>
              </c:numCache>
            </c:numRef>
          </c:val>
          <c:smooth val="0"/>
          <c:extLst>
            <c:ext xmlns:c16="http://schemas.microsoft.com/office/drawing/2014/chart" uri="{C3380CC4-5D6E-409C-BE32-E72D297353CC}">
              <c16:uniqueId val="{00000000-C620-45DA-AFEA-456693F17C72}"/>
            </c:ext>
          </c:extLst>
        </c:ser>
        <c:dLbls>
          <c:showLegendKey val="0"/>
          <c:showVal val="0"/>
          <c:showCatName val="0"/>
          <c:showSerName val="0"/>
          <c:showPercent val="0"/>
          <c:showBubbleSize val="0"/>
        </c:dLbls>
        <c:smooth val="0"/>
        <c:axId val="262071808"/>
        <c:axId val="262073344"/>
      </c:lineChart>
      <c:catAx>
        <c:axId val="262071808"/>
        <c:scaling>
          <c:orientation val="minMax"/>
        </c:scaling>
        <c:delete val="0"/>
        <c:axPos val="b"/>
        <c:numFmt formatCode="General" sourceLinked="1"/>
        <c:majorTickMark val="out"/>
        <c:minorTickMark val="none"/>
        <c:tickLblPos val="nextTo"/>
        <c:txPr>
          <a:bodyPr/>
          <a:lstStyle/>
          <a:p>
            <a:pPr>
              <a:defRPr sz="1000"/>
            </a:pPr>
            <a:endParaRPr lang="en-US"/>
          </a:p>
        </c:txPr>
        <c:crossAx val="262073344"/>
        <c:crosses val="autoZero"/>
        <c:auto val="1"/>
        <c:lblAlgn val="ctr"/>
        <c:lblOffset val="100"/>
        <c:noMultiLvlLbl val="0"/>
      </c:catAx>
      <c:valAx>
        <c:axId val="262073344"/>
        <c:scaling>
          <c:orientation val="minMax"/>
        </c:scaling>
        <c:delete val="0"/>
        <c:axPos val="l"/>
        <c:title>
          <c:tx>
            <c:rich>
              <a:bodyPr rot="-5400000" vert="horz"/>
              <a:lstStyle/>
              <a:p>
                <a:pPr>
                  <a:defRPr sz="900"/>
                </a:pPr>
                <a:r>
                  <a:rPr lang="en-US" sz="900"/>
                  <a:t>Employment in BME Fields</a:t>
                </a:r>
              </a:p>
              <a:p>
                <a:pPr>
                  <a:defRPr sz="900"/>
                </a:pPr>
                <a:r>
                  <a:rPr lang="en-US" sz="900"/>
                  <a:t>(Thousands)</a:t>
                </a:r>
              </a:p>
            </c:rich>
          </c:tx>
          <c:layout>
            <c:manualLayout>
              <c:xMode val="edge"/>
              <c:yMode val="edge"/>
              <c:x val="5.7769028871391083E-3"/>
              <c:y val="0.33119471444473197"/>
            </c:manualLayout>
          </c:layout>
          <c:overlay val="0"/>
        </c:title>
        <c:numFmt formatCode="General" sourceLinked="1"/>
        <c:majorTickMark val="out"/>
        <c:minorTickMark val="none"/>
        <c:tickLblPos val="nextTo"/>
        <c:txPr>
          <a:bodyPr/>
          <a:lstStyle/>
          <a:p>
            <a:pPr>
              <a:defRPr sz="1000"/>
            </a:pPr>
            <a:endParaRPr lang="en-US"/>
          </a:p>
        </c:txPr>
        <c:crossAx val="262071808"/>
        <c:crosses val="autoZero"/>
        <c:crossBetween val="between"/>
        <c:dispUnits>
          <c:builtInUnit val="thousands"/>
        </c:dispUnits>
      </c:valAx>
    </c:plotArea>
    <c:plotVisOnly val="1"/>
    <c:dispBlanksAs val="gap"/>
    <c:showDLblsOverMax val="0"/>
  </c:chart>
  <c:txPr>
    <a:bodyPr/>
    <a:lstStyle/>
    <a:p>
      <a:pPr>
        <a:defRPr sz="1100">
          <a:latin typeface="Nunito Sans" pitchFamily="2" charset="77"/>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Success Rate of NIH Grants</a:t>
            </a:r>
          </a:p>
        </c:rich>
      </c:tx>
      <c:overlay val="1"/>
    </c:title>
    <c:autoTitleDeleted val="0"/>
    <c:plotArea>
      <c:layout/>
      <c:lineChart>
        <c:grouping val="standard"/>
        <c:varyColors val="0"/>
        <c:ser>
          <c:idx val="0"/>
          <c:order val="0"/>
          <c:spPr>
            <a:ln w="28575">
              <a:solidFill>
                <a:srgbClr val="C00000"/>
              </a:solidFill>
            </a:ln>
          </c:spPr>
          <c:marker>
            <c:symbol val="none"/>
          </c:marker>
          <c:cat>
            <c:numRef>
              <c:f>Sheet1!$A$3:$A$13</c:f>
              <c:numCache>
                <c:formatCode>General</c:formatCode>
                <c:ptCount val="11"/>
                <c:pt idx="0">
                  <c:v>2002</c:v>
                </c:pt>
                <c:pt idx="1">
                  <c:v>2003</c:v>
                </c:pt>
                <c:pt idx="2">
                  <c:v>2004</c:v>
                </c:pt>
                <c:pt idx="3">
                  <c:v>2005</c:v>
                </c:pt>
                <c:pt idx="4">
                  <c:v>2006</c:v>
                </c:pt>
                <c:pt idx="5">
                  <c:v>2007</c:v>
                </c:pt>
                <c:pt idx="6">
                  <c:v>2008</c:v>
                </c:pt>
                <c:pt idx="7">
                  <c:v>2009</c:v>
                </c:pt>
                <c:pt idx="8">
                  <c:v>2010</c:v>
                </c:pt>
                <c:pt idx="9">
                  <c:v>2011</c:v>
                </c:pt>
                <c:pt idx="10">
                  <c:v>2012</c:v>
                </c:pt>
              </c:numCache>
            </c:numRef>
          </c:cat>
          <c:val>
            <c:numRef>
              <c:f>Sheet1!$E$3:$E$13</c:f>
              <c:numCache>
                <c:formatCode>0%</c:formatCode>
                <c:ptCount val="11"/>
                <c:pt idx="0">
                  <c:v>0.25</c:v>
                </c:pt>
                <c:pt idx="1">
                  <c:v>0.24</c:v>
                </c:pt>
                <c:pt idx="2">
                  <c:v>0.2</c:v>
                </c:pt>
                <c:pt idx="3">
                  <c:v>0.18</c:v>
                </c:pt>
                <c:pt idx="4">
                  <c:v>0.16</c:v>
                </c:pt>
                <c:pt idx="5">
                  <c:v>0.19</c:v>
                </c:pt>
                <c:pt idx="6">
                  <c:v>0.19</c:v>
                </c:pt>
                <c:pt idx="7">
                  <c:v>0.18</c:v>
                </c:pt>
                <c:pt idx="8">
                  <c:v>0.18</c:v>
                </c:pt>
                <c:pt idx="9">
                  <c:v>0.15</c:v>
                </c:pt>
                <c:pt idx="10">
                  <c:v>0.15</c:v>
                </c:pt>
              </c:numCache>
            </c:numRef>
          </c:val>
          <c:smooth val="0"/>
          <c:extLst>
            <c:ext xmlns:c16="http://schemas.microsoft.com/office/drawing/2014/chart" uri="{C3380CC4-5D6E-409C-BE32-E72D297353CC}">
              <c16:uniqueId val="{00000000-42DD-4FA4-A082-3D98FEC3A39D}"/>
            </c:ext>
          </c:extLst>
        </c:ser>
        <c:dLbls>
          <c:showLegendKey val="0"/>
          <c:showVal val="0"/>
          <c:showCatName val="0"/>
          <c:showSerName val="0"/>
          <c:showPercent val="0"/>
          <c:showBubbleSize val="0"/>
        </c:dLbls>
        <c:smooth val="0"/>
        <c:axId val="268317440"/>
        <c:axId val="268318976"/>
      </c:lineChart>
      <c:catAx>
        <c:axId val="268317440"/>
        <c:scaling>
          <c:orientation val="minMax"/>
        </c:scaling>
        <c:delete val="0"/>
        <c:axPos val="b"/>
        <c:numFmt formatCode="General" sourceLinked="1"/>
        <c:majorTickMark val="out"/>
        <c:minorTickMark val="none"/>
        <c:tickLblPos val="nextTo"/>
        <c:crossAx val="268318976"/>
        <c:crosses val="autoZero"/>
        <c:auto val="1"/>
        <c:lblAlgn val="ctr"/>
        <c:lblOffset val="100"/>
        <c:tickLblSkip val="2"/>
        <c:noMultiLvlLbl val="0"/>
      </c:catAx>
      <c:valAx>
        <c:axId val="268318976"/>
        <c:scaling>
          <c:orientation val="minMax"/>
          <c:max val="0.26"/>
          <c:min val="0.14000000000000001"/>
        </c:scaling>
        <c:delete val="0"/>
        <c:axPos val="l"/>
        <c:majorGridlines>
          <c:spPr>
            <a:ln>
              <a:noFill/>
            </a:ln>
          </c:spPr>
        </c:majorGridlines>
        <c:numFmt formatCode="0%" sourceLinked="1"/>
        <c:majorTickMark val="out"/>
        <c:minorTickMark val="none"/>
        <c:tickLblPos val="nextTo"/>
        <c:crossAx val="268317440"/>
        <c:crosses val="autoZero"/>
        <c:crossBetween val="between"/>
        <c:majorUnit val="0.02"/>
      </c:valAx>
      <c:spPr>
        <a:noFill/>
      </c:spPr>
    </c:plotArea>
    <c:plotVisOnly val="1"/>
    <c:dispBlanksAs val="gap"/>
    <c:showDLblsOverMax val="0"/>
  </c:chart>
  <c:txPr>
    <a:bodyPr/>
    <a:lstStyle/>
    <a:p>
      <a:pPr>
        <a:defRPr>
          <a:latin typeface="Nunito Sans" pitchFamily="2" charset="77"/>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911554921540657E-2"/>
          <c:y val="2.0352250489236792E-2"/>
          <c:w val="0.87617689015691869"/>
          <c:h val="0.88727984344422706"/>
        </c:manualLayout>
      </c:layout>
      <c:scatterChart>
        <c:scatterStyle val="lineMarker"/>
        <c:varyColors val="0"/>
        <c:ser>
          <c:idx val="0"/>
          <c:order val="0"/>
          <c:spPr>
            <a:ln w="19050" algn="ctr">
              <a:solidFill>
                <a:schemeClr val="accent1"/>
              </a:solidFill>
              <a:prstDash val="solid"/>
            </a:ln>
          </c:spPr>
          <c:marker>
            <c:symbol val="none"/>
          </c:marker>
          <c:xVal>
            <c:numRef>
              <c:f>Sheet1!$A$1:$C$1</c:f>
              <c:numCache>
                <c:formatCode>General</c:formatCode>
                <c:ptCount val="3"/>
                <c:pt idx="0">
                  <c:v>2017</c:v>
                </c:pt>
                <c:pt idx="1">
                  <c:v>2018</c:v>
                </c:pt>
                <c:pt idx="2">
                  <c:v>2019</c:v>
                </c:pt>
              </c:numCache>
            </c:numRef>
          </c:xVal>
          <c:yVal>
            <c:numRef>
              <c:f>Sheet1!$A$2:$C$2</c:f>
              <c:numCache>
                <c:formatCode>General</c:formatCode>
                <c:ptCount val="3"/>
                <c:pt idx="0">
                  <c:v>4.4771624713958857</c:v>
                </c:pt>
                <c:pt idx="1">
                  <c:v>7.9071624713958926</c:v>
                </c:pt>
                <c:pt idx="2">
                  <c:v>6.6871624713958937</c:v>
                </c:pt>
              </c:numCache>
            </c:numRef>
          </c:yVal>
          <c:smooth val="0"/>
          <c:extLst>
            <c:ext xmlns:c16="http://schemas.microsoft.com/office/drawing/2014/chart" uri="{C3380CC4-5D6E-409C-BE32-E72D297353CC}">
              <c16:uniqueId val="{00000000-E237-B949-BBFF-4000CAF5A179}"/>
            </c:ext>
          </c:extLst>
        </c:ser>
        <c:ser>
          <c:idx val="1"/>
          <c:order val="1"/>
          <c:spPr>
            <a:ln w="19050" algn="ctr">
              <a:solidFill>
                <a:schemeClr val="hlink"/>
              </a:solidFill>
              <a:prstDash val="solid"/>
            </a:ln>
          </c:spPr>
          <c:marker>
            <c:symbol val="none"/>
          </c:marker>
          <c:xVal>
            <c:numRef>
              <c:f>Sheet1!$A$1:$C$1</c:f>
              <c:numCache>
                <c:formatCode>General</c:formatCode>
                <c:ptCount val="3"/>
                <c:pt idx="0">
                  <c:v>2017</c:v>
                </c:pt>
                <c:pt idx="1">
                  <c:v>2018</c:v>
                </c:pt>
                <c:pt idx="2">
                  <c:v>2019</c:v>
                </c:pt>
              </c:numCache>
            </c:numRef>
          </c:xVal>
          <c:yVal>
            <c:numRef>
              <c:f>Sheet1!$A$3:$C$3</c:f>
              <c:numCache>
                <c:formatCode>General</c:formatCode>
                <c:ptCount val="3"/>
                <c:pt idx="0">
                  <c:v>10.427162471395889</c:v>
                </c:pt>
                <c:pt idx="1">
                  <c:v>3.4271624713958886</c:v>
                </c:pt>
                <c:pt idx="2">
                  <c:v>8.4271624713958886</c:v>
                </c:pt>
              </c:numCache>
            </c:numRef>
          </c:yVal>
          <c:smooth val="0"/>
          <c:extLst>
            <c:ext xmlns:c16="http://schemas.microsoft.com/office/drawing/2014/chart" uri="{C3380CC4-5D6E-409C-BE32-E72D297353CC}">
              <c16:uniqueId val="{00000001-E237-B949-BBFF-4000CAF5A179}"/>
            </c:ext>
          </c:extLst>
        </c:ser>
        <c:ser>
          <c:idx val="2"/>
          <c:order val="2"/>
          <c:spPr>
            <a:ln w="19050" algn="ctr">
              <a:solidFill>
                <a:schemeClr val="accent4"/>
              </a:solidFill>
              <a:prstDash val="solid"/>
            </a:ln>
          </c:spPr>
          <c:marker>
            <c:symbol val="none"/>
          </c:marker>
          <c:xVal>
            <c:numRef>
              <c:f>Sheet1!$A$1:$C$1</c:f>
              <c:numCache>
                <c:formatCode>General</c:formatCode>
                <c:ptCount val="3"/>
                <c:pt idx="0">
                  <c:v>2017</c:v>
                </c:pt>
                <c:pt idx="1">
                  <c:v>2018</c:v>
                </c:pt>
                <c:pt idx="2">
                  <c:v>2019</c:v>
                </c:pt>
              </c:numCache>
            </c:numRef>
          </c:xVal>
          <c:yVal>
            <c:numRef>
              <c:f>Sheet1!$A$4:$C$4</c:f>
              <c:numCache>
                <c:formatCode>General</c:formatCode>
                <c:ptCount val="3"/>
                <c:pt idx="0">
                  <c:v>3.4271624713958886</c:v>
                </c:pt>
                <c:pt idx="1">
                  <c:v>7.4271624713958886</c:v>
                </c:pt>
                <c:pt idx="2">
                  <c:v>8.4271624713958886</c:v>
                </c:pt>
              </c:numCache>
            </c:numRef>
          </c:yVal>
          <c:smooth val="0"/>
          <c:extLst>
            <c:ext xmlns:c16="http://schemas.microsoft.com/office/drawing/2014/chart" uri="{C3380CC4-5D6E-409C-BE32-E72D297353CC}">
              <c16:uniqueId val="{00000002-E237-B949-BBFF-4000CAF5A179}"/>
            </c:ext>
          </c:extLst>
        </c:ser>
        <c:ser>
          <c:idx val="3"/>
          <c:order val="3"/>
          <c:spPr>
            <a:ln w="19050" algn="ctr">
              <a:solidFill>
                <a:srgbClr val="007770"/>
              </a:solidFill>
              <a:prstDash val="solid"/>
            </a:ln>
          </c:spPr>
          <c:marker>
            <c:symbol val="none"/>
          </c:marker>
          <c:xVal>
            <c:numRef>
              <c:f>Sheet1!$A$1:$C$1</c:f>
              <c:numCache>
                <c:formatCode>General</c:formatCode>
                <c:ptCount val="3"/>
                <c:pt idx="0">
                  <c:v>2017</c:v>
                </c:pt>
                <c:pt idx="1">
                  <c:v>2018</c:v>
                </c:pt>
                <c:pt idx="2">
                  <c:v>2019</c:v>
                </c:pt>
              </c:numCache>
            </c:numRef>
          </c:xVal>
          <c:yVal>
            <c:numRef>
              <c:f>Sheet1!$A$5:$C$5</c:f>
              <c:numCache>
                <c:formatCode>General</c:formatCode>
                <c:ptCount val="3"/>
                <c:pt idx="0">
                  <c:v>9.4271624713958886</c:v>
                </c:pt>
                <c:pt idx="1">
                  <c:v>7.4271624713958886</c:v>
                </c:pt>
                <c:pt idx="2">
                  <c:v>6.4271624713958886</c:v>
                </c:pt>
              </c:numCache>
            </c:numRef>
          </c:yVal>
          <c:smooth val="0"/>
          <c:extLst>
            <c:ext xmlns:c16="http://schemas.microsoft.com/office/drawing/2014/chart" uri="{C3380CC4-5D6E-409C-BE32-E72D297353CC}">
              <c16:uniqueId val="{00000003-E237-B949-BBFF-4000CAF5A179}"/>
            </c:ext>
          </c:extLst>
        </c:ser>
        <c:ser>
          <c:idx val="4"/>
          <c:order val="4"/>
          <c:spPr>
            <a:ln w="19050" algn="ctr">
              <a:solidFill>
                <a:schemeClr val="tx1"/>
              </a:solidFill>
              <a:prstDash val="solid"/>
            </a:ln>
          </c:spPr>
          <c:marker>
            <c:symbol val="none"/>
          </c:marker>
          <c:xVal>
            <c:numRef>
              <c:f>Sheet1!$A$1:$C$1</c:f>
              <c:numCache>
                <c:formatCode>General</c:formatCode>
                <c:ptCount val="3"/>
                <c:pt idx="0">
                  <c:v>2017</c:v>
                </c:pt>
                <c:pt idx="1">
                  <c:v>2018</c:v>
                </c:pt>
                <c:pt idx="2">
                  <c:v>2019</c:v>
                </c:pt>
              </c:numCache>
            </c:numRef>
          </c:xVal>
          <c:yVal>
            <c:numRef>
              <c:f>Sheet1!$A$6:$C$6</c:f>
              <c:numCache>
                <c:formatCode>General</c:formatCode>
                <c:ptCount val="3"/>
                <c:pt idx="0">
                  <c:v>0.37716247139587722</c:v>
                </c:pt>
                <c:pt idx="1">
                  <c:v>1.8871624713958823</c:v>
                </c:pt>
                <c:pt idx="2">
                  <c:v>0.767162471395892</c:v>
                </c:pt>
              </c:numCache>
            </c:numRef>
          </c:yVal>
          <c:smooth val="0"/>
          <c:extLst>
            <c:ext xmlns:c16="http://schemas.microsoft.com/office/drawing/2014/chart" uri="{C3380CC4-5D6E-409C-BE32-E72D297353CC}">
              <c16:uniqueId val="{00000004-E237-B949-BBFF-4000CAF5A179}"/>
            </c:ext>
          </c:extLst>
        </c:ser>
        <c:dLbls>
          <c:showLegendKey val="0"/>
          <c:showVal val="0"/>
          <c:showCatName val="0"/>
          <c:showSerName val="0"/>
          <c:showPercent val="0"/>
          <c:showBubbleSize val="0"/>
        </c:dLbls>
        <c:axId val="770221455"/>
        <c:axId val="1"/>
      </c:scatterChart>
      <c:valAx>
        <c:axId val="770221455"/>
        <c:scaling>
          <c:orientation val="minMax"/>
          <c:max val="2019"/>
          <c:min val="2017"/>
        </c:scaling>
        <c:delete val="0"/>
        <c:axPos val="b"/>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400">
                <a:solidFill>
                  <a:schemeClr val="tx1"/>
                </a:solidFill>
                <a:latin typeface="+mn-lt"/>
                <a:ea typeface="Verdana"/>
                <a:cs typeface="+mn-cs"/>
                <a:sym typeface="+mn-lt"/>
              </a:defRPr>
            </a:pPr>
            <a:endParaRPr lang="en-US"/>
          </a:p>
        </c:txPr>
        <c:crossAx val="1"/>
        <c:crosses val="min"/>
        <c:crossBetween val="midCat"/>
        <c:majorUnit val="1"/>
      </c:valAx>
      <c:valAx>
        <c:axId val="1"/>
        <c:scaling>
          <c:orientation val="minMax"/>
          <c:max val="10.427162471395889"/>
          <c:min val="0"/>
        </c:scaling>
        <c:delete val="0"/>
        <c:axPos val="l"/>
        <c:majorGridlines>
          <c:spPr>
            <a:ln>
              <a:noFill/>
            </a:ln>
          </c:spPr>
        </c:majorGridlines>
        <c:numFmt formatCode="General" sourceLinked="1"/>
        <c:majorTickMark val="none"/>
        <c:minorTickMark val="none"/>
        <c:tickLblPos val="none"/>
        <c:spPr>
          <a:ln w="9525" algn="ctr">
            <a:solidFill>
              <a:schemeClr val="tx1"/>
            </a:solidFill>
            <a:prstDash val="solid"/>
          </a:ln>
        </c:spPr>
        <c:crossAx val="770221455"/>
        <c:crosses val="min"/>
        <c:crossBetween val="midCat"/>
        <c:majorUnit val="1"/>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3015873015873019E-2"/>
          <c:y val="3.3015873015873019E-2"/>
          <c:w val="0.933968253968254"/>
          <c:h val="0.933968253968254"/>
        </c:manualLayout>
      </c:layout>
      <c:pieChart>
        <c:varyColors val="0"/>
        <c:ser>
          <c:idx val="0"/>
          <c:order val="0"/>
          <c:dPt>
            <c:idx val="0"/>
            <c:bubble3D val="0"/>
            <c:spPr>
              <a:solidFill>
                <a:schemeClr val="bg2"/>
              </a:solidFill>
              <a:ln w="9525" algn="ctr">
                <a:solidFill>
                  <a:schemeClr val="tx1"/>
                </a:solidFill>
                <a:prstDash val="solid"/>
              </a:ln>
            </c:spPr>
            <c:extLst>
              <c:ext xmlns:c16="http://schemas.microsoft.com/office/drawing/2014/chart" uri="{C3380CC4-5D6E-409C-BE32-E72D297353CC}">
                <c16:uniqueId val="{00000000-985D-BD4B-9270-1C38899E0701}"/>
              </c:ext>
            </c:extLst>
          </c:dPt>
          <c:dPt>
            <c:idx val="1"/>
            <c:bubble3D val="0"/>
            <c:spPr>
              <a:solidFill>
                <a:schemeClr val="tx1"/>
              </a:solidFill>
              <a:ln w="9525" algn="ctr">
                <a:solidFill>
                  <a:schemeClr val="tx1"/>
                </a:solidFill>
                <a:prstDash val="solid"/>
              </a:ln>
            </c:spPr>
            <c:extLst>
              <c:ext xmlns:c16="http://schemas.microsoft.com/office/drawing/2014/chart" uri="{C3380CC4-5D6E-409C-BE32-E72D297353CC}">
                <c16:uniqueId val="{00000001-985D-BD4B-9270-1C38899E0701}"/>
              </c:ext>
            </c:extLst>
          </c:dPt>
          <c:dPt>
            <c:idx val="2"/>
            <c:bubble3D val="0"/>
            <c:spPr>
              <a:solidFill>
                <a:schemeClr val="hlink"/>
              </a:solidFill>
              <a:ln w="9525" algn="ctr">
                <a:solidFill>
                  <a:schemeClr val="tx1"/>
                </a:solidFill>
                <a:prstDash val="solid"/>
              </a:ln>
            </c:spPr>
            <c:extLst>
              <c:ext xmlns:c16="http://schemas.microsoft.com/office/drawing/2014/chart" uri="{C3380CC4-5D6E-409C-BE32-E72D297353CC}">
                <c16:uniqueId val="{00000002-985D-BD4B-9270-1C38899E0701}"/>
              </c:ext>
            </c:extLst>
          </c:dPt>
          <c:dPt>
            <c:idx val="3"/>
            <c:bubble3D val="0"/>
            <c:spPr>
              <a:solidFill>
                <a:schemeClr val="accent2"/>
              </a:solidFill>
              <a:ln w="9525" algn="ctr">
                <a:solidFill>
                  <a:schemeClr val="tx1"/>
                </a:solidFill>
                <a:prstDash val="solid"/>
              </a:ln>
            </c:spPr>
            <c:extLst>
              <c:ext xmlns:c16="http://schemas.microsoft.com/office/drawing/2014/chart" uri="{C3380CC4-5D6E-409C-BE32-E72D297353CC}">
                <c16:uniqueId val="{00000003-985D-BD4B-9270-1C38899E0701}"/>
              </c:ext>
            </c:extLst>
          </c:dPt>
          <c:dPt>
            <c:idx val="4"/>
            <c:bubble3D val="0"/>
            <c:spPr>
              <a:solidFill>
                <a:schemeClr val="accent1"/>
              </a:solidFill>
              <a:ln w="9525" algn="ctr">
                <a:solidFill>
                  <a:schemeClr val="tx1"/>
                </a:solidFill>
                <a:prstDash val="solid"/>
              </a:ln>
            </c:spPr>
            <c:extLst>
              <c:ext xmlns:c16="http://schemas.microsoft.com/office/drawing/2014/chart" uri="{C3380CC4-5D6E-409C-BE32-E72D297353CC}">
                <c16:uniqueId val="{00000004-985D-BD4B-9270-1C38899E0701}"/>
              </c:ext>
            </c:extLst>
          </c:dPt>
          <c:dLbls>
            <c:dLbl>
              <c:idx val="0"/>
              <c:layout>
                <c:manualLayout>
                  <c:x val="8.1904761904761911E-2"/>
                  <c:y val="-0.13396825396825396"/>
                </c:manualLayout>
              </c:layout>
              <c:numFmt formatCode="#,##0&quot;%&quot;;&quot;-&quot;#,##0&quot;%&quot;"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85D-BD4B-9270-1C38899E0701}"/>
                </c:ext>
              </c:extLst>
            </c:dLbl>
            <c:dLbl>
              <c:idx val="1"/>
              <c:layout>
                <c:manualLayout>
                  <c:x val="5.8412698412698416E-2"/>
                  <c:y val="0.15174603174603174"/>
                </c:manualLayout>
              </c:layout>
              <c:numFmt formatCode="#,##0&quot;%&quot;;&quot;-&quot;#,##0&quot;%&quot;" sourceLinked="0"/>
              <c:spPr>
                <a:noFill/>
                <a:ln>
                  <a:noFill/>
                </a:ln>
              </c:spPr>
              <c:txPr>
                <a:bodyPr wrap="none"/>
                <a:lstStyle/>
                <a:p>
                  <a:pPr>
                    <a:defRPr sz="1400">
                      <a:solidFill>
                        <a:schemeClr val="bg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85D-BD4B-9270-1C38899E0701}"/>
                </c:ext>
              </c:extLst>
            </c:dLbl>
            <c:dLbl>
              <c:idx val="2"/>
              <c:layout>
                <c:manualLayout>
                  <c:x val="-0.17396825396825397"/>
                  <c:y val="2.7936507936507936E-2"/>
                </c:manualLayout>
              </c:layout>
              <c:numFmt formatCode="#,##0&quot;%&quot;;&quot;-&quot;#,##0&quot;%&quot;" sourceLinked="0"/>
              <c:spPr>
                <a:noFill/>
                <a:ln>
                  <a:noFill/>
                </a:ln>
              </c:spPr>
              <c:txPr>
                <a:bodyPr wrap="none"/>
                <a:lstStyle/>
                <a:p>
                  <a:pPr>
                    <a:defRPr sz="1400">
                      <a:solidFill>
                        <a:schemeClr val="bg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85D-BD4B-9270-1C38899E0701}"/>
                </c:ext>
              </c:extLst>
            </c:dLbl>
            <c:dLbl>
              <c:idx val="3"/>
              <c:layout>
                <c:manualLayout>
                  <c:x val="-0.14984126984126983"/>
                  <c:y val="-4.1269841269841269E-2"/>
                </c:manualLayout>
              </c:layout>
              <c:numFmt formatCode="#,##0&quot;%&quot;;&quot;-&quot;#,##0&quot;%&quot;" sourceLinked="0"/>
              <c:spPr>
                <a:noFill/>
                <a:ln>
                  <a:noFill/>
                </a:ln>
              </c:spPr>
              <c:txPr>
                <a:bodyPr wrap="none"/>
                <a:lstStyle/>
                <a:p>
                  <a:pPr>
                    <a:defRPr sz="1400">
                      <a:solidFill>
                        <a:schemeClr val="bg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85D-BD4B-9270-1C38899E0701}"/>
                </c:ext>
              </c:extLst>
            </c:dLbl>
            <c:dLbl>
              <c:idx val="4"/>
              <c:layout>
                <c:manualLayout>
                  <c:x val="-7.4920634920634915E-2"/>
                  <c:y val="-0.14031746031746031"/>
                </c:manualLayout>
              </c:layout>
              <c:numFmt formatCode="#,##0&quot;%&quot;;&quot;-&quot;#,##0&quot;%&quot;" sourceLinked="0"/>
              <c:spPr>
                <a:noFill/>
                <a:ln>
                  <a:noFill/>
                </a:ln>
              </c:spPr>
              <c:txPr>
                <a:bodyPr wrap="none"/>
                <a:lstStyle/>
                <a:p>
                  <a:pPr>
                    <a:defRPr sz="1400">
                      <a:solidFill>
                        <a:schemeClr val="bg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85D-BD4B-9270-1C38899E070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Sheet1!$A$1:$A$5</c:f>
              <c:numCache>
                <c:formatCode>General</c:formatCode>
                <c:ptCount val="5"/>
                <c:pt idx="0">
                  <c:v>19.830000000000002</c:v>
                </c:pt>
                <c:pt idx="1">
                  <c:v>60.150000000000006</c:v>
                </c:pt>
                <c:pt idx="2">
                  <c:v>3.91</c:v>
                </c:pt>
                <c:pt idx="3">
                  <c:v>11.49</c:v>
                </c:pt>
                <c:pt idx="4">
                  <c:v>17.71</c:v>
                </c:pt>
              </c:numCache>
            </c:numRef>
          </c:val>
          <c:extLst>
            <c:ext xmlns:c16="http://schemas.microsoft.com/office/drawing/2014/chart" uri="{C3380CC4-5D6E-409C-BE32-E72D297353CC}">
              <c16:uniqueId val="{00000005-985D-BD4B-9270-1C38899E0701}"/>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420435510887771E-2"/>
          <c:y val="0.11186903137789904"/>
          <c:w val="0.96515912897822442"/>
          <c:h val="0.85266030013642569"/>
        </c:manualLayout>
      </c:layout>
      <c:barChart>
        <c:barDir val="col"/>
        <c:grouping val="stacked"/>
        <c:varyColors val="0"/>
        <c:ser>
          <c:idx val="0"/>
          <c:order val="0"/>
          <c:spPr>
            <a:solidFill>
              <a:schemeClr val="accent1"/>
            </a:solidFill>
            <a:ln>
              <a:noFill/>
            </a:ln>
          </c:spPr>
          <c:invertIfNegative val="0"/>
          <c:dLbls>
            <c:dLbl>
              <c:idx val="0"/>
              <c:layout>
                <c:manualLayout>
                  <c:x val="0"/>
                  <c:y val="-0.48294679399727147"/>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DA9-BC42-AEEF-6AE2A72668F2}"/>
                </c:ext>
              </c:extLst>
            </c:dLbl>
            <c:dLbl>
              <c:idx val="1"/>
              <c:layout>
                <c:manualLayout>
                  <c:x val="0"/>
                  <c:y val="-0.25852660300136426"/>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DA9-BC42-AEEF-6AE2A72668F2}"/>
                </c:ext>
              </c:extLst>
            </c:dLbl>
            <c:dLbl>
              <c:idx val="2"/>
              <c:layout>
                <c:manualLayout>
                  <c:x val="0"/>
                  <c:y val="-0.19099590723055934"/>
                </c:manualLayout>
              </c:layout>
              <c:numFmt formatCode="#,##0;&quot;-&quot;#,##0" sourceLinked="0"/>
              <c:spPr>
                <a:noFill/>
                <a:ln>
                  <a:noFill/>
                </a:ln>
              </c:spPr>
              <c:txPr>
                <a:bodyPr wrap="none"/>
                <a:lstStyle/>
                <a:p>
                  <a:pPr>
                    <a:defRPr sz="1400">
                      <a:solidFill>
                        <a:schemeClr val="tx1"/>
                      </a:solidFill>
                      <a:latin typeface="+mn-lt"/>
                      <a:ea typeface="Verdana"/>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DA9-BC42-AEEF-6AE2A72668F2}"/>
                </c:ext>
              </c:extLst>
            </c:dLbl>
            <c:dLbl>
              <c:idx val="3"/>
              <c:layout>
                <c:manualLayout>
                  <c:x val="0"/>
                  <c:y val="-0.18485675306957708"/>
                </c:manualLayout>
              </c:layout>
              <c:numFmt formatCode="#,##0;&quot;-&quot;#,##0" sourceLinked="0"/>
              <c:spPr>
                <a:noFill/>
                <a:ln>
                  <a:noFill/>
                </a:ln>
              </c:spPr>
              <c:txPr>
                <a:bodyPr wrap="none"/>
                <a:lstStyle/>
                <a:p>
                  <a:pPr>
                    <a:defRPr sz="1400">
                      <a:solidFill>
                        <a:schemeClr val="tx1"/>
                      </a:solidFill>
                      <a:latin typeface="+mn-lt"/>
                      <a:ea typeface="Verdana"/>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DA9-BC42-AEEF-6AE2A72668F2}"/>
                </c:ext>
              </c:extLst>
            </c:dLbl>
            <c:dLbl>
              <c:idx val="4"/>
              <c:layout>
                <c:manualLayout>
                  <c:x val="0"/>
                  <c:y val="-0.14051841746248295"/>
                </c:manualLayout>
              </c:layout>
              <c:numFmt formatCode="#,##0;&quot;-&quot;#,##0" sourceLinked="0"/>
              <c:spPr>
                <a:noFill/>
                <a:ln>
                  <a:noFill/>
                </a:ln>
              </c:spPr>
              <c:txPr>
                <a:bodyPr wrap="none"/>
                <a:lstStyle/>
                <a:p>
                  <a:pPr>
                    <a:defRPr sz="1400">
                      <a:solidFill>
                        <a:schemeClr val="tx1"/>
                      </a:solidFill>
                      <a:latin typeface="+mn-lt"/>
                      <a:ea typeface="Verdana"/>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DA9-BC42-AEEF-6AE2A72668F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59.13</c:v>
                </c:pt>
                <c:pt idx="1">
                  <c:v>28.07</c:v>
                </c:pt>
                <c:pt idx="2">
                  <c:v>18.649999999999999</c:v>
                </c:pt>
                <c:pt idx="3">
                  <c:v>17.72</c:v>
                </c:pt>
                <c:pt idx="4">
                  <c:v>11.66</c:v>
                </c:pt>
              </c:numCache>
            </c:numRef>
          </c:val>
          <c:extLst>
            <c:ext xmlns:c16="http://schemas.microsoft.com/office/drawing/2014/chart" uri="{C3380CC4-5D6E-409C-BE32-E72D297353CC}">
              <c16:uniqueId val="{00000005-2DA9-BC42-AEEF-6AE2A72668F2}"/>
            </c:ext>
          </c:extLst>
        </c:ser>
        <c:dLbls>
          <c:showLegendKey val="0"/>
          <c:showVal val="0"/>
          <c:showCatName val="0"/>
          <c:showSerName val="0"/>
          <c:showPercent val="0"/>
          <c:showBubbleSize val="0"/>
        </c:dLbls>
        <c:gapWidth val="80"/>
        <c:overlap val="100"/>
        <c:axId val="424548143"/>
        <c:axId val="1"/>
      </c:barChart>
      <c:catAx>
        <c:axId val="42454814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9.13"/>
          <c:min val="0"/>
        </c:scaling>
        <c:delete val="1"/>
        <c:axPos val="l"/>
        <c:numFmt formatCode="General" sourceLinked="1"/>
        <c:majorTickMark val="out"/>
        <c:minorTickMark val="none"/>
        <c:tickLblPos val="nextTo"/>
        <c:crossAx val="424548143"/>
        <c:crosses val="min"/>
        <c:crossBetween val="between"/>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468558708959377E-2"/>
          <c:y val="4.1772796739684155E-2"/>
          <c:w val="0.90678909293266552"/>
          <c:h val="0.91696383087111566"/>
        </c:manualLayout>
      </c:layout>
      <c:barChart>
        <c:barDir val="col"/>
        <c:grouping val="clustered"/>
        <c:varyColors val="0"/>
        <c:ser>
          <c:idx val="0"/>
          <c:order val="0"/>
          <c:spPr>
            <a:solidFill>
              <a:schemeClr val="accent1"/>
            </a:solidFill>
            <a:ln>
              <a:noFill/>
            </a:ln>
          </c:spPr>
          <c:invertIfNegative val="0"/>
          <c:dLbls>
            <c:dLbl>
              <c:idx val="0"/>
              <c:layout>
                <c:manualLayout>
                  <c:x val="0"/>
                  <c:y val="-0.33367294956698929"/>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197-F549-A121-F75A65582C2E}"/>
                </c:ext>
              </c:extLst>
            </c:dLbl>
            <c:dLbl>
              <c:idx val="1"/>
              <c:layout>
                <c:manualLayout>
                  <c:x val="0"/>
                  <c:y val="-0.29240957717778909"/>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197-F549-A121-F75A65582C2E}"/>
                </c:ext>
              </c:extLst>
            </c:dLbl>
            <c:dLbl>
              <c:idx val="2"/>
              <c:layout>
                <c:manualLayout>
                  <c:x val="0"/>
                  <c:y val="-0.16760061130922058"/>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197-F549-A121-F75A65582C2E}"/>
                </c:ext>
              </c:extLst>
            </c:dLbl>
            <c:dLbl>
              <c:idx val="3"/>
              <c:layout>
                <c:manualLayout>
                  <c:x val="0"/>
                  <c:y val="-0.45899133978604179"/>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197-F549-A121-F75A65582C2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14</c:v>
                </c:pt>
                <c:pt idx="1">
                  <c:v>12</c:v>
                </c:pt>
                <c:pt idx="2">
                  <c:v>6</c:v>
                </c:pt>
                <c:pt idx="3">
                  <c:v>20</c:v>
                </c:pt>
              </c:numCache>
            </c:numRef>
          </c:val>
          <c:extLst>
            <c:ext xmlns:c16="http://schemas.microsoft.com/office/drawing/2014/chart" uri="{C3380CC4-5D6E-409C-BE32-E72D297353CC}">
              <c16:uniqueId val="{00000004-6197-F549-A121-F75A65582C2E}"/>
            </c:ext>
          </c:extLst>
        </c:ser>
        <c:ser>
          <c:idx val="1"/>
          <c:order val="1"/>
          <c:spPr>
            <a:solidFill>
              <a:schemeClr val="accent2"/>
            </a:solidFill>
            <a:ln>
              <a:noFill/>
            </a:ln>
          </c:spPr>
          <c:invertIfNegative val="0"/>
          <c:dLbls>
            <c:dLbl>
              <c:idx val="0"/>
              <c:layout>
                <c:manualLayout>
                  <c:x val="0"/>
                  <c:y val="-0.43861436576668367"/>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197-F549-A121-F75A65582C2E}"/>
                </c:ext>
              </c:extLst>
            </c:dLbl>
            <c:dLbl>
              <c:idx val="1"/>
              <c:layout>
                <c:manualLayout>
                  <c:x val="0"/>
                  <c:y val="-0.41772796739684159"/>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197-F549-A121-F75A65582C2E}"/>
                </c:ext>
              </c:extLst>
            </c:dLbl>
            <c:dLbl>
              <c:idx val="2"/>
              <c:layout>
                <c:manualLayout>
                  <c:x val="0"/>
                  <c:y val="-0.2093734080489047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197-F549-A121-F75A65582C2E}"/>
                </c:ext>
              </c:extLst>
            </c:dLbl>
            <c:dLbl>
              <c:idx val="3"/>
              <c:layout>
                <c:manualLayout>
                  <c:x val="0"/>
                  <c:y val="-0.47987773815588386"/>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6197-F549-A121-F75A65582C2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19</c:v>
                </c:pt>
                <c:pt idx="1">
                  <c:v>18</c:v>
                </c:pt>
                <c:pt idx="2">
                  <c:v>8</c:v>
                </c:pt>
                <c:pt idx="3">
                  <c:v>21</c:v>
                </c:pt>
              </c:numCache>
            </c:numRef>
          </c:val>
          <c:extLst>
            <c:ext xmlns:c16="http://schemas.microsoft.com/office/drawing/2014/chart" uri="{C3380CC4-5D6E-409C-BE32-E72D297353CC}">
              <c16:uniqueId val="{00000009-6197-F549-A121-F75A65582C2E}"/>
            </c:ext>
          </c:extLst>
        </c:ser>
        <c:dLbls>
          <c:showLegendKey val="0"/>
          <c:showVal val="0"/>
          <c:showCatName val="0"/>
          <c:showSerName val="0"/>
          <c:showPercent val="0"/>
          <c:showBubbleSize val="0"/>
        </c:dLbls>
        <c:gapWidth val="80"/>
        <c:axId val="420534623"/>
        <c:axId val="1"/>
      </c:barChart>
      <c:catAx>
        <c:axId val="42053462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2"/>
          <c:min val="0"/>
        </c:scaling>
        <c:delete val="0"/>
        <c:axPos val="r"/>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400">
                <a:solidFill>
                  <a:schemeClr val="tx1"/>
                </a:solidFill>
                <a:latin typeface="+mn-lt"/>
                <a:ea typeface="Verdana"/>
                <a:cs typeface="+mn-cs"/>
                <a:sym typeface="+mn-lt"/>
              </a:defRPr>
            </a:pPr>
            <a:endParaRPr lang="en-US"/>
          </a:p>
        </c:txPr>
        <c:crossAx val="420534623"/>
        <c:crosses val="max"/>
        <c:crossBetween val="between"/>
        <c:majorUnit val="2"/>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840182648401826E-2"/>
          <c:y val="6.0718252499074414E-2"/>
          <c:w val="0.97031963470319638"/>
          <c:h val="0.92002961865975563"/>
        </c:manualLayout>
      </c:layout>
      <c:barChart>
        <c:barDir val="col"/>
        <c:grouping val="clustered"/>
        <c:varyColors val="0"/>
        <c:ser>
          <c:idx val="0"/>
          <c:order val="0"/>
          <c:spPr>
            <a:solidFill>
              <a:schemeClr val="accent1"/>
            </a:solidFill>
            <a:ln>
              <a:noFill/>
            </a:ln>
          </c:spPr>
          <c:invertIfNegative val="0"/>
          <c:dLbls>
            <c:dLbl>
              <c:idx val="0"/>
              <c:layout>
                <c:manualLayout>
                  <c:x val="0"/>
                  <c:y val="-7.4046649389115149E-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93C-C34F-B002-68B27C3432E3}"/>
                </c:ext>
              </c:extLst>
            </c:dLbl>
            <c:dLbl>
              <c:idx val="1"/>
              <c:layout>
                <c:manualLayout>
                  <c:x val="0"/>
                  <c:y val="-0.42576823398741209"/>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93C-C34F-B002-68B27C3432E3}"/>
                </c:ext>
              </c:extLst>
            </c:dLbl>
            <c:dLbl>
              <c:idx val="2"/>
              <c:layout>
                <c:manualLayout>
                  <c:x val="0"/>
                  <c:y val="-0.16068122917437985"/>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93C-C34F-B002-68B27C3432E3}"/>
                </c:ext>
              </c:extLst>
            </c:dLbl>
            <c:dLbl>
              <c:idx val="3"/>
              <c:layout>
                <c:manualLayout>
                  <c:x val="0"/>
                  <c:y val="-5.6645686782673087E-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93C-C34F-B002-68B27C3432E3}"/>
                </c:ext>
              </c:extLst>
            </c:dLbl>
            <c:dLbl>
              <c:idx val="4"/>
              <c:layout>
                <c:manualLayout>
                  <c:x val="0"/>
                  <c:y val="-4.5908922621251388E-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93C-C34F-B002-68B27C3432E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8</c:v>
                </c:pt>
                <c:pt idx="1">
                  <c:v>73</c:v>
                </c:pt>
                <c:pt idx="2">
                  <c:v>24</c:v>
                </c:pt>
                <c:pt idx="3">
                  <c:v>6</c:v>
                </c:pt>
                <c:pt idx="4">
                  <c:v>5</c:v>
                </c:pt>
              </c:numCache>
            </c:numRef>
          </c:val>
          <c:extLst>
            <c:ext xmlns:c16="http://schemas.microsoft.com/office/drawing/2014/chart" uri="{C3380CC4-5D6E-409C-BE32-E72D297353CC}">
              <c16:uniqueId val="{00000005-C93C-C34F-B002-68B27C3432E3}"/>
            </c:ext>
          </c:extLst>
        </c:ser>
        <c:ser>
          <c:idx val="1"/>
          <c:order val="1"/>
          <c:spPr>
            <a:solidFill>
              <a:schemeClr val="accent2"/>
            </a:solidFill>
            <a:ln>
              <a:noFill/>
            </a:ln>
          </c:spPr>
          <c:invertIfNegative val="0"/>
          <c:dLbls>
            <c:dLbl>
              <c:idx val="0"/>
              <c:layout>
                <c:manualLayout>
                  <c:x val="0"/>
                  <c:y val="-7.4046649389115149E-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C93C-C34F-B002-68B27C3432E3}"/>
                </c:ext>
              </c:extLst>
            </c:dLbl>
            <c:dLbl>
              <c:idx val="1"/>
              <c:layout>
                <c:manualLayout>
                  <c:x val="0"/>
                  <c:y val="-0.49092928544983339"/>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93C-C34F-B002-68B27C3432E3}"/>
                </c:ext>
              </c:extLst>
            </c:dLbl>
            <c:dLbl>
              <c:idx val="2"/>
              <c:layout>
                <c:manualLayout>
                  <c:x val="0"/>
                  <c:y val="-0.1062569418733802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C93C-C34F-B002-68B27C3432E3}"/>
                </c:ext>
              </c:extLst>
            </c:dLbl>
            <c:dLbl>
              <c:idx val="3"/>
              <c:layout>
                <c:manualLayout>
                  <c:x val="0"/>
                  <c:y val="-3.517215845982969E-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C93C-C34F-B002-68B27C3432E3}"/>
                </c:ext>
              </c:extLst>
            </c:dLbl>
            <c:dLbl>
              <c:idx val="4"/>
              <c:layout>
                <c:manualLayout>
                  <c:x val="0"/>
                  <c:y val="-6.7752684191040358E-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C93C-C34F-B002-68B27C3432E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8</c:v>
                </c:pt>
                <c:pt idx="1">
                  <c:v>85</c:v>
                </c:pt>
                <c:pt idx="2">
                  <c:v>14</c:v>
                </c:pt>
                <c:pt idx="3">
                  <c:v>4</c:v>
                </c:pt>
                <c:pt idx="4">
                  <c:v>7</c:v>
                </c:pt>
              </c:numCache>
            </c:numRef>
          </c:val>
          <c:extLst>
            <c:ext xmlns:c16="http://schemas.microsoft.com/office/drawing/2014/chart" uri="{C3380CC4-5D6E-409C-BE32-E72D297353CC}">
              <c16:uniqueId val="{0000000B-C93C-C34F-B002-68B27C3432E3}"/>
            </c:ext>
          </c:extLst>
        </c:ser>
        <c:dLbls>
          <c:showLegendKey val="0"/>
          <c:showVal val="0"/>
          <c:showCatName val="0"/>
          <c:showSerName val="0"/>
          <c:showPercent val="0"/>
          <c:showBubbleSize val="0"/>
        </c:dLbls>
        <c:gapWidth val="80"/>
        <c:axId val="784893935"/>
        <c:axId val="1"/>
      </c:barChart>
      <c:catAx>
        <c:axId val="784893935"/>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85"/>
          <c:min val="0"/>
        </c:scaling>
        <c:delete val="1"/>
        <c:axPos val="l"/>
        <c:numFmt formatCode="General" sourceLinked="1"/>
        <c:majorTickMark val="out"/>
        <c:minorTickMark val="none"/>
        <c:tickLblPos val="nextTo"/>
        <c:crossAx val="784893935"/>
        <c:crosses val="min"/>
        <c:crossBetween val="between"/>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166766646670666"/>
          <c:y val="4.2879830598200108E-2"/>
          <c:w val="0.82273545290941807"/>
          <c:h val="0.91424033880359978"/>
        </c:manualLayout>
      </c:layout>
      <c:lineChart>
        <c:grouping val="standard"/>
        <c:varyColors val="0"/>
        <c:ser>
          <c:idx val="0"/>
          <c:order val="0"/>
          <c:spPr>
            <a:ln w="19050" algn="ctr">
              <a:solidFill>
                <a:schemeClr val="accent1"/>
              </a:solidFill>
              <a:prstDash val="solid"/>
            </a:ln>
          </c:spPr>
          <c:marker>
            <c:symbol val="circle"/>
            <c:size val="7"/>
            <c:spPr>
              <a:solidFill>
                <a:schemeClr val="accent1"/>
              </a:solidFill>
              <a:ln w="9525" algn="ctr">
                <a:solidFill>
                  <a:schemeClr val="accent1"/>
                </a:solidFill>
                <a:prstDash val="solid"/>
              </a:ln>
            </c:spPr>
          </c:marker>
          <c:val>
            <c:numRef>
              <c:f>Sheet1!$A$1:$H$1</c:f>
              <c:numCache>
                <c:formatCode>General</c:formatCode>
                <c:ptCount val="8"/>
                <c:pt idx="0">
                  <c:v>99821</c:v>
                </c:pt>
                <c:pt idx="1">
                  <c:v>87956</c:v>
                </c:pt>
                <c:pt idx="2">
                  <c:v>85754</c:v>
                </c:pt>
                <c:pt idx="3">
                  <c:v>76525</c:v>
                </c:pt>
                <c:pt idx="4">
                  <c:v>78514</c:v>
                </c:pt>
                <c:pt idx="5">
                  <c:v>72941</c:v>
                </c:pt>
                <c:pt idx="6">
                  <c:v>60042</c:v>
                </c:pt>
                <c:pt idx="7">
                  <c:v>50842</c:v>
                </c:pt>
              </c:numCache>
            </c:numRef>
          </c:val>
          <c:smooth val="0"/>
          <c:extLst>
            <c:ext xmlns:c16="http://schemas.microsoft.com/office/drawing/2014/chart" uri="{C3380CC4-5D6E-409C-BE32-E72D297353CC}">
              <c16:uniqueId val="{00000000-686A-A745-9CAB-DD3D005679A5}"/>
            </c:ext>
          </c:extLst>
        </c:ser>
        <c:dLbls>
          <c:showLegendKey val="0"/>
          <c:showVal val="0"/>
          <c:showCatName val="0"/>
          <c:showSerName val="0"/>
          <c:showPercent val="0"/>
          <c:showBubbleSize val="0"/>
        </c:dLbls>
        <c:marker val="1"/>
        <c:smooth val="0"/>
        <c:axId val="857129615"/>
        <c:axId val="1"/>
      </c:lineChart>
      <c:catAx>
        <c:axId val="857129615"/>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00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400">
                <a:solidFill>
                  <a:schemeClr val="tx1"/>
                </a:solidFill>
                <a:latin typeface="+mn-lt"/>
                <a:ea typeface="Verdana"/>
                <a:cs typeface="+mn-cs"/>
                <a:sym typeface="+mn-lt"/>
              </a:defRPr>
            </a:pPr>
            <a:endParaRPr lang="en-US"/>
          </a:p>
        </c:txPr>
        <c:crossAx val="857129615"/>
        <c:crosses val="min"/>
        <c:crossBetween val="between"/>
        <c:majorUnit val="10000"/>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892548144013392E-2"/>
          <c:y val="3.9628180039138941E-2"/>
          <c:w val="0.84454367848171918"/>
          <c:h val="0.84491193737769077"/>
        </c:manualLayout>
      </c:layout>
      <c:scatterChart>
        <c:scatterStyle val="lineMarker"/>
        <c:varyColors val="0"/>
        <c:ser>
          <c:idx val="0"/>
          <c:order val="0"/>
          <c:spPr>
            <a:ln w="19050" algn="ctr">
              <a:solidFill>
                <a:schemeClr val="accent1"/>
              </a:solidFill>
              <a:prstDash val="solid"/>
            </a:ln>
          </c:spPr>
          <c:marker>
            <c:symbol val="circle"/>
            <c:size val="7"/>
            <c:spPr>
              <a:solidFill>
                <a:schemeClr val="accent1"/>
              </a:solidFill>
              <a:ln w="9525" algn="ctr">
                <a:solidFill>
                  <a:schemeClr val="accent1"/>
                </a:solidFill>
                <a:prstDash val="solid"/>
              </a:ln>
            </c:spPr>
          </c:marker>
          <c:xVal>
            <c:numRef>
              <c:f>Sheet1!$A$1:$H$1</c:f>
              <c:numCache>
                <c:formatCode>General</c:formatCode>
                <c:ptCount val="8"/>
                <c:pt idx="0">
                  <c:v>2012</c:v>
                </c:pt>
                <c:pt idx="1">
                  <c:v>2013</c:v>
                </c:pt>
                <c:pt idx="2">
                  <c:v>2014</c:v>
                </c:pt>
                <c:pt idx="3">
                  <c:v>2015</c:v>
                </c:pt>
                <c:pt idx="4">
                  <c:v>2016</c:v>
                </c:pt>
                <c:pt idx="5">
                  <c:v>2017</c:v>
                </c:pt>
                <c:pt idx="6">
                  <c:v>2018</c:v>
                </c:pt>
                <c:pt idx="7">
                  <c:v>2019</c:v>
                </c:pt>
              </c:numCache>
            </c:numRef>
          </c:xVal>
          <c:yVal>
            <c:numRef>
              <c:f>Sheet1!$A$2:$H$2</c:f>
              <c:numCache>
                <c:formatCode>General</c:formatCode>
                <c:ptCount val="8"/>
                <c:pt idx="0">
                  <c:v>636</c:v>
                </c:pt>
                <c:pt idx="1">
                  <c:v>700</c:v>
                </c:pt>
                <c:pt idx="2">
                  <c:v>735</c:v>
                </c:pt>
                <c:pt idx="3">
                  <c:v>587</c:v>
                </c:pt>
                <c:pt idx="4">
                  <c:v>502</c:v>
                </c:pt>
                <c:pt idx="5">
                  <c:v>491</c:v>
                </c:pt>
                <c:pt idx="6">
                  <c:v>492</c:v>
                </c:pt>
                <c:pt idx="7">
                  <c:v>453</c:v>
                </c:pt>
              </c:numCache>
            </c:numRef>
          </c:yVal>
          <c:smooth val="0"/>
          <c:extLst>
            <c:ext xmlns:c16="http://schemas.microsoft.com/office/drawing/2014/chart" uri="{C3380CC4-5D6E-409C-BE32-E72D297353CC}">
              <c16:uniqueId val="{00000000-1363-6249-9AA1-54BAD244D037}"/>
            </c:ext>
          </c:extLst>
        </c:ser>
        <c:dLbls>
          <c:showLegendKey val="0"/>
          <c:showVal val="0"/>
          <c:showCatName val="0"/>
          <c:showSerName val="0"/>
          <c:showPercent val="0"/>
          <c:showBubbleSize val="0"/>
        </c:dLbls>
        <c:axId val="727585407"/>
        <c:axId val="1"/>
      </c:scatterChart>
      <c:valAx>
        <c:axId val="727585407"/>
        <c:scaling>
          <c:orientation val="minMax"/>
          <c:max val="2019"/>
          <c:min val="2012"/>
        </c:scaling>
        <c:delete val="0"/>
        <c:axPos val="b"/>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400">
                <a:solidFill>
                  <a:schemeClr val="tx1"/>
                </a:solidFill>
                <a:latin typeface="+mn-lt"/>
                <a:ea typeface="Verdana"/>
                <a:cs typeface="+mn-cs"/>
                <a:sym typeface="+mn-lt"/>
              </a:defRPr>
            </a:pPr>
            <a:endParaRPr lang="en-US"/>
          </a:p>
        </c:txPr>
        <c:crossAx val="1"/>
        <c:crosses val="min"/>
        <c:crossBetween val="midCat"/>
        <c:majorUnit val="1"/>
      </c:valAx>
      <c:valAx>
        <c:axId val="1"/>
        <c:scaling>
          <c:orientation val="minMax"/>
          <c:max val="80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400">
                <a:solidFill>
                  <a:schemeClr val="tx1"/>
                </a:solidFill>
                <a:latin typeface="+mn-lt"/>
                <a:ea typeface="Verdana"/>
                <a:cs typeface="+mn-cs"/>
                <a:sym typeface="+mn-lt"/>
              </a:defRPr>
            </a:pPr>
            <a:endParaRPr lang="en-US"/>
          </a:p>
        </c:txPr>
        <c:crossAx val="727585407"/>
        <c:crosses val="min"/>
        <c:crossBetween val="midCat"/>
        <c:majorUnit val="100"/>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9AD-4D98-9294-56B4A4EAEC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9AD-4D98-9294-56B4A4EAEC9F}"/>
              </c:ext>
            </c:extLst>
          </c:dPt>
          <c:cat>
            <c:strRef>
              <c:f>Sheet1!$A$2:$A$3</c:f>
              <c:strCache>
                <c:ptCount val="2"/>
                <c:pt idx="0">
                  <c:v>1st Qtr</c:v>
                </c:pt>
                <c:pt idx="1">
                  <c:v>2nd Qtr</c:v>
                </c:pt>
              </c:strCache>
            </c:strRef>
          </c:cat>
          <c:val>
            <c:numRef>
              <c:f>Sheet1!$B$2:$B$3</c:f>
              <c:numCache>
                <c:formatCode>0%</c:formatCode>
                <c:ptCount val="2"/>
                <c:pt idx="0">
                  <c:v>0.48</c:v>
                </c:pt>
                <c:pt idx="1">
                  <c:v>0.52</c:v>
                </c:pt>
              </c:numCache>
            </c:numRef>
          </c:val>
          <c:extLst>
            <c:ext xmlns:c16="http://schemas.microsoft.com/office/drawing/2014/chart" uri="{C3380CC4-5D6E-409C-BE32-E72D297353CC}">
              <c16:uniqueId val="{00000004-C9AD-4D98-9294-56B4A4EAEC9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BC-4396-852A-5ED52EB1D66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CBC-4396-852A-5ED52EB1D668}"/>
              </c:ext>
            </c:extLst>
          </c:dPt>
          <c:cat>
            <c:strRef>
              <c:f>Sheet1!$A$2:$A$3</c:f>
              <c:strCache>
                <c:ptCount val="2"/>
                <c:pt idx="0">
                  <c:v>1st Qtr</c:v>
                </c:pt>
                <c:pt idx="1">
                  <c:v>2nd Qtr</c:v>
                </c:pt>
              </c:strCache>
            </c:strRef>
          </c:cat>
          <c:val>
            <c:numRef>
              <c:f>Sheet1!$B$2:$B$3</c:f>
              <c:numCache>
                <c:formatCode>0%</c:formatCode>
                <c:ptCount val="2"/>
                <c:pt idx="0">
                  <c:v>0.32</c:v>
                </c:pt>
                <c:pt idx="1">
                  <c:v>0.68</c:v>
                </c:pt>
              </c:numCache>
            </c:numRef>
          </c:val>
          <c:extLst>
            <c:ext xmlns:c16="http://schemas.microsoft.com/office/drawing/2014/chart" uri="{C3380CC4-5D6E-409C-BE32-E72D297353CC}">
              <c16:uniqueId val="{00000004-7CBC-4396-852A-5ED52EB1D66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70230694847296E-2"/>
          <c:y val="0.123678915135608"/>
          <c:w val="0.83021158539393103"/>
          <c:h val="0.60626997972558816"/>
        </c:manualLayout>
      </c:layout>
      <c:barChart>
        <c:barDir val="col"/>
        <c:grouping val="clustered"/>
        <c:varyColors val="0"/>
        <c:ser>
          <c:idx val="0"/>
          <c:order val="0"/>
          <c:tx>
            <c:strRef>
              <c:f>Sheet1!$B$1</c:f>
              <c:strCache>
                <c:ptCount val="1"/>
                <c:pt idx="0">
                  <c:v>Publications per faculty member</c:v>
                </c:pt>
              </c:strCache>
            </c:strRef>
          </c:tx>
          <c:spPr>
            <a:solidFill>
              <a:schemeClr val="bg2">
                <a:lumMod val="50000"/>
              </a:schemeClr>
            </a:solidFill>
          </c:spPr>
          <c:invertIfNegative val="0"/>
          <c:dPt>
            <c:idx val="13"/>
            <c:invertIfNegative val="0"/>
            <c:bubble3D val="0"/>
            <c:spPr>
              <a:solidFill>
                <a:srgbClr val="328ACC"/>
              </a:solidFill>
              <a:ln w="25400" cap="flat" cmpd="sng" algn="ctr">
                <a:noFill/>
                <a:prstDash val="solid"/>
              </a:ln>
              <a:effectLst/>
            </c:spPr>
            <c:extLst>
              <c:ext xmlns:c16="http://schemas.microsoft.com/office/drawing/2014/chart" uri="{C3380CC4-5D6E-409C-BE32-E72D297353CC}">
                <c16:uniqueId val="{00000001-1866-4F8E-BE9B-766C6F75B674}"/>
              </c:ext>
            </c:extLst>
          </c:dPt>
          <c:dPt>
            <c:idx val="19"/>
            <c:invertIfNegative val="0"/>
            <c:bubble3D val="0"/>
            <c:spPr>
              <a:solidFill>
                <a:schemeClr val="bg2">
                  <a:lumMod val="50000"/>
                </a:schemeClr>
              </a:solidFill>
              <a:ln w="25400" cap="flat" cmpd="sng" algn="ctr">
                <a:noFill/>
                <a:prstDash val="solid"/>
              </a:ln>
              <a:effectLst/>
            </c:spPr>
            <c:extLst>
              <c:ext xmlns:c16="http://schemas.microsoft.com/office/drawing/2014/chart" uri="{C3380CC4-5D6E-409C-BE32-E72D297353CC}">
                <c16:uniqueId val="{00000003-1866-4F8E-BE9B-766C6F75B674}"/>
              </c:ext>
            </c:extLst>
          </c:dPt>
          <c:dPt>
            <c:idx val="20"/>
            <c:invertIfNegative val="0"/>
            <c:bubble3D val="0"/>
            <c:spPr>
              <a:solidFill>
                <a:schemeClr val="bg2">
                  <a:lumMod val="50000"/>
                </a:schemeClr>
              </a:solidFill>
              <a:ln w="25400" cap="flat" cmpd="sng" algn="ctr">
                <a:noFill/>
                <a:prstDash val="solid"/>
              </a:ln>
              <a:effectLst/>
            </c:spPr>
            <c:extLst>
              <c:ext xmlns:c16="http://schemas.microsoft.com/office/drawing/2014/chart" uri="{C3380CC4-5D6E-409C-BE32-E72D297353CC}">
                <c16:uniqueId val="{00000005-1866-4F8E-BE9B-766C6F75B674}"/>
              </c:ext>
            </c:extLst>
          </c:dPt>
          <c:cat>
            <c:strRef>
              <c:f>Sheet1!$A$2:$A$24</c:f>
              <c:strCache>
                <c:ptCount val="23"/>
                <c:pt idx="0">
                  <c:v>(8) Rice</c:v>
                </c:pt>
                <c:pt idx="1">
                  <c:v>(16) Washington U-STL</c:v>
                </c:pt>
                <c:pt idx="2">
                  <c:v>(8) Stanford</c:v>
                </c:pt>
                <c:pt idx="3">
                  <c:v>(5) U Washington</c:v>
                </c:pt>
                <c:pt idx="4">
                  <c:v>(2) UC-San Diego</c:v>
                </c:pt>
                <c:pt idx="5">
                  <c:v>(12) U MI-Ann Arbor</c:v>
                </c:pt>
                <c:pt idx="6">
                  <c:v>(4) Duke</c:v>
                </c:pt>
                <c:pt idx="7">
                  <c:v>(6) MIT</c:v>
                </c:pt>
                <c:pt idx="8">
                  <c:v>(11) CWRU</c:v>
                </c:pt>
                <c:pt idx="9">
                  <c:v>(8) Boston U</c:v>
                </c:pt>
                <c:pt idx="10">
                  <c:v>(16) Columbia</c:v>
                </c:pt>
                <c:pt idx="11">
                  <c:v>(12) UC-Berkeley</c:v>
                </c:pt>
                <c:pt idx="12">
                  <c:v>(12) U Pittsburg</c:v>
                </c:pt>
                <c:pt idx="13">
                  <c:v>UNC / NCSU*</c:v>
                </c:pt>
                <c:pt idx="14">
                  <c:v>(20) Cornell</c:v>
                </c:pt>
                <c:pt idx="15">
                  <c:v>(6) U Pennsylvania</c:v>
                </c:pt>
                <c:pt idx="16">
                  <c:v>(20) Vanderbilt</c:v>
                </c:pt>
                <c:pt idx="17">
                  <c:v>(20) U WI-Madison</c:v>
                </c:pt>
                <c:pt idx="18">
                  <c:v>(15) Northwestern U</c:v>
                </c:pt>
                <c:pt idx="19">
                  <c:v>(1) Johns Hopkins</c:v>
                </c:pt>
                <c:pt idx="20">
                  <c:v>(16) U Texas-Austin</c:v>
                </c:pt>
                <c:pt idx="21">
                  <c:v>(2) Georgia Tech</c:v>
                </c:pt>
                <c:pt idx="22">
                  <c:v>(19) U Virginia</c:v>
                </c:pt>
              </c:strCache>
            </c:strRef>
          </c:cat>
          <c:val>
            <c:numRef>
              <c:f>Sheet1!$B$2:$B$24</c:f>
              <c:numCache>
                <c:formatCode>General</c:formatCode>
                <c:ptCount val="23"/>
                <c:pt idx="0">
                  <c:v>62.39</c:v>
                </c:pt>
                <c:pt idx="1">
                  <c:v>61.59</c:v>
                </c:pt>
                <c:pt idx="2">
                  <c:v>59.56</c:v>
                </c:pt>
                <c:pt idx="3">
                  <c:v>59.33</c:v>
                </c:pt>
                <c:pt idx="4">
                  <c:v>56.68</c:v>
                </c:pt>
                <c:pt idx="5">
                  <c:v>53.23</c:v>
                </c:pt>
                <c:pt idx="6">
                  <c:v>51</c:v>
                </c:pt>
                <c:pt idx="7">
                  <c:v>50.78</c:v>
                </c:pt>
                <c:pt idx="8">
                  <c:v>44.55</c:v>
                </c:pt>
                <c:pt idx="9">
                  <c:v>43.28</c:v>
                </c:pt>
                <c:pt idx="10">
                  <c:v>43.28</c:v>
                </c:pt>
                <c:pt idx="11">
                  <c:v>42.16</c:v>
                </c:pt>
                <c:pt idx="12">
                  <c:v>38.94</c:v>
                </c:pt>
                <c:pt idx="13">
                  <c:v>38.94</c:v>
                </c:pt>
                <c:pt idx="14">
                  <c:v>37.83</c:v>
                </c:pt>
                <c:pt idx="15">
                  <c:v>36.159999999999997</c:v>
                </c:pt>
                <c:pt idx="16">
                  <c:v>35.89</c:v>
                </c:pt>
                <c:pt idx="17">
                  <c:v>35.79</c:v>
                </c:pt>
                <c:pt idx="18">
                  <c:v>35</c:v>
                </c:pt>
                <c:pt idx="19">
                  <c:v>34.71</c:v>
                </c:pt>
                <c:pt idx="20">
                  <c:v>31.62</c:v>
                </c:pt>
                <c:pt idx="21">
                  <c:v>28.17</c:v>
                </c:pt>
                <c:pt idx="22">
                  <c:v>26.11</c:v>
                </c:pt>
              </c:numCache>
            </c:numRef>
          </c:val>
          <c:extLst>
            <c:ext xmlns:c16="http://schemas.microsoft.com/office/drawing/2014/chart" uri="{C3380CC4-5D6E-409C-BE32-E72D297353CC}">
              <c16:uniqueId val="{00000006-1866-4F8E-BE9B-766C6F75B674}"/>
            </c:ext>
          </c:extLst>
        </c:ser>
        <c:dLbls>
          <c:showLegendKey val="0"/>
          <c:showVal val="0"/>
          <c:showCatName val="0"/>
          <c:showSerName val="0"/>
          <c:showPercent val="0"/>
          <c:showBubbleSize val="0"/>
        </c:dLbls>
        <c:gapWidth val="100"/>
        <c:axId val="260863488"/>
        <c:axId val="260865024"/>
      </c:barChart>
      <c:lineChart>
        <c:grouping val="standard"/>
        <c:varyColors val="0"/>
        <c:ser>
          <c:idx val="1"/>
          <c:order val="1"/>
          <c:tx>
            <c:strRef>
              <c:f>Sheet1!$C$1</c:f>
              <c:strCache>
                <c:ptCount val="1"/>
                <c:pt idx="0">
                  <c:v>Citations per publication</c:v>
                </c:pt>
              </c:strCache>
            </c:strRef>
          </c:tx>
          <c:spPr>
            <a:ln w="28575">
              <a:solidFill>
                <a:srgbClr val="C00000"/>
              </a:solidFill>
            </a:ln>
          </c:spPr>
          <c:marker>
            <c:symbol val="none"/>
          </c:marker>
          <c:cat>
            <c:strRef>
              <c:f>Sheet1!$A$2:$A$24</c:f>
              <c:strCache>
                <c:ptCount val="23"/>
                <c:pt idx="0">
                  <c:v>(8) Rice</c:v>
                </c:pt>
                <c:pt idx="1">
                  <c:v>(16) Washington U-STL</c:v>
                </c:pt>
                <c:pt idx="2">
                  <c:v>(8) Stanford</c:v>
                </c:pt>
                <c:pt idx="3">
                  <c:v>(5) U Washington</c:v>
                </c:pt>
                <c:pt idx="4">
                  <c:v>(2) UC-San Diego</c:v>
                </c:pt>
                <c:pt idx="5">
                  <c:v>(12) U MI-Ann Arbor</c:v>
                </c:pt>
                <c:pt idx="6">
                  <c:v>(4) Duke</c:v>
                </c:pt>
                <c:pt idx="7">
                  <c:v>(6) MIT</c:v>
                </c:pt>
                <c:pt idx="8">
                  <c:v>(11) CWRU</c:v>
                </c:pt>
                <c:pt idx="9">
                  <c:v>(8) Boston U</c:v>
                </c:pt>
                <c:pt idx="10">
                  <c:v>(16) Columbia</c:v>
                </c:pt>
                <c:pt idx="11">
                  <c:v>(12) UC-Berkeley</c:v>
                </c:pt>
                <c:pt idx="12">
                  <c:v>(12) U Pittsburg</c:v>
                </c:pt>
                <c:pt idx="13">
                  <c:v>UNC / NCSU*</c:v>
                </c:pt>
                <c:pt idx="14">
                  <c:v>(20) Cornell</c:v>
                </c:pt>
                <c:pt idx="15">
                  <c:v>(6) U Pennsylvania</c:v>
                </c:pt>
                <c:pt idx="16">
                  <c:v>(20) Vanderbilt</c:v>
                </c:pt>
                <c:pt idx="17">
                  <c:v>(20) U WI-Madison</c:v>
                </c:pt>
                <c:pt idx="18">
                  <c:v>(15) Northwestern U</c:v>
                </c:pt>
                <c:pt idx="19">
                  <c:v>(1) Johns Hopkins</c:v>
                </c:pt>
                <c:pt idx="20">
                  <c:v>(16) U Texas-Austin</c:v>
                </c:pt>
                <c:pt idx="21">
                  <c:v>(2) Georgia Tech</c:v>
                </c:pt>
                <c:pt idx="22">
                  <c:v>(19) U Virginia</c:v>
                </c:pt>
              </c:strCache>
            </c:strRef>
          </c:cat>
          <c:val>
            <c:numRef>
              <c:f>Sheet1!$C$2:$C$24</c:f>
              <c:numCache>
                <c:formatCode>General</c:formatCode>
                <c:ptCount val="23"/>
                <c:pt idx="0">
                  <c:v>30.7</c:v>
                </c:pt>
                <c:pt idx="1">
                  <c:v>46.79</c:v>
                </c:pt>
                <c:pt idx="2">
                  <c:v>28.88</c:v>
                </c:pt>
                <c:pt idx="3">
                  <c:v>27.36</c:v>
                </c:pt>
                <c:pt idx="4">
                  <c:v>27.06</c:v>
                </c:pt>
                <c:pt idx="5">
                  <c:v>17.149999999999999</c:v>
                </c:pt>
                <c:pt idx="6">
                  <c:v>19.05</c:v>
                </c:pt>
                <c:pt idx="7">
                  <c:v>39.840000000000003</c:v>
                </c:pt>
                <c:pt idx="8">
                  <c:v>14.48</c:v>
                </c:pt>
                <c:pt idx="9">
                  <c:v>28.6</c:v>
                </c:pt>
                <c:pt idx="10">
                  <c:v>20.350000000000001</c:v>
                </c:pt>
                <c:pt idx="11">
                  <c:v>27.21</c:v>
                </c:pt>
                <c:pt idx="12">
                  <c:v>16.39</c:v>
                </c:pt>
                <c:pt idx="13">
                  <c:v>22.56</c:v>
                </c:pt>
                <c:pt idx="14">
                  <c:v>23.37</c:v>
                </c:pt>
                <c:pt idx="15">
                  <c:v>24.59</c:v>
                </c:pt>
                <c:pt idx="16">
                  <c:v>16.32</c:v>
                </c:pt>
                <c:pt idx="17">
                  <c:v>19.57</c:v>
                </c:pt>
                <c:pt idx="18">
                  <c:v>14.88</c:v>
                </c:pt>
                <c:pt idx="19">
                  <c:v>23.85</c:v>
                </c:pt>
                <c:pt idx="20">
                  <c:v>14.15</c:v>
                </c:pt>
                <c:pt idx="21">
                  <c:v>22.63</c:v>
                </c:pt>
                <c:pt idx="22">
                  <c:v>21.73</c:v>
                </c:pt>
              </c:numCache>
            </c:numRef>
          </c:val>
          <c:smooth val="0"/>
          <c:extLst>
            <c:ext xmlns:c16="http://schemas.microsoft.com/office/drawing/2014/chart" uri="{C3380CC4-5D6E-409C-BE32-E72D297353CC}">
              <c16:uniqueId val="{00000007-1866-4F8E-BE9B-766C6F75B674}"/>
            </c:ext>
          </c:extLst>
        </c:ser>
        <c:dLbls>
          <c:showLegendKey val="0"/>
          <c:showVal val="0"/>
          <c:showCatName val="0"/>
          <c:showSerName val="0"/>
          <c:showPercent val="0"/>
          <c:showBubbleSize val="0"/>
        </c:dLbls>
        <c:marker val="1"/>
        <c:smooth val="0"/>
        <c:axId val="260873216"/>
        <c:axId val="260871296"/>
      </c:lineChart>
      <c:catAx>
        <c:axId val="260863488"/>
        <c:scaling>
          <c:orientation val="minMax"/>
        </c:scaling>
        <c:delete val="0"/>
        <c:axPos val="b"/>
        <c:numFmt formatCode="General" sourceLinked="0"/>
        <c:majorTickMark val="out"/>
        <c:minorTickMark val="none"/>
        <c:tickLblPos val="nextTo"/>
        <c:txPr>
          <a:bodyPr/>
          <a:lstStyle/>
          <a:p>
            <a:pPr>
              <a:defRPr sz="1000"/>
            </a:pPr>
            <a:endParaRPr lang="en-US"/>
          </a:p>
        </c:txPr>
        <c:crossAx val="260865024"/>
        <c:crosses val="autoZero"/>
        <c:auto val="1"/>
        <c:lblAlgn val="ctr"/>
        <c:lblOffset val="100"/>
        <c:noMultiLvlLbl val="0"/>
      </c:catAx>
      <c:valAx>
        <c:axId val="260865024"/>
        <c:scaling>
          <c:orientation val="minMax"/>
        </c:scaling>
        <c:delete val="0"/>
        <c:axPos val="l"/>
        <c:title>
          <c:tx>
            <c:rich>
              <a:bodyPr rot="-5400000" vert="horz"/>
              <a:lstStyle/>
              <a:p>
                <a:pPr>
                  <a:defRPr/>
                </a:pPr>
                <a:r>
                  <a:rPr lang="en-US"/>
                  <a:t>Publications per faculty member</a:t>
                </a:r>
              </a:p>
            </c:rich>
          </c:tx>
          <c:layout>
            <c:manualLayout>
              <c:xMode val="edge"/>
              <c:yMode val="edge"/>
              <c:x val="1.8051913127118093E-2"/>
              <c:y val="0.13261469187609035"/>
            </c:manualLayout>
          </c:layout>
          <c:overlay val="0"/>
        </c:title>
        <c:numFmt formatCode="General" sourceLinked="1"/>
        <c:majorTickMark val="out"/>
        <c:minorTickMark val="none"/>
        <c:tickLblPos val="nextTo"/>
        <c:txPr>
          <a:bodyPr/>
          <a:lstStyle/>
          <a:p>
            <a:pPr>
              <a:defRPr sz="1000"/>
            </a:pPr>
            <a:endParaRPr lang="en-US"/>
          </a:p>
        </c:txPr>
        <c:crossAx val="260863488"/>
        <c:crosses val="autoZero"/>
        <c:crossBetween val="between"/>
      </c:valAx>
      <c:valAx>
        <c:axId val="260871296"/>
        <c:scaling>
          <c:orientation val="minMax"/>
        </c:scaling>
        <c:delete val="0"/>
        <c:axPos val="r"/>
        <c:title>
          <c:tx>
            <c:rich>
              <a:bodyPr rot="-5400000" vert="horz"/>
              <a:lstStyle/>
              <a:p>
                <a:pPr>
                  <a:defRPr/>
                </a:pPr>
                <a:r>
                  <a:rPr lang="en-US"/>
                  <a:t>Citations per publication</a:t>
                </a:r>
              </a:p>
            </c:rich>
          </c:tx>
          <c:layout>
            <c:manualLayout>
              <c:xMode val="edge"/>
              <c:yMode val="edge"/>
              <c:x val="0.94638092391888462"/>
              <c:y val="0.19747984346268094"/>
            </c:manualLayout>
          </c:layout>
          <c:overlay val="0"/>
        </c:title>
        <c:numFmt formatCode="General" sourceLinked="1"/>
        <c:majorTickMark val="out"/>
        <c:minorTickMark val="none"/>
        <c:tickLblPos val="nextTo"/>
        <c:txPr>
          <a:bodyPr/>
          <a:lstStyle/>
          <a:p>
            <a:pPr>
              <a:defRPr sz="1000"/>
            </a:pPr>
            <a:endParaRPr lang="en-US"/>
          </a:p>
        </c:txPr>
        <c:crossAx val="260873216"/>
        <c:crosses val="max"/>
        <c:crossBetween val="between"/>
        <c:majorUnit val="10"/>
        <c:minorUnit val="1"/>
      </c:valAx>
      <c:catAx>
        <c:axId val="260873216"/>
        <c:scaling>
          <c:orientation val="minMax"/>
        </c:scaling>
        <c:delete val="1"/>
        <c:axPos val="b"/>
        <c:numFmt formatCode="General" sourceLinked="1"/>
        <c:majorTickMark val="out"/>
        <c:minorTickMark val="none"/>
        <c:tickLblPos val="nextTo"/>
        <c:crossAx val="260871296"/>
        <c:crosses val="autoZero"/>
        <c:auto val="1"/>
        <c:lblAlgn val="ctr"/>
        <c:lblOffset val="100"/>
        <c:noMultiLvlLbl val="0"/>
      </c:catAx>
    </c:plotArea>
    <c:legend>
      <c:legendPos val="t"/>
      <c:layout>
        <c:manualLayout>
          <c:xMode val="edge"/>
          <c:yMode val="edge"/>
          <c:x val="0.33956275137669056"/>
          <c:y val="0.1640076461017872"/>
          <c:w val="0.54291971727218302"/>
          <c:h val="5.7347009255422E-2"/>
        </c:manualLayout>
      </c:layout>
      <c:overlay val="0"/>
      <c:txPr>
        <a:bodyPr/>
        <a:lstStyle/>
        <a:p>
          <a:pPr>
            <a:defRPr sz="1050"/>
          </a:pPr>
          <a:endParaRPr lang="en-US"/>
        </a:p>
      </c:txPr>
    </c:legend>
    <c:plotVisOnly val="1"/>
    <c:dispBlanksAs val="gap"/>
    <c:showDLblsOverMax val="0"/>
  </c:chart>
  <c:txPr>
    <a:bodyPr/>
    <a:lstStyle/>
    <a:p>
      <a:pPr>
        <a:defRPr sz="1200">
          <a:latin typeface="Nunito Sans" pitchFamily="2" charset="77"/>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9.9184870679776743E-2"/>
          <c:y val="0.121523281637602"/>
          <c:w val="0.83742612376912962"/>
          <c:h val="0.61076937352691907"/>
        </c:manualLayout>
      </c:layout>
      <c:barChart>
        <c:barDir val="col"/>
        <c:grouping val="clustered"/>
        <c:varyColors val="0"/>
        <c:ser>
          <c:idx val="0"/>
          <c:order val="0"/>
          <c:tx>
            <c:strRef>
              <c:f>Sheet1!$B$1</c:f>
              <c:strCache>
                <c:ptCount val="1"/>
                <c:pt idx="0">
                  <c:v> Funding per Faculty FTE </c:v>
                </c:pt>
              </c:strCache>
            </c:strRef>
          </c:tx>
          <c:spPr>
            <a:solidFill>
              <a:schemeClr val="bg2">
                <a:lumMod val="50000"/>
              </a:schemeClr>
            </a:solidFill>
            <a:ln w="25400" cap="flat" cmpd="sng" algn="ctr">
              <a:noFill/>
              <a:prstDash val="solid"/>
            </a:ln>
            <a:effectLst/>
          </c:spPr>
          <c:invertIfNegative val="0"/>
          <c:dPt>
            <c:idx val="0"/>
            <c:invertIfNegative val="0"/>
            <c:bubble3D val="0"/>
            <c:extLst>
              <c:ext xmlns:c16="http://schemas.microsoft.com/office/drawing/2014/chart" uri="{C3380CC4-5D6E-409C-BE32-E72D297353CC}">
                <c16:uniqueId val="{00000000-3AE1-4A42-8C1E-C788AD87A9A7}"/>
              </c:ext>
            </c:extLst>
          </c:dPt>
          <c:dPt>
            <c:idx val="11"/>
            <c:invertIfNegative val="0"/>
            <c:bubble3D val="0"/>
            <c:spPr>
              <a:solidFill>
                <a:srgbClr val="328ACC"/>
              </a:solidFill>
              <a:ln w="25400" cap="flat" cmpd="sng" algn="ctr">
                <a:noFill/>
                <a:prstDash val="solid"/>
              </a:ln>
              <a:effectLst/>
            </c:spPr>
            <c:extLst>
              <c:ext xmlns:c16="http://schemas.microsoft.com/office/drawing/2014/chart" uri="{C3380CC4-5D6E-409C-BE32-E72D297353CC}">
                <c16:uniqueId val="{00000002-3AE1-4A42-8C1E-C788AD87A9A7}"/>
              </c:ext>
            </c:extLst>
          </c:dPt>
          <c:dPt>
            <c:idx val="17"/>
            <c:invertIfNegative val="0"/>
            <c:bubble3D val="0"/>
            <c:extLst>
              <c:ext xmlns:c16="http://schemas.microsoft.com/office/drawing/2014/chart" uri="{C3380CC4-5D6E-409C-BE32-E72D297353CC}">
                <c16:uniqueId val="{00000003-3AE1-4A42-8C1E-C788AD87A9A7}"/>
              </c:ext>
            </c:extLst>
          </c:dPt>
          <c:cat>
            <c:strRef>
              <c:f>Sheet1!$A$2:$A$23</c:f>
              <c:strCache>
                <c:ptCount val="22"/>
                <c:pt idx="0">
                  <c:v>(12) U Pittsburgh</c:v>
                </c:pt>
                <c:pt idx="1">
                  <c:v>(6) MIT</c:v>
                </c:pt>
                <c:pt idx="2">
                  <c:v>(8) Stanford</c:v>
                </c:pt>
                <c:pt idx="3">
                  <c:v>(15) Northwestern U </c:v>
                </c:pt>
                <c:pt idx="4">
                  <c:v>(4) Duke</c:v>
                </c:pt>
                <c:pt idx="5">
                  <c:v>(6) U Pennsylvania</c:v>
                </c:pt>
                <c:pt idx="6">
                  <c:v>(2) Georgia Tech</c:v>
                </c:pt>
                <c:pt idx="7">
                  <c:v>(12) U MI-Ann Arbor</c:v>
                </c:pt>
                <c:pt idx="8">
                  <c:v>(12) UC-Berkeley</c:v>
                </c:pt>
                <c:pt idx="9">
                  <c:v>(5) U Washington</c:v>
                </c:pt>
                <c:pt idx="10">
                  <c:v>(8) Boston U</c:v>
                </c:pt>
                <c:pt idx="11">
                  <c:v>UNC / NCSU</c:v>
                </c:pt>
                <c:pt idx="12">
                  <c:v>(8) Rice</c:v>
                </c:pt>
                <c:pt idx="13">
                  <c:v>(2) UC-San Diego</c:v>
                </c:pt>
                <c:pt idx="14">
                  <c:v>(19) U Virginia</c:v>
                </c:pt>
                <c:pt idx="15">
                  <c:v>(20) U WI-Madison</c:v>
                </c:pt>
                <c:pt idx="16">
                  <c:v>(20) Cornell</c:v>
                </c:pt>
                <c:pt idx="17">
                  <c:v>(16) Washington U-STL</c:v>
                </c:pt>
                <c:pt idx="18">
                  <c:v>(11) CWRU</c:v>
                </c:pt>
                <c:pt idx="19">
                  <c:v>(20) Vanderbilt</c:v>
                </c:pt>
                <c:pt idx="20">
                  <c:v>(1) Johns Hopkins</c:v>
                </c:pt>
                <c:pt idx="21">
                  <c:v>(16) U Texas-Austin</c:v>
                </c:pt>
              </c:strCache>
            </c:strRef>
          </c:cat>
          <c:val>
            <c:numRef>
              <c:f>Sheet1!$B$2:$B$23</c:f>
              <c:numCache>
                <c:formatCode>_("$"* #,##0_);_("$"* \(#,##0\);_("$"* "-"??_);_(@_)</c:formatCode>
                <c:ptCount val="22"/>
                <c:pt idx="0">
                  <c:v>2546500</c:v>
                </c:pt>
                <c:pt idx="1">
                  <c:v>1874181.8181818181</c:v>
                </c:pt>
                <c:pt idx="2">
                  <c:v>1748320.0625</c:v>
                </c:pt>
                <c:pt idx="3">
                  <c:v>1614934.6842105263</c:v>
                </c:pt>
                <c:pt idx="4">
                  <c:v>1498530.8620689656</c:v>
                </c:pt>
                <c:pt idx="5">
                  <c:v>1485373.75</c:v>
                </c:pt>
                <c:pt idx="6">
                  <c:v>1174111.111111111</c:v>
                </c:pt>
                <c:pt idx="7">
                  <c:v>1139755.05</c:v>
                </c:pt>
                <c:pt idx="8">
                  <c:v>1103631.5789473683</c:v>
                </c:pt>
                <c:pt idx="9">
                  <c:v>1068739.1304347827</c:v>
                </c:pt>
                <c:pt idx="10">
                  <c:v>979615.32258064521</c:v>
                </c:pt>
                <c:pt idx="11">
                  <c:v>952423.22388059704</c:v>
                </c:pt>
                <c:pt idx="12">
                  <c:v>830158.1875</c:v>
                </c:pt>
                <c:pt idx="13">
                  <c:v>793740.80952380947</c:v>
                </c:pt>
                <c:pt idx="14">
                  <c:v>776211.36363636365</c:v>
                </c:pt>
                <c:pt idx="15">
                  <c:v>748006.21428571432</c:v>
                </c:pt>
                <c:pt idx="16">
                  <c:v>727001.8</c:v>
                </c:pt>
                <c:pt idx="17">
                  <c:v>639950</c:v>
                </c:pt>
                <c:pt idx="18">
                  <c:v>592130.43478260865</c:v>
                </c:pt>
                <c:pt idx="19">
                  <c:v>506000</c:v>
                </c:pt>
                <c:pt idx="20">
                  <c:v>479000</c:v>
                </c:pt>
                <c:pt idx="21">
                  <c:v>371892.94444444444</c:v>
                </c:pt>
              </c:numCache>
            </c:numRef>
          </c:val>
          <c:extLst>
            <c:ext xmlns:c16="http://schemas.microsoft.com/office/drawing/2014/chart" uri="{C3380CC4-5D6E-409C-BE32-E72D297353CC}">
              <c16:uniqueId val="{00000004-3AE1-4A42-8C1E-C788AD87A9A7}"/>
            </c:ext>
          </c:extLst>
        </c:ser>
        <c:dLbls>
          <c:showLegendKey val="0"/>
          <c:showVal val="0"/>
          <c:showCatName val="0"/>
          <c:showSerName val="0"/>
          <c:showPercent val="0"/>
          <c:showBubbleSize val="0"/>
        </c:dLbls>
        <c:gapWidth val="100"/>
        <c:axId val="260988288"/>
        <c:axId val="260990080"/>
      </c:barChart>
      <c:lineChart>
        <c:grouping val="standard"/>
        <c:varyColors val="0"/>
        <c:ser>
          <c:idx val="1"/>
          <c:order val="1"/>
          <c:tx>
            <c:strRef>
              <c:f>Sheet1!$C$1</c:f>
              <c:strCache>
                <c:ptCount val="1"/>
                <c:pt idx="0">
                  <c:v>Faculty FTE</c:v>
                </c:pt>
              </c:strCache>
            </c:strRef>
          </c:tx>
          <c:spPr>
            <a:ln w="28575">
              <a:solidFill>
                <a:srgbClr val="C00000"/>
              </a:solidFill>
            </a:ln>
          </c:spPr>
          <c:marker>
            <c:symbol val="none"/>
          </c:marker>
          <c:cat>
            <c:strRef>
              <c:f>Sheet1!$A$2:$A$23</c:f>
              <c:strCache>
                <c:ptCount val="22"/>
                <c:pt idx="0">
                  <c:v>(12) U Pittsburgh</c:v>
                </c:pt>
                <c:pt idx="1">
                  <c:v>(6) MIT</c:v>
                </c:pt>
                <c:pt idx="2">
                  <c:v>(8) Stanford</c:v>
                </c:pt>
                <c:pt idx="3">
                  <c:v>(15) Northwestern U </c:v>
                </c:pt>
                <c:pt idx="4">
                  <c:v>(4) Duke</c:v>
                </c:pt>
                <c:pt idx="5">
                  <c:v>(6) U Pennsylvania</c:v>
                </c:pt>
                <c:pt idx="6">
                  <c:v>(2) Georgia Tech</c:v>
                </c:pt>
                <c:pt idx="7">
                  <c:v>(12) U MI-Ann Arbor</c:v>
                </c:pt>
                <c:pt idx="8">
                  <c:v>(12) UC-Berkeley</c:v>
                </c:pt>
                <c:pt idx="9">
                  <c:v>(5) U Washington</c:v>
                </c:pt>
                <c:pt idx="10">
                  <c:v>(8) Boston U</c:v>
                </c:pt>
                <c:pt idx="11">
                  <c:v>UNC / NCSU</c:v>
                </c:pt>
                <c:pt idx="12">
                  <c:v>(8) Rice</c:v>
                </c:pt>
                <c:pt idx="13">
                  <c:v>(2) UC-San Diego</c:v>
                </c:pt>
                <c:pt idx="14">
                  <c:v>(19) U Virginia</c:v>
                </c:pt>
                <c:pt idx="15">
                  <c:v>(20) U WI-Madison</c:v>
                </c:pt>
                <c:pt idx="16">
                  <c:v>(20) Cornell</c:v>
                </c:pt>
                <c:pt idx="17">
                  <c:v>(16) Washington U-STL</c:v>
                </c:pt>
                <c:pt idx="18">
                  <c:v>(11) CWRU</c:v>
                </c:pt>
                <c:pt idx="19">
                  <c:v>(20) Vanderbilt</c:v>
                </c:pt>
                <c:pt idx="20">
                  <c:v>(1) Johns Hopkins</c:v>
                </c:pt>
                <c:pt idx="21">
                  <c:v>(16) U Texas-Austin</c:v>
                </c:pt>
              </c:strCache>
            </c:strRef>
          </c:cat>
          <c:val>
            <c:numRef>
              <c:f>Sheet1!$C$2:$C$23</c:f>
              <c:numCache>
                <c:formatCode>General</c:formatCode>
                <c:ptCount val="22"/>
                <c:pt idx="0">
                  <c:v>22</c:v>
                </c:pt>
                <c:pt idx="1">
                  <c:v>22</c:v>
                </c:pt>
                <c:pt idx="2">
                  <c:v>16</c:v>
                </c:pt>
                <c:pt idx="3">
                  <c:v>19</c:v>
                </c:pt>
                <c:pt idx="4">
                  <c:v>29</c:v>
                </c:pt>
                <c:pt idx="5">
                  <c:v>16</c:v>
                </c:pt>
                <c:pt idx="6">
                  <c:v>27</c:v>
                </c:pt>
                <c:pt idx="7">
                  <c:v>20</c:v>
                </c:pt>
                <c:pt idx="8">
                  <c:v>19</c:v>
                </c:pt>
                <c:pt idx="9">
                  <c:v>23</c:v>
                </c:pt>
                <c:pt idx="10">
                  <c:v>31</c:v>
                </c:pt>
                <c:pt idx="11">
                  <c:v>21</c:v>
                </c:pt>
                <c:pt idx="12">
                  <c:v>16</c:v>
                </c:pt>
                <c:pt idx="13">
                  <c:v>21</c:v>
                </c:pt>
                <c:pt idx="14">
                  <c:v>11</c:v>
                </c:pt>
                <c:pt idx="15">
                  <c:v>14</c:v>
                </c:pt>
                <c:pt idx="16">
                  <c:v>10</c:v>
                </c:pt>
                <c:pt idx="17">
                  <c:v>20</c:v>
                </c:pt>
                <c:pt idx="18">
                  <c:v>23</c:v>
                </c:pt>
                <c:pt idx="19">
                  <c:v>17</c:v>
                </c:pt>
                <c:pt idx="20">
                  <c:v>33</c:v>
                </c:pt>
                <c:pt idx="21">
                  <c:v>18</c:v>
                </c:pt>
              </c:numCache>
            </c:numRef>
          </c:val>
          <c:smooth val="0"/>
          <c:extLst>
            <c:ext xmlns:c16="http://schemas.microsoft.com/office/drawing/2014/chart" uri="{C3380CC4-5D6E-409C-BE32-E72D297353CC}">
              <c16:uniqueId val="{00000005-3AE1-4A42-8C1E-C788AD87A9A7}"/>
            </c:ext>
          </c:extLst>
        </c:ser>
        <c:dLbls>
          <c:showLegendKey val="0"/>
          <c:showVal val="0"/>
          <c:showCatName val="0"/>
          <c:showSerName val="0"/>
          <c:showPercent val="0"/>
          <c:showBubbleSize val="0"/>
        </c:dLbls>
        <c:marker val="1"/>
        <c:smooth val="0"/>
        <c:axId val="260998656"/>
        <c:axId val="260992384"/>
      </c:lineChart>
      <c:catAx>
        <c:axId val="260988288"/>
        <c:scaling>
          <c:orientation val="minMax"/>
        </c:scaling>
        <c:delete val="0"/>
        <c:axPos val="b"/>
        <c:numFmt formatCode="General" sourceLinked="0"/>
        <c:majorTickMark val="out"/>
        <c:minorTickMark val="none"/>
        <c:tickLblPos val="nextTo"/>
        <c:txPr>
          <a:bodyPr/>
          <a:lstStyle/>
          <a:p>
            <a:pPr>
              <a:defRPr sz="1000"/>
            </a:pPr>
            <a:endParaRPr lang="en-US"/>
          </a:p>
        </c:txPr>
        <c:crossAx val="260990080"/>
        <c:crosses val="autoZero"/>
        <c:auto val="1"/>
        <c:lblAlgn val="ctr"/>
        <c:lblOffset val="100"/>
        <c:noMultiLvlLbl val="0"/>
      </c:catAx>
      <c:valAx>
        <c:axId val="260990080"/>
        <c:scaling>
          <c:orientation val="minMax"/>
        </c:scaling>
        <c:delete val="0"/>
        <c:axPos val="l"/>
        <c:title>
          <c:tx>
            <c:rich>
              <a:bodyPr rot="-5400000" vert="horz"/>
              <a:lstStyle/>
              <a:p>
                <a:pPr>
                  <a:defRPr sz="1200"/>
                </a:pPr>
                <a:r>
                  <a:rPr lang="en-US" sz="1200"/>
                  <a:t>Funding per Faculty FTE</a:t>
                </a:r>
              </a:p>
              <a:p>
                <a:pPr>
                  <a:defRPr sz="1200"/>
                </a:pPr>
                <a:r>
                  <a:rPr lang="en-US" sz="1200"/>
                  <a:t>($100,000s)</a:t>
                </a:r>
              </a:p>
            </c:rich>
          </c:tx>
          <c:overlay val="0"/>
        </c:title>
        <c:numFmt formatCode="_(&quot;$&quot;* #,##0_);_(&quot;$&quot;* \(#,##0\);_(&quot;$&quot;* &quot;-&quot;??_);_(@_)" sourceLinked="1"/>
        <c:majorTickMark val="out"/>
        <c:minorTickMark val="none"/>
        <c:tickLblPos val="nextTo"/>
        <c:txPr>
          <a:bodyPr/>
          <a:lstStyle/>
          <a:p>
            <a:pPr>
              <a:defRPr sz="1000"/>
            </a:pPr>
            <a:endParaRPr lang="en-US"/>
          </a:p>
        </c:txPr>
        <c:crossAx val="260988288"/>
        <c:crosses val="autoZero"/>
        <c:crossBetween val="between"/>
        <c:dispUnits>
          <c:builtInUnit val="hundredThousands"/>
        </c:dispUnits>
      </c:valAx>
      <c:valAx>
        <c:axId val="260992384"/>
        <c:scaling>
          <c:orientation val="minMax"/>
        </c:scaling>
        <c:delete val="0"/>
        <c:axPos val="r"/>
        <c:title>
          <c:tx>
            <c:rich>
              <a:bodyPr rot="-5400000" vert="horz"/>
              <a:lstStyle/>
              <a:p>
                <a:pPr>
                  <a:defRPr sz="1200"/>
                </a:pPr>
                <a:r>
                  <a:rPr lang="en-US" sz="1200"/>
                  <a:t>Faculty FTE</a:t>
                </a:r>
              </a:p>
            </c:rich>
          </c:tx>
          <c:overlay val="0"/>
        </c:title>
        <c:numFmt formatCode="General" sourceLinked="1"/>
        <c:majorTickMark val="out"/>
        <c:minorTickMark val="none"/>
        <c:tickLblPos val="nextTo"/>
        <c:txPr>
          <a:bodyPr/>
          <a:lstStyle/>
          <a:p>
            <a:pPr>
              <a:defRPr sz="1000"/>
            </a:pPr>
            <a:endParaRPr lang="en-US"/>
          </a:p>
        </c:txPr>
        <c:crossAx val="260998656"/>
        <c:crosses val="max"/>
        <c:crossBetween val="between"/>
      </c:valAx>
      <c:catAx>
        <c:axId val="260998656"/>
        <c:scaling>
          <c:orientation val="minMax"/>
        </c:scaling>
        <c:delete val="1"/>
        <c:axPos val="b"/>
        <c:numFmt formatCode="General" sourceLinked="1"/>
        <c:majorTickMark val="out"/>
        <c:minorTickMark val="none"/>
        <c:tickLblPos val="nextTo"/>
        <c:crossAx val="260992384"/>
        <c:crosses val="autoZero"/>
        <c:auto val="1"/>
        <c:lblAlgn val="ctr"/>
        <c:lblOffset val="100"/>
        <c:noMultiLvlLbl val="0"/>
      </c:catAx>
    </c:plotArea>
    <c:legend>
      <c:legendPos val="t"/>
      <c:layout>
        <c:manualLayout>
          <c:xMode val="edge"/>
          <c:yMode val="edge"/>
          <c:x val="0.12686037537795689"/>
          <c:y val="0.10691081403764902"/>
          <c:w val="0.41141318483838202"/>
          <c:h val="6.0365646659437E-2"/>
        </c:manualLayout>
      </c:layout>
      <c:overlay val="0"/>
    </c:legend>
    <c:plotVisOnly val="1"/>
    <c:dispBlanksAs val="gap"/>
    <c:showDLblsOverMax val="0"/>
  </c:chart>
  <c:txPr>
    <a:bodyPr/>
    <a:lstStyle/>
    <a:p>
      <a:pPr>
        <a:defRPr sz="1100">
          <a:latin typeface="Nunito Sans" pitchFamily="2" charset="77"/>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BME Departmental Endowments</a:t>
            </a:r>
          </a:p>
        </c:rich>
      </c:tx>
      <c:overlay val="1"/>
    </c:title>
    <c:autoTitleDeleted val="0"/>
    <c:plotArea>
      <c:layout/>
      <c:barChart>
        <c:barDir val="col"/>
        <c:grouping val="stacked"/>
        <c:varyColors val="0"/>
        <c:ser>
          <c:idx val="0"/>
          <c:order val="0"/>
          <c:tx>
            <c:strRef>
              <c:f>Sheet1!$B$2</c:f>
              <c:strCache>
                <c:ptCount val="1"/>
                <c:pt idx="0">
                  <c:v>Coulter</c:v>
                </c:pt>
              </c:strCache>
            </c:strRef>
          </c:tx>
          <c:spPr>
            <a:solidFill>
              <a:srgbClr val="FFB900"/>
            </a:solidFill>
          </c:spPr>
          <c:invertIfNegative val="0"/>
          <c:cat>
            <c:strRef>
              <c:f>Sheet1!$A$3:$A$23</c:f>
              <c:strCache>
                <c:ptCount val="21"/>
                <c:pt idx="0">
                  <c:v>(18) UC Davis</c:v>
                </c:pt>
                <c:pt idx="1">
                  <c:v>(2) GTech/Emory</c:v>
                </c:pt>
                <c:pt idx="2">
                  <c:v>(12) Boston</c:v>
                </c:pt>
                <c:pt idx="3">
                  <c:v>(23) Virginia</c:v>
                </c:pt>
                <c:pt idx="4">
                  <c:v>(4) Duke</c:v>
                </c:pt>
                <c:pt idx="5">
                  <c:v>(1) Johns Hopkins </c:v>
                </c:pt>
                <c:pt idx="6">
                  <c:v>(6) Stanford</c:v>
                </c:pt>
                <c:pt idx="7">
                  <c:v>(14) Case Western</c:v>
                </c:pt>
                <c:pt idx="8">
                  <c:v>(10) Michigan</c:v>
                </c:pt>
                <c:pt idx="9">
                  <c:v>(42) Drexel</c:v>
                </c:pt>
                <c:pt idx="10">
                  <c:v>(3) UC San Diego</c:v>
                </c:pt>
                <c:pt idx="11">
                  <c:v>(10) Berkeley </c:v>
                </c:pt>
                <c:pt idx="12">
                  <c:v>(6) Penn </c:v>
                </c:pt>
                <c:pt idx="13">
                  <c:v>(12) U Wash StL </c:v>
                </c:pt>
                <c:pt idx="14">
                  <c:v>(20) Columbia </c:v>
                </c:pt>
                <c:pt idx="15">
                  <c:v>(9) Rice </c:v>
                </c:pt>
                <c:pt idx="16">
                  <c:v>(16) Pitt</c:v>
                </c:pt>
                <c:pt idx="17">
                  <c:v>(20) Wisconsin</c:v>
                </c:pt>
                <c:pt idx="18">
                  <c:v>(14) UT Austin</c:v>
                </c:pt>
                <c:pt idx="19">
                  <c:v>(36) Rochester</c:v>
                </c:pt>
                <c:pt idx="20">
                  <c:v>UNC/NCSU</c:v>
                </c:pt>
              </c:strCache>
            </c:strRef>
          </c:cat>
          <c:val>
            <c:numRef>
              <c:f>Sheet1!$B$3:$B$23</c:f>
              <c:numCache>
                <c:formatCode>_("$"* #,##0_);_("$"* \(#,##0\);_("$"* "-"??_);_(@_)</c:formatCode>
                <c:ptCount val="21"/>
                <c:pt idx="1">
                  <c:v>25000000</c:v>
                </c:pt>
                <c:pt idx="2">
                  <c:v>5000000</c:v>
                </c:pt>
                <c:pt idx="3">
                  <c:v>20000000</c:v>
                </c:pt>
                <c:pt idx="4">
                  <c:v>20000000</c:v>
                </c:pt>
                <c:pt idx="5">
                  <c:v>3500000</c:v>
                </c:pt>
                <c:pt idx="6">
                  <c:v>20000000</c:v>
                </c:pt>
                <c:pt idx="7">
                  <c:v>20000000</c:v>
                </c:pt>
                <c:pt idx="8">
                  <c:v>20000000</c:v>
                </c:pt>
                <c:pt idx="9">
                  <c:v>20000000</c:v>
                </c:pt>
                <c:pt idx="14">
                  <c:v>3500000</c:v>
                </c:pt>
                <c:pt idx="16">
                  <c:v>3500000</c:v>
                </c:pt>
                <c:pt idx="17">
                  <c:v>2900000</c:v>
                </c:pt>
              </c:numCache>
            </c:numRef>
          </c:val>
          <c:extLst>
            <c:ext xmlns:c16="http://schemas.microsoft.com/office/drawing/2014/chart" uri="{C3380CC4-5D6E-409C-BE32-E72D297353CC}">
              <c16:uniqueId val="{00000000-D10D-441C-A025-B5C1DF59E479}"/>
            </c:ext>
          </c:extLst>
        </c:ser>
        <c:ser>
          <c:idx val="1"/>
          <c:order val="1"/>
          <c:tx>
            <c:strRef>
              <c:f>Sheet1!$C$2</c:f>
              <c:strCache>
                <c:ptCount val="1"/>
                <c:pt idx="0">
                  <c:v>Whitaker</c:v>
                </c:pt>
              </c:strCache>
            </c:strRef>
          </c:tx>
          <c:spPr>
            <a:solidFill>
              <a:srgbClr val="92D050"/>
            </a:solidFill>
          </c:spPr>
          <c:invertIfNegative val="0"/>
          <c:cat>
            <c:strRef>
              <c:f>Sheet1!$A$3:$A$23</c:f>
              <c:strCache>
                <c:ptCount val="21"/>
                <c:pt idx="0">
                  <c:v>(18) UC Davis</c:v>
                </c:pt>
                <c:pt idx="1">
                  <c:v>(2) GTech/Emory</c:v>
                </c:pt>
                <c:pt idx="2">
                  <c:v>(12) Boston</c:v>
                </c:pt>
                <c:pt idx="3">
                  <c:v>(23) Virginia</c:v>
                </c:pt>
                <c:pt idx="4">
                  <c:v>(4) Duke</c:v>
                </c:pt>
                <c:pt idx="5">
                  <c:v>(1) Johns Hopkins </c:v>
                </c:pt>
                <c:pt idx="6">
                  <c:v>(6) Stanford</c:v>
                </c:pt>
                <c:pt idx="7">
                  <c:v>(14) Case Western</c:v>
                </c:pt>
                <c:pt idx="8">
                  <c:v>(10) Michigan</c:v>
                </c:pt>
                <c:pt idx="9">
                  <c:v>(42) Drexel</c:v>
                </c:pt>
                <c:pt idx="10">
                  <c:v>(3) UC San Diego</c:v>
                </c:pt>
                <c:pt idx="11">
                  <c:v>(10) Berkeley </c:v>
                </c:pt>
                <c:pt idx="12">
                  <c:v>(6) Penn </c:v>
                </c:pt>
                <c:pt idx="13">
                  <c:v>(12) U Wash StL </c:v>
                </c:pt>
                <c:pt idx="14">
                  <c:v>(20) Columbia </c:v>
                </c:pt>
                <c:pt idx="15">
                  <c:v>(9) Rice </c:v>
                </c:pt>
                <c:pt idx="16">
                  <c:v>(16) Pitt</c:v>
                </c:pt>
                <c:pt idx="17">
                  <c:v>(20) Wisconsin</c:v>
                </c:pt>
                <c:pt idx="18">
                  <c:v>(14) UT Austin</c:v>
                </c:pt>
                <c:pt idx="19">
                  <c:v>(36) Rochester</c:v>
                </c:pt>
                <c:pt idx="20">
                  <c:v>UNC/NCSU</c:v>
                </c:pt>
              </c:strCache>
            </c:strRef>
          </c:cat>
          <c:val>
            <c:numRef>
              <c:f>Sheet1!$C$3:$C$23</c:f>
              <c:numCache>
                <c:formatCode>"$"#,##0</c:formatCode>
                <c:ptCount val="21"/>
                <c:pt idx="0">
                  <c:v>12000000</c:v>
                </c:pt>
                <c:pt idx="1">
                  <c:v>16000000</c:v>
                </c:pt>
                <c:pt idx="2">
                  <c:v>14000000</c:v>
                </c:pt>
                <c:pt idx="3">
                  <c:v>10500000</c:v>
                </c:pt>
                <c:pt idx="4">
                  <c:v>1000000</c:v>
                </c:pt>
                <c:pt idx="5">
                  <c:v>15000000</c:v>
                </c:pt>
                <c:pt idx="10">
                  <c:v>15000000</c:v>
                </c:pt>
                <c:pt idx="11">
                  <c:v>15000000</c:v>
                </c:pt>
                <c:pt idx="12">
                  <c:v>14000000</c:v>
                </c:pt>
                <c:pt idx="13">
                  <c:v>13000000</c:v>
                </c:pt>
                <c:pt idx="14">
                  <c:v>3000000</c:v>
                </c:pt>
                <c:pt idx="15">
                  <c:v>5000000</c:v>
                </c:pt>
                <c:pt idx="17">
                  <c:v>1000000</c:v>
                </c:pt>
                <c:pt idx="18">
                  <c:v>3600000</c:v>
                </c:pt>
                <c:pt idx="19">
                  <c:v>3000000</c:v>
                </c:pt>
              </c:numCache>
            </c:numRef>
          </c:val>
          <c:extLst>
            <c:ext xmlns:c16="http://schemas.microsoft.com/office/drawing/2014/chart" uri="{C3380CC4-5D6E-409C-BE32-E72D297353CC}">
              <c16:uniqueId val="{00000001-D10D-441C-A025-B5C1DF59E479}"/>
            </c:ext>
          </c:extLst>
        </c:ser>
        <c:ser>
          <c:idx val="2"/>
          <c:order val="2"/>
          <c:tx>
            <c:strRef>
              <c:f>Sheet1!$D$2</c:f>
              <c:strCache>
                <c:ptCount val="1"/>
                <c:pt idx="0">
                  <c:v>University &amp; Other</c:v>
                </c:pt>
              </c:strCache>
            </c:strRef>
          </c:tx>
          <c:spPr>
            <a:solidFill>
              <a:schemeClr val="bg2">
                <a:lumMod val="50000"/>
              </a:schemeClr>
            </a:solidFill>
          </c:spPr>
          <c:invertIfNegative val="0"/>
          <c:cat>
            <c:strRef>
              <c:f>Sheet1!$A$3:$A$23</c:f>
              <c:strCache>
                <c:ptCount val="21"/>
                <c:pt idx="0">
                  <c:v>(18) UC Davis</c:v>
                </c:pt>
                <c:pt idx="1">
                  <c:v>(2) GTech/Emory</c:v>
                </c:pt>
                <c:pt idx="2">
                  <c:v>(12) Boston</c:v>
                </c:pt>
                <c:pt idx="3">
                  <c:v>(23) Virginia</c:v>
                </c:pt>
                <c:pt idx="4">
                  <c:v>(4) Duke</c:v>
                </c:pt>
                <c:pt idx="5">
                  <c:v>(1) Johns Hopkins </c:v>
                </c:pt>
                <c:pt idx="6">
                  <c:v>(6) Stanford</c:v>
                </c:pt>
                <c:pt idx="7">
                  <c:v>(14) Case Western</c:v>
                </c:pt>
                <c:pt idx="8">
                  <c:v>(10) Michigan</c:v>
                </c:pt>
                <c:pt idx="9">
                  <c:v>(42) Drexel</c:v>
                </c:pt>
                <c:pt idx="10">
                  <c:v>(3) UC San Diego</c:v>
                </c:pt>
                <c:pt idx="11">
                  <c:v>(10) Berkeley </c:v>
                </c:pt>
                <c:pt idx="12">
                  <c:v>(6) Penn </c:v>
                </c:pt>
                <c:pt idx="13">
                  <c:v>(12) U Wash StL </c:v>
                </c:pt>
                <c:pt idx="14">
                  <c:v>(20) Columbia </c:v>
                </c:pt>
                <c:pt idx="15">
                  <c:v>(9) Rice </c:v>
                </c:pt>
                <c:pt idx="16">
                  <c:v>(16) Pitt</c:v>
                </c:pt>
                <c:pt idx="17">
                  <c:v>(20) Wisconsin</c:v>
                </c:pt>
                <c:pt idx="18">
                  <c:v>(14) UT Austin</c:v>
                </c:pt>
                <c:pt idx="19">
                  <c:v>(36) Rochester</c:v>
                </c:pt>
                <c:pt idx="20">
                  <c:v>UNC/NCSU</c:v>
                </c:pt>
              </c:strCache>
            </c:strRef>
          </c:cat>
          <c:val>
            <c:numRef>
              <c:f>Sheet1!$D$3:$D$23</c:f>
              <c:numCache>
                <c:formatCode>General</c:formatCode>
                <c:ptCount val="21"/>
                <c:pt idx="0" formatCode="&quot;$&quot;#,##0">
                  <c:v>35000000</c:v>
                </c:pt>
                <c:pt idx="2" formatCode="&quot;$&quot;#,##0">
                  <c:v>18000000</c:v>
                </c:pt>
                <c:pt idx="5" formatCode="&quot;$&quot;#,##0">
                  <c:v>1500000</c:v>
                </c:pt>
                <c:pt idx="14" formatCode="&quot;$&quot;#,##0">
                  <c:v>1500000</c:v>
                </c:pt>
                <c:pt idx="16" formatCode="&quot;$&quot;#,##0">
                  <c:v>1500000</c:v>
                </c:pt>
                <c:pt idx="20" formatCode="&quot;$&quot;#,##0">
                  <c:v>1000000</c:v>
                </c:pt>
              </c:numCache>
            </c:numRef>
          </c:val>
          <c:extLst>
            <c:ext xmlns:c16="http://schemas.microsoft.com/office/drawing/2014/chart" uri="{C3380CC4-5D6E-409C-BE32-E72D297353CC}">
              <c16:uniqueId val="{00000002-D10D-441C-A025-B5C1DF59E479}"/>
            </c:ext>
          </c:extLst>
        </c:ser>
        <c:dLbls>
          <c:showLegendKey val="0"/>
          <c:showVal val="0"/>
          <c:showCatName val="0"/>
          <c:showSerName val="0"/>
          <c:showPercent val="0"/>
          <c:showBubbleSize val="0"/>
        </c:dLbls>
        <c:gapWidth val="150"/>
        <c:overlap val="100"/>
        <c:axId val="260956160"/>
        <c:axId val="260957696"/>
      </c:barChart>
      <c:catAx>
        <c:axId val="260956160"/>
        <c:scaling>
          <c:orientation val="minMax"/>
        </c:scaling>
        <c:delete val="0"/>
        <c:axPos val="b"/>
        <c:numFmt formatCode="General" sourceLinked="0"/>
        <c:majorTickMark val="out"/>
        <c:minorTickMark val="none"/>
        <c:tickLblPos val="nextTo"/>
        <c:crossAx val="260957696"/>
        <c:crosses val="autoZero"/>
        <c:auto val="1"/>
        <c:lblAlgn val="ctr"/>
        <c:lblOffset val="100"/>
        <c:noMultiLvlLbl val="0"/>
      </c:catAx>
      <c:valAx>
        <c:axId val="260957696"/>
        <c:scaling>
          <c:orientation val="minMax"/>
        </c:scaling>
        <c:delete val="0"/>
        <c:axPos val="l"/>
        <c:numFmt formatCode="&quot;$&quot;#,##0" sourceLinked="0"/>
        <c:majorTickMark val="out"/>
        <c:minorTickMark val="none"/>
        <c:tickLblPos val="nextTo"/>
        <c:crossAx val="260956160"/>
        <c:crosses val="autoZero"/>
        <c:crossBetween val="between"/>
        <c:dispUnits>
          <c:builtInUnit val="millions"/>
          <c:dispUnitsLbl/>
        </c:dispUnits>
      </c:valAx>
    </c:plotArea>
    <c:legend>
      <c:legendPos val="r"/>
      <c:layout>
        <c:manualLayout>
          <c:xMode val="edge"/>
          <c:yMode val="edge"/>
          <c:x val="0.78855355146812722"/>
          <c:y val="6.9375468871599885E-2"/>
          <c:w val="0.15412526612508912"/>
          <c:h val="0.19208656280653899"/>
        </c:manualLayout>
      </c:layout>
      <c:overlay val="1"/>
    </c:legend>
    <c:plotVisOnly val="1"/>
    <c:dispBlanksAs val="gap"/>
    <c:showDLblsOverMax val="0"/>
  </c:chart>
  <c:txPr>
    <a:bodyPr/>
    <a:lstStyle/>
    <a:p>
      <a:pPr>
        <a:defRPr>
          <a:latin typeface="Nunito Sans" pitchFamily="2" charset="77"/>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sz="1200"/>
          </a:pPr>
          <a:endParaRPr lang="en-US"/>
        </a:p>
      </c:txPr>
    </c:title>
    <c:autoTitleDeleted val="0"/>
    <c:plotArea>
      <c:layout/>
      <c:barChart>
        <c:barDir val="col"/>
        <c:grouping val="clustered"/>
        <c:varyColors val="0"/>
        <c:ser>
          <c:idx val="0"/>
          <c:order val="0"/>
          <c:tx>
            <c:v>Percent Change in Employment, Projected 2010-2020</c:v>
          </c:tx>
          <c:spPr>
            <a:solidFill>
              <a:schemeClr val="bg2">
                <a:lumMod val="2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 Change by Occupation'!$A$2:$A$4</c:f>
              <c:strCache>
                <c:ptCount val="3"/>
                <c:pt idx="0">
                  <c:v>Biomedical Engineers</c:v>
                </c:pt>
                <c:pt idx="1">
                  <c:v>Total, All Occupations</c:v>
                </c:pt>
                <c:pt idx="2">
                  <c:v>Engineers</c:v>
                </c:pt>
              </c:strCache>
            </c:strRef>
          </c:cat>
          <c:val>
            <c:numRef>
              <c:f>'% Change by Occupation'!$B$2:$B$4</c:f>
              <c:numCache>
                <c:formatCode>0%</c:formatCode>
                <c:ptCount val="3"/>
                <c:pt idx="0">
                  <c:v>0.62</c:v>
                </c:pt>
                <c:pt idx="1">
                  <c:v>0.14000000000000001</c:v>
                </c:pt>
                <c:pt idx="2">
                  <c:v>0.11</c:v>
                </c:pt>
              </c:numCache>
            </c:numRef>
          </c:val>
          <c:extLst>
            <c:ext xmlns:c16="http://schemas.microsoft.com/office/drawing/2014/chart" uri="{C3380CC4-5D6E-409C-BE32-E72D297353CC}">
              <c16:uniqueId val="{00000000-9535-41F3-A1AD-760169BBB0C7}"/>
            </c:ext>
          </c:extLst>
        </c:ser>
        <c:dLbls>
          <c:showLegendKey val="0"/>
          <c:showVal val="1"/>
          <c:showCatName val="0"/>
          <c:showSerName val="0"/>
          <c:showPercent val="0"/>
          <c:showBubbleSize val="0"/>
        </c:dLbls>
        <c:gapWidth val="150"/>
        <c:overlap val="-25"/>
        <c:axId val="261572480"/>
        <c:axId val="261574016"/>
      </c:barChart>
      <c:catAx>
        <c:axId val="261572480"/>
        <c:scaling>
          <c:orientation val="minMax"/>
        </c:scaling>
        <c:delete val="0"/>
        <c:axPos val="b"/>
        <c:numFmt formatCode="General" sourceLinked="0"/>
        <c:majorTickMark val="none"/>
        <c:minorTickMark val="none"/>
        <c:tickLblPos val="nextTo"/>
        <c:crossAx val="261574016"/>
        <c:crosses val="autoZero"/>
        <c:auto val="1"/>
        <c:lblAlgn val="ctr"/>
        <c:lblOffset val="100"/>
        <c:noMultiLvlLbl val="0"/>
      </c:catAx>
      <c:valAx>
        <c:axId val="261574016"/>
        <c:scaling>
          <c:orientation val="minMax"/>
        </c:scaling>
        <c:delete val="1"/>
        <c:axPos val="l"/>
        <c:numFmt formatCode="0%" sourceLinked="1"/>
        <c:majorTickMark val="out"/>
        <c:minorTickMark val="none"/>
        <c:tickLblPos val="nextTo"/>
        <c:crossAx val="261572480"/>
        <c:crosses val="autoZero"/>
        <c:crossBetween val="between"/>
      </c:valAx>
    </c:plotArea>
    <c:plotVisOnly val="1"/>
    <c:dispBlanksAs val="gap"/>
    <c:showDLblsOverMax val="0"/>
  </c:chart>
  <c:spPr>
    <a:ln>
      <a:noFill/>
    </a:ln>
  </c:spPr>
  <c:txPr>
    <a:bodyPr/>
    <a:lstStyle/>
    <a:p>
      <a:pPr>
        <a:defRPr>
          <a:latin typeface="Nunito Sans" pitchFamily="2" charset="77"/>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sz="1200"/>
            </a:pPr>
            <a:r>
              <a:rPr lang="en-US" sz="1200"/>
              <a:t>2010 BME Employment</a:t>
            </a:r>
          </a:p>
        </c:rich>
      </c:tx>
      <c:overlay val="0"/>
    </c:title>
    <c:autoTitleDeleted val="0"/>
    <c:plotArea>
      <c:layout/>
      <c:barChart>
        <c:barDir val="bar"/>
        <c:grouping val="clustered"/>
        <c:varyColors val="0"/>
        <c:ser>
          <c:idx val="0"/>
          <c:order val="0"/>
          <c:tx>
            <c:strRef>
              <c:f>Sheet1!$B$1</c:f>
              <c:strCache>
                <c:ptCount val="1"/>
                <c:pt idx="0">
                  <c:v>Series 1</c:v>
                </c:pt>
              </c:strCache>
            </c:strRef>
          </c:tx>
          <c:spPr>
            <a:solidFill>
              <a:srgbClr val="C00000"/>
            </a:solidFill>
          </c:spPr>
          <c:invertIfNegative val="0"/>
          <c:cat>
            <c:strRef>
              <c:f>Sheet1!$A$2:$A$9</c:f>
              <c:strCache>
                <c:ptCount val="8"/>
                <c:pt idx="0">
                  <c:v>Administrative and Support Services</c:v>
                </c:pt>
                <c:pt idx="1">
                  <c:v>Management of Companies</c:v>
                </c:pt>
                <c:pt idx="2">
                  <c:v>Federal Government</c:v>
                </c:pt>
                <c:pt idx="3">
                  <c:v>Wholesale Trade</c:v>
                </c:pt>
                <c:pt idx="4">
                  <c:v>Health Care</c:v>
                </c:pt>
                <c:pt idx="5">
                  <c:v>Educational Services</c:v>
                </c:pt>
                <c:pt idx="6">
                  <c:v>Prof., Scientific, and Technical Services</c:v>
                </c:pt>
                <c:pt idx="7">
                  <c:v>Manufacturing</c:v>
                </c:pt>
              </c:strCache>
            </c:strRef>
          </c:cat>
          <c:val>
            <c:numRef>
              <c:f>Sheet1!$B$2:$B$9</c:f>
              <c:numCache>
                <c:formatCode>General</c:formatCode>
                <c:ptCount val="8"/>
                <c:pt idx="0">
                  <c:v>0.1</c:v>
                </c:pt>
                <c:pt idx="1">
                  <c:v>0.3</c:v>
                </c:pt>
                <c:pt idx="2">
                  <c:v>0.6</c:v>
                </c:pt>
                <c:pt idx="3">
                  <c:v>0.8</c:v>
                </c:pt>
                <c:pt idx="4">
                  <c:v>1.4</c:v>
                </c:pt>
                <c:pt idx="5">
                  <c:v>1.7</c:v>
                </c:pt>
                <c:pt idx="6">
                  <c:v>3.5</c:v>
                </c:pt>
                <c:pt idx="7">
                  <c:v>7.2</c:v>
                </c:pt>
              </c:numCache>
            </c:numRef>
          </c:val>
          <c:extLst>
            <c:ext xmlns:c16="http://schemas.microsoft.com/office/drawing/2014/chart" uri="{C3380CC4-5D6E-409C-BE32-E72D297353CC}">
              <c16:uniqueId val="{00000000-75EF-4C0D-8BC6-93A46F8C9E91}"/>
            </c:ext>
          </c:extLst>
        </c:ser>
        <c:dLbls>
          <c:showLegendKey val="0"/>
          <c:showVal val="0"/>
          <c:showCatName val="0"/>
          <c:showSerName val="0"/>
          <c:showPercent val="0"/>
          <c:showBubbleSize val="0"/>
        </c:dLbls>
        <c:gapWidth val="150"/>
        <c:axId val="261320704"/>
        <c:axId val="261322240"/>
      </c:barChart>
      <c:catAx>
        <c:axId val="261320704"/>
        <c:scaling>
          <c:orientation val="minMax"/>
        </c:scaling>
        <c:delete val="0"/>
        <c:axPos val="l"/>
        <c:numFmt formatCode="General" sourceLinked="0"/>
        <c:majorTickMark val="out"/>
        <c:minorTickMark val="none"/>
        <c:tickLblPos val="nextTo"/>
        <c:txPr>
          <a:bodyPr/>
          <a:lstStyle/>
          <a:p>
            <a:pPr>
              <a:defRPr sz="1000"/>
            </a:pPr>
            <a:endParaRPr lang="en-US"/>
          </a:p>
        </c:txPr>
        <c:crossAx val="261322240"/>
        <c:crosses val="autoZero"/>
        <c:auto val="1"/>
        <c:lblAlgn val="ctr"/>
        <c:lblOffset val="100"/>
        <c:noMultiLvlLbl val="0"/>
      </c:catAx>
      <c:valAx>
        <c:axId val="261322240"/>
        <c:scaling>
          <c:orientation val="minMax"/>
        </c:scaling>
        <c:delete val="0"/>
        <c:axPos val="b"/>
        <c:title>
          <c:tx>
            <c:rich>
              <a:bodyPr/>
              <a:lstStyle/>
              <a:p>
                <a:pPr>
                  <a:defRPr sz="1000"/>
                </a:pPr>
                <a:r>
                  <a:rPr lang="en-US" sz="1000"/>
                  <a:t>Employment (Thousands of Jobs)</a:t>
                </a:r>
              </a:p>
            </c:rich>
          </c:tx>
          <c:overlay val="0"/>
        </c:title>
        <c:numFmt formatCode="General" sourceLinked="1"/>
        <c:majorTickMark val="out"/>
        <c:minorTickMark val="none"/>
        <c:tickLblPos val="nextTo"/>
        <c:txPr>
          <a:bodyPr/>
          <a:lstStyle/>
          <a:p>
            <a:pPr>
              <a:defRPr sz="1000"/>
            </a:pPr>
            <a:endParaRPr lang="en-US"/>
          </a:p>
        </c:txPr>
        <c:crossAx val="261320704"/>
        <c:crosses val="autoZero"/>
        <c:crossBetween val="between"/>
      </c:valAx>
    </c:plotArea>
    <c:plotVisOnly val="1"/>
    <c:dispBlanksAs val="gap"/>
    <c:showDLblsOverMax val="0"/>
  </c:chart>
  <c:spPr>
    <a:ln>
      <a:noFill/>
    </a:ln>
  </c:spPr>
  <c:txPr>
    <a:bodyPr/>
    <a:lstStyle/>
    <a:p>
      <a:pPr>
        <a:defRPr sz="1050">
          <a:latin typeface="Nunito Sans" pitchFamily="2" charset="77"/>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a:t>BME Student Enrollment, 2000-2012</a:t>
            </a:r>
          </a:p>
        </c:rich>
      </c:tx>
      <c:layout>
        <c:manualLayout>
          <c:xMode val="edge"/>
          <c:yMode val="edge"/>
          <c:x val="0.23643907011623552"/>
          <c:y val="2.3089086045460634E-2"/>
        </c:manualLayout>
      </c:layout>
      <c:overlay val="0"/>
    </c:title>
    <c:autoTitleDeleted val="0"/>
    <c:plotArea>
      <c:layout/>
      <c:lineChart>
        <c:grouping val="standard"/>
        <c:varyColors val="0"/>
        <c:ser>
          <c:idx val="0"/>
          <c:order val="0"/>
          <c:tx>
            <c:strRef>
              <c:f>Sheet1!$B$1</c:f>
              <c:strCache>
                <c:ptCount val="1"/>
                <c:pt idx="0">
                  <c:v>Postdocs</c:v>
                </c:pt>
              </c:strCache>
            </c:strRef>
          </c:tx>
          <c:spPr>
            <a:ln w="31750" cmpd="sng">
              <a:solidFill>
                <a:srgbClr val="328ACC"/>
              </a:solidFill>
            </a:ln>
          </c:spPr>
          <c:marker>
            <c:symbol val="none"/>
          </c:marker>
          <c:cat>
            <c:numRef>
              <c:f>Sheet1!$A$2:$A$14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Sheet1!$B$2:$B$14</c:f>
              <c:numCache>
                <c:formatCode>General</c:formatCode>
                <c:ptCount val="13"/>
                <c:pt idx="0">
                  <c:v>220</c:v>
                </c:pt>
                <c:pt idx="1">
                  <c:v>262</c:v>
                </c:pt>
                <c:pt idx="2">
                  <c:v>284</c:v>
                </c:pt>
                <c:pt idx="3">
                  <c:v>388</c:v>
                </c:pt>
                <c:pt idx="4">
                  <c:v>425</c:v>
                </c:pt>
                <c:pt idx="5">
                  <c:v>477</c:v>
                </c:pt>
                <c:pt idx="6">
                  <c:v>591</c:v>
                </c:pt>
                <c:pt idx="7">
                  <c:v>640</c:v>
                </c:pt>
                <c:pt idx="8">
                  <c:v>710</c:v>
                </c:pt>
                <c:pt idx="9">
                  <c:v>960</c:v>
                </c:pt>
                <c:pt idx="10">
                  <c:v>1036</c:v>
                </c:pt>
                <c:pt idx="11">
                  <c:v>1076</c:v>
                </c:pt>
              </c:numCache>
            </c:numRef>
          </c:val>
          <c:smooth val="0"/>
          <c:extLst>
            <c:ext xmlns:c16="http://schemas.microsoft.com/office/drawing/2014/chart" uri="{C3380CC4-5D6E-409C-BE32-E72D297353CC}">
              <c16:uniqueId val="{00000000-3E4D-450A-B24C-D0D614258560}"/>
            </c:ext>
          </c:extLst>
        </c:ser>
        <c:ser>
          <c:idx val="1"/>
          <c:order val="1"/>
          <c:tx>
            <c:strRef>
              <c:f>Sheet1!$C$1</c:f>
              <c:strCache>
                <c:ptCount val="1"/>
                <c:pt idx="0">
                  <c:v>Graduate Students</c:v>
                </c:pt>
              </c:strCache>
            </c:strRef>
          </c:tx>
          <c:spPr>
            <a:ln w="31750" cmpd="sng">
              <a:solidFill>
                <a:srgbClr val="C00000"/>
              </a:solidFill>
            </a:ln>
          </c:spPr>
          <c:marker>
            <c:symbol val="none"/>
          </c:marker>
          <c:cat>
            <c:numRef>
              <c:f>Sheet1!$A$2:$A$14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Sheet1!$C$2:$C$14</c:f>
              <c:numCache>
                <c:formatCode>General</c:formatCode>
                <c:ptCount val="13"/>
                <c:pt idx="0">
                  <c:v>3197</c:v>
                </c:pt>
                <c:pt idx="1">
                  <c:v>3599</c:v>
                </c:pt>
                <c:pt idx="2">
                  <c:v>4338</c:v>
                </c:pt>
                <c:pt idx="3">
                  <c:v>5301</c:v>
                </c:pt>
                <c:pt idx="4">
                  <c:v>5807</c:v>
                </c:pt>
                <c:pt idx="5">
                  <c:v>6067</c:v>
                </c:pt>
                <c:pt idx="6">
                  <c:v>6482</c:v>
                </c:pt>
                <c:pt idx="7">
                  <c:v>6904</c:v>
                </c:pt>
                <c:pt idx="8">
                  <c:v>7339</c:v>
                </c:pt>
                <c:pt idx="9">
                  <c:v>7904</c:v>
                </c:pt>
                <c:pt idx="10">
                  <c:v>8497</c:v>
                </c:pt>
                <c:pt idx="11">
                  <c:v>9175</c:v>
                </c:pt>
              </c:numCache>
            </c:numRef>
          </c:val>
          <c:smooth val="0"/>
          <c:extLst>
            <c:ext xmlns:c16="http://schemas.microsoft.com/office/drawing/2014/chart" uri="{C3380CC4-5D6E-409C-BE32-E72D297353CC}">
              <c16:uniqueId val="{00000001-3E4D-450A-B24C-D0D614258560}"/>
            </c:ext>
          </c:extLst>
        </c:ser>
        <c:ser>
          <c:idx val="2"/>
          <c:order val="2"/>
          <c:tx>
            <c:strRef>
              <c:f>Sheet1!$D$1</c:f>
              <c:strCache>
                <c:ptCount val="1"/>
                <c:pt idx="0">
                  <c:v>Undergraduates</c:v>
                </c:pt>
              </c:strCache>
            </c:strRef>
          </c:tx>
          <c:spPr>
            <a:ln w="31750" cmpd="sng">
              <a:solidFill>
                <a:schemeClr val="bg2">
                  <a:lumMod val="25000"/>
                </a:schemeClr>
              </a:solidFill>
            </a:ln>
          </c:spPr>
          <c:marker>
            <c:symbol val="none"/>
          </c:marker>
          <c:cat>
            <c:numRef>
              <c:f>Sheet1!$A$2:$A$14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Sheet1!$D$2:$D$14</c:f>
              <c:numCache>
                <c:formatCode>General</c:formatCode>
                <c:ptCount val="13"/>
                <c:pt idx="0">
                  <c:v>6340</c:v>
                </c:pt>
                <c:pt idx="1">
                  <c:v>7165</c:v>
                </c:pt>
                <c:pt idx="2">
                  <c:v>9324</c:v>
                </c:pt>
                <c:pt idx="3">
                  <c:v>10946</c:v>
                </c:pt>
                <c:pt idx="4">
                  <c:v>12965</c:v>
                </c:pt>
                <c:pt idx="5">
                  <c:v>14677</c:v>
                </c:pt>
                <c:pt idx="6">
                  <c:v>15892</c:v>
                </c:pt>
                <c:pt idx="7">
                  <c:v>16671</c:v>
                </c:pt>
                <c:pt idx="8">
                  <c:v>18317</c:v>
                </c:pt>
                <c:pt idx="9">
                  <c:v>20062</c:v>
                </c:pt>
                <c:pt idx="10">
                  <c:v>21722</c:v>
                </c:pt>
                <c:pt idx="11">
                  <c:v>24067</c:v>
                </c:pt>
                <c:pt idx="12">
                  <c:v>26620</c:v>
                </c:pt>
              </c:numCache>
            </c:numRef>
          </c:val>
          <c:smooth val="0"/>
          <c:extLst>
            <c:ext xmlns:c16="http://schemas.microsoft.com/office/drawing/2014/chart" uri="{C3380CC4-5D6E-409C-BE32-E72D297353CC}">
              <c16:uniqueId val="{00000002-3E4D-450A-B24C-D0D614258560}"/>
            </c:ext>
          </c:extLst>
        </c:ser>
        <c:dLbls>
          <c:showLegendKey val="0"/>
          <c:showVal val="0"/>
          <c:showCatName val="0"/>
          <c:showSerName val="0"/>
          <c:showPercent val="0"/>
          <c:showBubbleSize val="0"/>
        </c:dLbls>
        <c:smooth val="0"/>
        <c:axId val="262018560"/>
        <c:axId val="262020096"/>
      </c:lineChart>
      <c:catAx>
        <c:axId val="262018560"/>
        <c:scaling>
          <c:orientation val="minMax"/>
        </c:scaling>
        <c:delete val="0"/>
        <c:axPos val="b"/>
        <c:numFmt formatCode="General" sourceLinked="1"/>
        <c:majorTickMark val="out"/>
        <c:minorTickMark val="none"/>
        <c:tickLblPos val="nextTo"/>
        <c:txPr>
          <a:bodyPr/>
          <a:lstStyle/>
          <a:p>
            <a:pPr>
              <a:defRPr sz="800"/>
            </a:pPr>
            <a:endParaRPr lang="en-US"/>
          </a:p>
        </c:txPr>
        <c:crossAx val="262020096"/>
        <c:crosses val="autoZero"/>
        <c:auto val="1"/>
        <c:lblAlgn val="ctr"/>
        <c:lblOffset val="100"/>
        <c:noMultiLvlLbl val="0"/>
      </c:catAx>
      <c:valAx>
        <c:axId val="262020096"/>
        <c:scaling>
          <c:orientation val="minMax"/>
        </c:scaling>
        <c:delete val="0"/>
        <c:axPos val="l"/>
        <c:title>
          <c:tx>
            <c:rich>
              <a:bodyPr rot="-5400000" vert="horz"/>
              <a:lstStyle/>
              <a:p>
                <a:pPr>
                  <a:defRPr sz="1000"/>
                </a:pPr>
                <a:r>
                  <a:rPr lang="en-US" sz="1000"/>
                  <a:t>Student Enrollment</a:t>
                </a:r>
              </a:p>
              <a:p>
                <a:pPr>
                  <a:defRPr sz="1000"/>
                </a:pPr>
                <a:r>
                  <a:rPr lang="en-US" sz="1000"/>
                  <a:t>(Thousands)</a:t>
                </a:r>
              </a:p>
            </c:rich>
          </c:tx>
          <c:layout>
            <c:manualLayout>
              <c:xMode val="edge"/>
              <c:yMode val="edge"/>
              <c:x val="9.5238095238095247E-3"/>
              <c:y val="0.41835261740913182"/>
            </c:manualLayout>
          </c:layout>
          <c:overlay val="0"/>
        </c:title>
        <c:numFmt formatCode="General" sourceLinked="1"/>
        <c:majorTickMark val="out"/>
        <c:minorTickMark val="none"/>
        <c:tickLblPos val="nextTo"/>
        <c:txPr>
          <a:bodyPr/>
          <a:lstStyle/>
          <a:p>
            <a:pPr>
              <a:defRPr sz="1000"/>
            </a:pPr>
            <a:endParaRPr lang="en-US"/>
          </a:p>
        </c:txPr>
        <c:crossAx val="262018560"/>
        <c:crosses val="autoZero"/>
        <c:crossBetween val="between"/>
        <c:dispUnits>
          <c:builtInUnit val="thousands"/>
        </c:dispUnits>
      </c:valAx>
    </c:plotArea>
    <c:legend>
      <c:legendPos val="t"/>
      <c:layout>
        <c:manualLayout>
          <c:xMode val="edge"/>
          <c:yMode val="edge"/>
          <c:x val="4.2857142857142858E-2"/>
          <c:y val="9.4814578175090147E-2"/>
          <c:w val="0.9"/>
          <c:h val="5.3338957630296203E-2"/>
        </c:manualLayout>
      </c:layout>
      <c:overlay val="0"/>
      <c:txPr>
        <a:bodyPr/>
        <a:lstStyle/>
        <a:p>
          <a:pPr>
            <a:defRPr sz="800"/>
          </a:pPr>
          <a:endParaRPr lang="en-US"/>
        </a:p>
      </c:txPr>
    </c:legend>
    <c:plotVisOnly val="1"/>
    <c:dispBlanksAs val="gap"/>
    <c:showDLblsOverMax val="0"/>
  </c:chart>
  <c:spPr>
    <a:ln w="12700" cmpd="sng"/>
  </c:spPr>
  <c:txPr>
    <a:bodyPr/>
    <a:lstStyle/>
    <a:p>
      <a:pPr>
        <a:defRPr sz="1100">
          <a:latin typeface="Nunito Sans" pitchFamily="2" charset="77"/>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CCABDD-F00E-4442-9103-56AAB4124605}"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1E12455A-E8D2-4ABD-A665-E9A2994C28EA}">
      <dgm:prSet phldrT="[Text]" custT="1"/>
      <dgm:spPr>
        <a:solidFill>
          <a:schemeClr val="tx2"/>
        </a:solidFill>
      </dgm:spPr>
      <dgm:t>
        <a:bodyPr/>
        <a:lstStyle/>
        <a:p>
          <a:r>
            <a:rPr lang="en-US" sz="1800" b="1" dirty="0">
              <a:latin typeface="Calibri" panose="020F0502020204030204" pitchFamily="34" charset="0"/>
            </a:rPr>
            <a:t>Strategic Planning Overall</a:t>
          </a:r>
        </a:p>
      </dgm:t>
    </dgm:pt>
    <dgm:pt modelId="{6289BC3D-75F3-46E9-B6E2-DF6B56E22C83}" type="parTrans" cxnId="{160612C6-A0BF-4FF2-80DE-A863C14E5484}">
      <dgm:prSet/>
      <dgm:spPr/>
      <dgm:t>
        <a:bodyPr/>
        <a:lstStyle/>
        <a:p>
          <a:endParaRPr lang="en-US">
            <a:latin typeface="Calibri" panose="020F0502020204030204" pitchFamily="34" charset="0"/>
          </a:endParaRPr>
        </a:p>
      </dgm:t>
    </dgm:pt>
    <dgm:pt modelId="{8F74416A-4C2C-48A3-90AE-F8BF6DA3BB77}" type="sibTrans" cxnId="{160612C6-A0BF-4FF2-80DE-A863C14E5484}">
      <dgm:prSet/>
      <dgm:spPr/>
      <dgm:t>
        <a:bodyPr/>
        <a:lstStyle/>
        <a:p>
          <a:endParaRPr lang="en-US">
            <a:latin typeface="Calibri" panose="020F0502020204030204" pitchFamily="34" charset="0"/>
          </a:endParaRPr>
        </a:p>
      </dgm:t>
    </dgm:pt>
    <dgm:pt modelId="{B19F1F38-1DD8-400A-A055-3FED407A9BFA}">
      <dgm:prSet custT="1"/>
      <dgm:spPr/>
      <dgm:t>
        <a:bodyPr anchor="ctr"/>
        <a:lstStyle/>
        <a:p>
          <a:pPr algn="l"/>
          <a:r>
            <a:rPr lang="en-US" sz="1300" dirty="0">
              <a:latin typeface="Calibri" panose="020F0502020204030204" pitchFamily="34" charset="0"/>
            </a:rPr>
            <a:t>1. </a:t>
          </a:r>
          <a:r>
            <a:rPr lang="en-US" sz="1300" b="1" dirty="0">
              <a:latin typeface="Calibri" panose="020F0502020204030204" pitchFamily="34" charset="0"/>
            </a:rPr>
            <a:t>Internal</a:t>
          </a:r>
          <a:r>
            <a:rPr lang="en-US" sz="1300" dirty="0">
              <a:latin typeface="Calibri" panose="020F0502020204030204" pitchFamily="34" charset="0"/>
            </a:rPr>
            <a:t>:  Guide decision making of the</a:t>
          </a:r>
          <a:r>
            <a:rPr lang="en-US" sz="1300" baseline="0" dirty="0">
              <a:latin typeface="Calibri" panose="020F0502020204030204" pitchFamily="34" charset="0"/>
            </a:rPr>
            <a:t> school</a:t>
          </a:r>
          <a:r>
            <a:rPr lang="en-US" sz="1300" dirty="0">
              <a:latin typeface="Calibri" panose="020F0502020204030204" pitchFamily="34" charset="0"/>
            </a:rPr>
            <a:t> to be consistent with the strategic direction of the organization</a:t>
          </a:r>
        </a:p>
        <a:p>
          <a:pPr algn="l"/>
          <a:r>
            <a:rPr lang="en-US" sz="1300" dirty="0">
              <a:latin typeface="Calibri" panose="020F0502020204030204" pitchFamily="34" charset="0"/>
            </a:rPr>
            <a:t>2. </a:t>
          </a:r>
          <a:r>
            <a:rPr lang="en-US" sz="1300" b="1" dirty="0">
              <a:latin typeface="Calibri" panose="020F0502020204030204" pitchFamily="34" charset="0"/>
            </a:rPr>
            <a:t>External</a:t>
          </a:r>
          <a:r>
            <a:rPr lang="en-US" sz="1300" dirty="0">
              <a:latin typeface="Calibri" panose="020F0502020204030204" pitchFamily="34" charset="0"/>
            </a:rPr>
            <a:t>:  Inform key constituents of our plan to ensure buy in and support</a:t>
          </a:r>
        </a:p>
      </dgm:t>
    </dgm:pt>
    <dgm:pt modelId="{616A24BE-C368-43D9-BD72-C38D64E93C24}" type="parTrans" cxnId="{08803A20-0BEB-473A-948C-C5790B024902}">
      <dgm:prSet/>
      <dgm:spPr/>
      <dgm:t>
        <a:bodyPr/>
        <a:lstStyle/>
        <a:p>
          <a:endParaRPr lang="en-US">
            <a:latin typeface="Calibri" panose="020F0502020204030204" pitchFamily="34" charset="0"/>
          </a:endParaRPr>
        </a:p>
      </dgm:t>
    </dgm:pt>
    <dgm:pt modelId="{D7C8F391-067A-42B6-9C78-FD2793D896D6}" type="sibTrans" cxnId="{08803A20-0BEB-473A-948C-C5790B024902}">
      <dgm:prSet/>
      <dgm:spPr/>
      <dgm:t>
        <a:bodyPr/>
        <a:lstStyle/>
        <a:p>
          <a:endParaRPr lang="en-US">
            <a:latin typeface="Calibri" panose="020F0502020204030204" pitchFamily="34" charset="0"/>
          </a:endParaRPr>
        </a:p>
      </dgm:t>
    </dgm:pt>
    <dgm:pt modelId="{EFF05216-62D6-4E0D-AC68-660CAA737EEA}">
      <dgm:prSet custT="1"/>
      <dgm:spPr>
        <a:solidFill>
          <a:schemeClr val="bg2"/>
        </a:solidFill>
      </dgm:spPr>
      <dgm:t>
        <a:bodyPr/>
        <a:lstStyle/>
        <a:p>
          <a:r>
            <a:rPr lang="en-US" sz="1800" b="1" dirty="0">
              <a:latin typeface="Calibri" panose="020F0502020204030204" pitchFamily="34" charset="0"/>
            </a:rPr>
            <a:t>UNC School of Pharmacy  Strategic Planning Process</a:t>
          </a:r>
        </a:p>
      </dgm:t>
    </dgm:pt>
    <dgm:pt modelId="{25295C39-3B7D-4145-A085-ECD7B1ABAE50}" type="parTrans" cxnId="{F480026E-3FC5-4E0F-AF26-AFE4B4AA364B}">
      <dgm:prSet/>
      <dgm:spPr/>
      <dgm:t>
        <a:bodyPr/>
        <a:lstStyle/>
        <a:p>
          <a:endParaRPr lang="en-US">
            <a:latin typeface="Calibri" panose="020F0502020204030204" pitchFamily="34" charset="0"/>
          </a:endParaRPr>
        </a:p>
      </dgm:t>
    </dgm:pt>
    <dgm:pt modelId="{D97F27A2-4C6F-4279-8957-D12DEFFB4B6F}" type="sibTrans" cxnId="{F480026E-3FC5-4E0F-AF26-AFE4B4AA364B}">
      <dgm:prSet/>
      <dgm:spPr/>
      <dgm:t>
        <a:bodyPr/>
        <a:lstStyle/>
        <a:p>
          <a:endParaRPr lang="en-US">
            <a:latin typeface="Calibri" panose="020F0502020204030204" pitchFamily="34" charset="0"/>
          </a:endParaRPr>
        </a:p>
      </dgm:t>
    </dgm:pt>
    <dgm:pt modelId="{817F1425-8BFA-4452-A3AD-4DEFBC8D9771}">
      <dgm:prSet custT="1"/>
      <dgm:spPr/>
      <dgm:t>
        <a:bodyPr anchor="ctr"/>
        <a:lstStyle/>
        <a:p>
          <a:pPr algn="l"/>
          <a:r>
            <a:rPr lang="en-US" sz="1300" dirty="0">
              <a:latin typeface="Calibri" panose="020F0502020204030204" pitchFamily="34" charset="0"/>
            </a:rPr>
            <a:t>1. Strategic plan for the next 3 years (mission, values, vision, priorities, objectives, initiatives, and budgets)</a:t>
          </a:r>
        </a:p>
      </dgm:t>
    </dgm:pt>
    <dgm:pt modelId="{0DECE594-BA91-476D-A16F-28E3E5B02188}" type="parTrans" cxnId="{99C7A812-B3B8-47DE-8DF5-F35338C09997}">
      <dgm:prSet/>
      <dgm:spPr/>
      <dgm:t>
        <a:bodyPr/>
        <a:lstStyle/>
        <a:p>
          <a:endParaRPr lang="en-US">
            <a:latin typeface="Calibri" panose="020F0502020204030204" pitchFamily="34" charset="0"/>
          </a:endParaRPr>
        </a:p>
      </dgm:t>
    </dgm:pt>
    <dgm:pt modelId="{1FE2BD82-F3AC-4867-B2F9-7490A9CFC635}" type="sibTrans" cxnId="{99C7A812-B3B8-47DE-8DF5-F35338C09997}">
      <dgm:prSet/>
      <dgm:spPr/>
      <dgm:t>
        <a:bodyPr/>
        <a:lstStyle/>
        <a:p>
          <a:endParaRPr lang="en-US">
            <a:latin typeface="Calibri" panose="020F0502020204030204" pitchFamily="34" charset="0"/>
          </a:endParaRPr>
        </a:p>
      </dgm:t>
    </dgm:pt>
    <dgm:pt modelId="{3F4289AD-8762-40B7-B6A5-189B6DB5FD94}">
      <dgm:prSet custT="1"/>
      <dgm:spPr/>
      <dgm:t>
        <a:bodyPr anchor="ctr"/>
        <a:lstStyle/>
        <a:p>
          <a:pPr algn="l"/>
          <a:r>
            <a:rPr lang="en-US" sz="1300" dirty="0">
              <a:latin typeface="Calibri" panose="020F0502020204030204" pitchFamily="34" charset="0"/>
            </a:rPr>
            <a:t>2. Strategic thinking training to UNC Eshelman School of Pharmacy leaders</a:t>
          </a:r>
        </a:p>
      </dgm:t>
    </dgm:pt>
    <dgm:pt modelId="{CD06F246-D919-463D-99CC-505D45B9DF7A}" type="parTrans" cxnId="{04561DCA-7E47-4A00-A48A-8176AC2A1ABB}">
      <dgm:prSet/>
      <dgm:spPr/>
      <dgm:t>
        <a:bodyPr/>
        <a:lstStyle/>
        <a:p>
          <a:endParaRPr lang="en-US">
            <a:latin typeface="Calibri" panose="020F0502020204030204" pitchFamily="34" charset="0"/>
          </a:endParaRPr>
        </a:p>
      </dgm:t>
    </dgm:pt>
    <dgm:pt modelId="{CBD79DE4-B9EC-48D2-A2EC-714EEF2C2174}" type="sibTrans" cxnId="{04561DCA-7E47-4A00-A48A-8176AC2A1ABB}">
      <dgm:prSet/>
      <dgm:spPr/>
      <dgm:t>
        <a:bodyPr/>
        <a:lstStyle/>
        <a:p>
          <a:endParaRPr lang="en-US">
            <a:latin typeface="Calibri" panose="020F0502020204030204" pitchFamily="34" charset="0"/>
          </a:endParaRPr>
        </a:p>
      </dgm:t>
    </dgm:pt>
    <dgm:pt modelId="{BB81CD52-171A-403D-82D1-9FF0CC43C13B}">
      <dgm:prSet custT="1"/>
      <dgm:spPr/>
      <dgm:t>
        <a:bodyPr anchor="ctr"/>
        <a:lstStyle/>
        <a:p>
          <a:pPr algn="l"/>
          <a:r>
            <a:rPr lang="en-US" sz="1300" dirty="0">
              <a:latin typeface="Calibri" panose="020F0502020204030204" pitchFamily="34" charset="0"/>
            </a:rPr>
            <a:t>3. Strategic input from key constituents</a:t>
          </a:r>
        </a:p>
      </dgm:t>
    </dgm:pt>
    <dgm:pt modelId="{5E3DE156-81D8-40C7-9CD6-3CA693492AED}" type="parTrans" cxnId="{5C989139-530B-4EAF-8F50-2AE8A0D5CD8D}">
      <dgm:prSet/>
      <dgm:spPr/>
      <dgm:t>
        <a:bodyPr/>
        <a:lstStyle/>
        <a:p>
          <a:endParaRPr lang="en-US">
            <a:latin typeface="Calibri" panose="020F0502020204030204" pitchFamily="34" charset="0"/>
          </a:endParaRPr>
        </a:p>
      </dgm:t>
    </dgm:pt>
    <dgm:pt modelId="{102341E0-A9FD-4CA0-A304-FCB1B8541C90}" type="sibTrans" cxnId="{5C989139-530B-4EAF-8F50-2AE8A0D5CD8D}">
      <dgm:prSet/>
      <dgm:spPr/>
      <dgm:t>
        <a:bodyPr/>
        <a:lstStyle/>
        <a:p>
          <a:endParaRPr lang="en-US">
            <a:latin typeface="Calibri" panose="020F0502020204030204" pitchFamily="34" charset="0"/>
          </a:endParaRPr>
        </a:p>
      </dgm:t>
    </dgm:pt>
    <dgm:pt modelId="{B18FFCF0-6589-43D4-A9E9-0CF11245CC08}">
      <dgm:prSet custT="1"/>
      <dgm:spPr>
        <a:solidFill>
          <a:schemeClr val="accent1"/>
        </a:solidFill>
      </dgm:spPr>
      <dgm:t>
        <a:bodyPr/>
        <a:lstStyle/>
        <a:p>
          <a:r>
            <a:rPr lang="en-US" sz="1800" b="1" dirty="0">
              <a:latin typeface="Calibri" panose="020F0502020204030204" pitchFamily="34" charset="0"/>
            </a:rPr>
            <a:t>Task Force Meetings</a:t>
          </a:r>
        </a:p>
      </dgm:t>
    </dgm:pt>
    <dgm:pt modelId="{AD86786D-7460-4466-B213-0E5BEB68E7E6}" type="parTrans" cxnId="{D4322370-0B05-43F1-8F80-C3DA701CA555}">
      <dgm:prSet/>
      <dgm:spPr/>
      <dgm:t>
        <a:bodyPr/>
        <a:lstStyle/>
        <a:p>
          <a:endParaRPr lang="en-US">
            <a:latin typeface="Calibri" panose="020F0502020204030204" pitchFamily="34" charset="0"/>
          </a:endParaRPr>
        </a:p>
      </dgm:t>
    </dgm:pt>
    <dgm:pt modelId="{DB2F78CE-E36D-4512-B895-4F4F86C3F481}" type="sibTrans" cxnId="{D4322370-0B05-43F1-8F80-C3DA701CA555}">
      <dgm:prSet/>
      <dgm:spPr/>
      <dgm:t>
        <a:bodyPr/>
        <a:lstStyle/>
        <a:p>
          <a:endParaRPr lang="en-US">
            <a:latin typeface="Calibri" panose="020F0502020204030204" pitchFamily="34" charset="0"/>
          </a:endParaRPr>
        </a:p>
      </dgm:t>
    </dgm:pt>
    <dgm:pt modelId="{77D42AF9-E640-424C-AB4B-F4883890EB48}">
      <dgm:prSet custT="1"/>
      <dgm:spPr/>
      <dgm:t>
        <a:bodyPr anchor="ctr"/>
        <a:lstStyle/>
        <a:p>
          <a:pPr algn="l"/>
          <a:r>
            <a:rPr lang="en-US" sz="1300" dirty="0">
              <a:latin typeface="Calibri" panose="020F0502020204030204" pitchFamily="34" charset="0"/>
            </a:rPr>
            <a:t>1. Understand approach</a:t>
          </a:r>
        </a:p>
        <a:p>
          <a:pPr algn="l"/>
          <a:r>
            <a:rPr lang="en-US" sz="1300" dirty="0">
              <a:latin typeface="Calibri" panose="020F0502020204030204" pitchFamily="34" charset="0"/>
            </a:rPr>
            <a:t>2. Review assessment data</a:t>
          </a:r>
        </a:p>
      </dgm:t>
    </dgm:pt>
    <dgm:pt modelId="{A129D822-0CCE-4413-AB5C-C4E21F535352}" type="parTrans" cxnId="{1887C241-BDCC-4625-B183-5EE2FA17DF04}">
      <dgm:prSet/>
      <dgm:spPr/>
      <dgm:t>
        <a:bodyPr/>
        <a:lstStyle/>
        <a:p>
          <a:endParaRPr lang="en-US">
            <a:latin typeface="Calibri" panose="020F0502020204030204" pitchFamily="34" charset="0"/>
          </a:endParaRPr>
        </a:p>
      </dgm:t>
    </dgm:pt>
    <dgm:pt modelId="{13BAD7F2-86B4-458A-A002-6C6F867D56DB}" type="sibTrans" cxnId="{1887C241-BDCC-4625-B183-5EE2FA17DF04}">
      <dgm:prSet/>
      <dgm:spPr/>
      <dgm:t>
        <a:bodyPr/>
        <a:lstStyle/>
        <a:p>
          <a:endParaRPr lang="en-US">
            <a:latin typeface="Calibri" panose="020F0502020204030204" pitchFamily="34" charset="0"/>
          </a:endParaRPr>
        </a:p>
      </dgm:t>
    </dgm:pt>
    <dgm:pt modelId="{4940CAA1-1DAE-440E-8F6A-B6FFE4165BCB}">
      <dgm:prSet custT="1"/>
      <dgm:spPr/>
      <dgm:t>
        <a:bodyPr anchor="ctr"/>
        <a:lstStyle/>
        <a:p>
          <a:pPr algn="l"/>
          <a:r>
            <a:rPr lang="en-US" sz="1300" dirty="0">
              <a:latin typeface="Calibri" panose="020F0502020204030204" pitchFamily="34" charset="0"/>
            </a:rPr>
            <a:t>3. Generate insights and ideas (captured by consulting team) – ongoing at the end of each section</a:t>
          </a:r>
        </a:p>
      </dgm:t>
    </dgm:pt>
    <dgm:pt modelId="{93A316CF-A9D5-40F8-BB1F-93A922619843}" type="parTrans" cxnId="{88DBB09C-F8A0-4A9A-B3FD-877CAC34B6EB}">
      <dgm:prSet/>
      <dgm:spPr/>
      <dgm:t>
        <a:bodyPr/>
        <a:lstStyle/>
        <a:p>
          <a:endParaRPr lang="en-US">
            <a:latin typeface="Calibri" panose="020F0502020204030204" pitchFamily="34" charset="0"/>
          </a:endParaRPr>
        </a:p>
      </dgm:t>
    </dgm:pt>
    <dgm:pt modelId="{E549B9D9-9AF1-45BC-A200-B6F69C740457}" type="sibTrans" cxnId="{88DBB09C-F8A0-4A9A-B3FD-877CAC34B6EB}">
      <dgm:prSet/>
      <dgm:spPr/>
      <dgm:t>
        <a:bodyPr/>
        <a:lstStyle/>
        <a:p>
          <a:endParaRPr lang="en-US">
            <a:latin typeface="Calibri" panose="020F0502020204030204" pitchFamily="34" charset="0"/>
          </a:endParaRPr>
        </a:p>
      </dgm:t>
    </dgm:pt>
    <dgm:pt modelId="{E825BB9F-E525-43E4-8518-1BC54E4A5751}">
      <dgm:prSet custT="1"/>
      <dgm:spPr>
        <a:solidFill>
          <a:schemeClr val="tx1"/>
        </a:solidFill>
      </dgm:spPr>
      <dgm:t>
        <a:bodyPr rIns="9144"/>
        <a:lstStyle/>
        <a:p>
          <a:r>
            <a:rPr lang="en-US" sz="1800" b="1" dirty="0">
              <a:latin typeface="Calibri" panose="020F0502020204030204" pitchFamily="34" charset="0"/>
            </a:rPr>
            <a:t>Advisory Meetings</a:t>
          </a:r>
        </a:p>
      </dgm:t>
    </dgm:pt>
    <dgm:pt modelId="{A6592DA7-3FAD-4032-A027-3CB1A38C1D70}" type="parTrans" cxnId="{DC44B0F2-EA98-496C-AA0C-9FD12210E0C7}">
      <dgm:prSet/>
      <dgm:spPr/>
      <dgm:t>
        <a:bodyPr/>
        <a:lstStyle/>
        <a:p>
          <a:endParaRPr lang="en-US">
            <a:latin typeface="Calibri" panose="020F0502020204030204" pitchFamily="34" charset="0"/>
          </a:endParaRPr>
        </a:p>
      </dgm:t>
    </dgm:pt>
    <dgm:pt modelId="{B1E6004A-8365-4643-B366-CA0B57B72386}" type="sibTrans" cxnId="{DC44B0F2-EA98-496C-AA0C-9FD12210E0C7}">
      <dgm:prSet/>
      <dgm:spPr/>
      <dgm:t>
        <a:bodyPr/>
        <a:lstStyle/>
        <a:p>
          <a:endParaRPr lang="en-US">
            <a:latin typeface="Calibri" panose="020F0502020204030204" pitchFamily="34" charset="0"/>
          </a:endParaRPr>
        </a:p>
      </dgm:t>
    </dgm:pt>
    <dgm:pt modelId="{08092D7A-82E9-4285-8C4B-4B7A7EDB7D44}">
      <dgm:prSet custT="1"/>
      <dgm:spPr/>
      <dgm:t>
        <a:bodyPr anchor="ctr"/>
        <a:lstStyle/>
        <a:p>
          <a:pPr algn="l"/>
          <a:r>
            <a:rPr lang="en-US" sz="1300" dirty="0">
              <a:latin typeface="Calibri" panose="020F0502020204030204" pitchFamily="34" charset="0"/>
            </a:rPr>
            <a:t>1. Feedback on ideas</a:t>
          </a:r>
        </a:p>
      </dgm:t>
    </dgm:pt>
    <dgm:pt modelId="{1469668D-46ED-453F-91B0-6A4DE29294B9}" type="parTrans" cxnId="{3DEF2CD3-0AD7-4753-BC5A-01D1A176A825}">
      <dgm:prSet/>
      <dgm:spPr/>
      <dgm:t>
        <a:bodyPr/>
        <a:lstStyle/>
        <a:p>
          <a:endParaRPr lang="en-US">
            <a:latin typeface="Calibri" panose="020F0502020204030204" pitchFamily="34" charset="0"/>
          </a:endParaRPr>
        </a:p>
      </dgm:t>
    </dgm:pt>
    <dgm:pt modelId="{84C2B0AA-D0A6-440B-892C-2BA726A60550}" type="sibTrans" cxnId="{3DEF2CD3-0AD7-4753-BC5A-01D1A176A825}">
      <dgm:prSet/>
      <dgm:spPr/>
      <dgm:t>
        <a:bodyPr/>
        <a:lstStyle/>
        <a:p>
          <a:endParaRPr lang="en-US">
            <a:latin typeface="Calibri" panose="020F0502020204030204" pitchFamily="34" charset="0"/>
          </a:endParaRPr>
        </a:p>
      </dgm:t>
    </dgm:pt>
    <dgm:pt modelId="{392311D2-B57B-F949-B578-B0D147F50AA0}">
      <dgm:prSet custT="1"/>
      <dgm:spPr>
        <a:solidFill>
          <a:schemeClr val="bg2">
            <a:lumMod val="50000"/>
          </a:schemeClr>
        </a:solidFill>
      </dgm:spPr>
      <dgm:t>
        <a:bodyPr/>
        <a:lstStyle/>
        <a:p>
          <a:pPr>
            <a:buFont typeface="Wingdings" pitchFamily="2" charset="2"/>
            <a:buChar char=""/>
          </a:pPr>
          <a:r>
            <a:rPr lang="en-US" sz="1800" b="1" dirty="0"/>
            <a:t>Faculty, Staff, Student Town Halls</a:t>
          </a:r>
        </a:p>
      </dgm:t>
    </dgm:pt>
    <dgm:pt modelId="{ADD2B6AD-74B0-374B-B95D-D57FA00EAD62}" type="parTrans" cxnId="{C499C7E0-B439-6B45-9277-5E386D0EF7AE}">
      <dgm:prSet/>
      <dgm:spPr/>
      <dgm:t>
        <a:bodyPr/>
        <a:lstStyle/>
        <a:p>
          <a:endParaRPr lang="en-US"/>
        </a:p>
      </dgm:t>
    </dgm:pt>
    <dgm:pt modelId="{9D8FE9B2-26AD-104D-9686-23A1FC4BA290}" type="sibTrans" cxnId="{C499C7E0-B439-6B45-9277-5E386D0EF7AE}">
      <dgm:prSet/>
      <dgm:spPr/>
      <dgm:t>
        <a:bodyPr/>
        <a:lstStyle/>
        <a:p>
          <a:endParaRPr lang="en-US"/>
        </a:p>
      </dgm:t>
    </dgm:pt>
    <dgm:pt modelId="{44C7B087-5F7C-674A-AF40-08DD1A8454DA}">
      <dgm:prSet custT="1"/>
      <dgm:spPr/>
      <dgm:t>
        <a:bodyPr anchor="ctr"/>
        <a:lstStyle/>
        <a:p>
          <a:pPr marL="0" lvl="0" algn="l" defTabSz="533400">
            <a:lnSpc>
              <a:spcPct val="90000"/>
            </a:lnSpc>
            <a:spcBef>
              <a:spcPct val="0"/>
            </a:spcBef>
            <a:spcAft>
              <a:spcPct val="35000"/>
            </a:spcAft>
            <a:buFont typeface="Symbol" pitchFamily="2" charset="2"/>
            <a:buNone/>
          </a:pPr>
          <a:r>
            <a:rPr lang="en-US" sz="1300" kern="1200" dirty="0">
              <a:solidFill>
                <a:prstClr val="black">
                  <a:hueOff val="0"/>
                  <a:satOff val="0"/>
                  <a:lumOff val="0"/>
                  <a:alphaOff val="0"/>
                </a:prstClr>
              </a:solidFill>
              <a:latin typeface="Calibri" panose="020F0502020204030204" pitchFamily="34" charset="0"/>
              <a:ea typeface="+mn-ea"/>
              <a:cs typeface="+mn-cs"/>
            </a:rPr>
            <a:t>1. Feedback on ideas before advisory meetings</a:t>
          </a:r>
        </a:p>
      </dgm:t>
    </dgm:pt>
    <dgm:pt modelId="{6CBBEEC7-D37E-9946-A8D2-E057312F6ED0}" type="parTrans" cxnId="{7AF07B73-A272-C349-9774-97A031598120}">
      <dgm:prSet/>
      <dgm:spPr/>
      <dgm:t>
        <a:bodyPr/>
        <a:lstStyle/>
        <a:p>
          <a:endParaRPr lang="en-US"/>
        </a:p>
      </dgm:t>
    </dgm:pt>
    <dgm:pt modelId="{25026949-92F9-ED42-AF15-F7792A7C8949}" type="sibTrans" cxnId="{7AF07B73-A272-C349-9774-97A031598120}">
      <dgm:prSet/>
      <dgm:spPr/>
      <dgm:t>
        <a:bodyPr/>
        <a:lstStyle/>
        <a:p>
          <a:endParaRPr lang="en-US"/>
        </a:p>
      </dgm:t>
    </dgm:pt>
    <dgm:pt modelId="{26AD042C-42C7-1348-B4B9-62BCDE00130D}">
      <dgm:prSet custT="1"/>
      <dgm:spPr/>
      <dgm:t>
        <a:bodyPr anchor="ctr"/>
        <a:lstStyle/>
        <a:p>
          <a:pPr marL="0" lvl="0" algn="l" defTabSz="533400">
            <a:lnSpc>
              <a:spcPct val="90000"/>
            </a:lnSpc>
            <a:spcBef>
              <a:spcPct val="0"/>
            </a:spcBef>
            <a:spcAft>
              <a:spcPct val="35000"/>
            </a:spcAft>
            <a:buFont typeface="Symbol" pitchFamily="2" charset="2"/>
            <a:buNone/>
          </a:pPr>
          <a:r>
            <a:rPr lang="en-US" sz="1300" kern="1200" dirty="0">
              <a:solidFill>
                <a:prstClr val="black">
                  <a:hueOff val="0"/>
                  <a:satOff val="0"/>
                  <a:lumOff val="0"/>
                  <a:alphaOff val="0"/>
                </a:prstClr>
              </a:solidFill>
              <a:latin typeface="Calibri" panose="020F0502020204030204" pitchFamily="34" charset="0"/>
              <a:ea typeface="+mn-ea"/>
              <a:cs typeface="+mn-cs"/>
            </a:rPr>
            <a:t>2. Understanding of the strategic planning process</a:t>
          </a:r>
        </a:p>
      </dgm:t>
    </dgm:pt>
    <dgm:pt modelId="{40A0E53F-CE38-CE47-9D85-9B60FD526C0C}" type="parTrans" cxnId="{40846BBC-B4E3-E749-AD7D-451898FD96FB}">
      <dgm:prSet/>
      <dgm:spPr/>
      <dgm:t>
        <a:bodyPr/>
        <a:lstStyle/>
        <a:p>
          <a:endParaRPr lang="en-US"/>
        </a:p>
      </dgm:t>
    </dgm:pt>
    <dgm:pt modelId="{6C3A2B41-FC3B-EA4C-A667-B2FB842627FB}" type="sibTrans" cxnId="{40846BBC-B4E3-E749-AD7D-451898FD96FB}">
      <dgm:prSet/>
      <dgm:spPr/>
      <dgm:t>
        <a:bodyPr/>
        <a:lstStyle/>
        <a:p>
          <a:endParaRPr lang="en-US"/>
        </a:p>
      </dgm:t>
    </dgm:pt>
    <dgm:pt modelId="{EC2E608A-4B18-374C-9485-05B3B87C173C}">
      <dgm:prSet custT="1"/>
      <dgm:spPr/>
      <dgm:t>
        <a:bodyPr anchor="ctr"/>
        <a:lstStyle/>
        <a:p>
          <a:pPr marL="0" lvl="0" algn="l" defTabSz="533400">
            <a:lnSpc>
              <a:spcPct val="90000"/>
            </a:lnSpc>
            <a:spcBef>
              <a:spcPct val="0"/>
            </a:spcBef>
            <a:spcAft>
              <a:spcPct val="35000"/>
            </a:spcAft>
            <a:buFont typeface="Symbol" pitchFamily="2" charset="2"/>
            <a:buNone/>
          </a:pPr>
          <a:r>
            <a:rPr lang="en-US" sz="1300" kern="1200" dirty="0">
              <a:solidFill>
                <a:prstClr val="black">
                  <a:hueOff val="0"/>
                  <a:satOff val="0"/>
                  <a:lumOff val="0"/>
                  <a:alphaOff val="0"/>
                </a:prstClr>
              </a:solidFill>
              <a:latin typeface="Calibri" panose="020F0502020204030204" pitchFamily="34" charset="0"/>
              <a:ea typeface="+mn-ea"/>
              <a:cs typeface="+mn-cs"/>
            </a:rPr>
            <a:t>3. Buy-in and support from faculty, staff, and students through 3 town hall meetings</a:t>
          </a:r>
        </a:p>
      </dgm:t>
    </dgm:pt>
    <dgm:pt modelId="{82D36CBD-AC23-1343-B454-2083DBD607F7}" type="parTrans" cxnId="{DF9E273B-7530-C54E-A06C-7C6DAB689282}">
      <dgm:prSet/>
      <dgm:spPr/>
      <dgm:t>
        <a:bodyPr/>
        <a:lstStyle/>
        <a:p>
          <a:endParaRPr lang="en-US"/>
        </a:p>
      </dgm:t>
    </dgm:pt>
    <dgm:pt modelId="{C69648B2-8402-7940-8E77-73B320914C1E}" type="sibTrans" cxnId="{DF9E273B-7530-C54E-A06C-7C6DAB689282}">
      <dgm:prSet/>
      <dgm:spPr/>
      <dgm:t>
        <a:bodyPr/>
        <a:lstStyle/>
        <a:p>
          <a:endParaRPr lang="en-US"/>
        </a:p>
      </dgm:t>
    </dgm:pt>
    <dgm:pt modelId="{95B55BF4-62A6-4CBE-B8EB-4A04E52EBCEB}">
      <dgm:prSet custT="1"/>
      <dgm:spPr/>
      <dgm:t>
        <a:bodyPr anchor="ctr"/>
        <a:lstStyle/>
        <a:p>
          <a:pPr algn="l"/>
          <a:r>
            <a:rPr lang="en-US" sz="1300" dirty="0">
              <a:latin typeface="Calibri" panose="020F0502020204030204" pitchFamily="34" charset="0"/>
            </a:rPr>
            <a:t>2. Agreement as to next steps</a:t>
          </a:r>
        </a:p>
      </dgm:t>
    </dgm:pt>
    <dgm:pt modelId="{C6F1BEA7-58C3-4F34-883E-3003B7F85DD7}" type="sibTrans" cxnId="{78F1138A-D927-43F3-845E-64E487FC1E07}">
      <dgm:prSet/>
      <dgm:spPr/>
      <dgm:t>
        <a:bodyPr/>
        <a:lstStyle/>
        <a:p>
          <a:endParaRPr lang="en-US">
            <a:latin typeface="Calibri" panose="020F0502020204030204" pitchFamily="34" charset="0"/>
          </a:endParaRPr>
        </a:p>
      </dgm:t>
    </dgm:pt>
    <dgm:pt modelId="{503B2D5A-5F10-47CE-BF9E-C50F3350E5CE}" type="parTrans" cxnId="{78F1138A-D927-43F3-845E-64E487FC1E07}">
      <dgm:prSet/>
      <dgm:spPr/>
      <dgm:t>
        <a:bodyPr/>
        <a:lstStyle/>
        <a:p>
          <a:endParaRPr lang="en-US">
            <a:latin typeface="Calibri" panose="020F0502020204030204" pitchFamily="34" charset="0"/>
          </a:endParaRPr>
        </a:p>
      </dgm:t>
    </dgm:pt>
    <dgm:pt modelId="{BD61A059-30B8-406B-8A7C-FFE3403F88B7}">
      <dgm:prSet custT="1"/>
      <dgm:spPr/>
      <dgm:t>
        <a:bodyPr anchor="ctr"/>
        <a:lstStyle/>
        <a:p>
          <a:pPr algn="l"/>
          <a:r>
            <a:rPr lang="en-US" sz="1300" dirty="0">
              <a:latin typeface="Calibri" panose="020F0502020204030204" pitchFamily="34" charset="0"/>
            </a:rPr>
            <a:t>3. Buy in and support</a:t>
          </a:r>
        </a:p>
      </dgm:t>
    </dgm:pt>
    <dgm:pt modelId="{83FF0AD1-3CD1-4513-9930-F272D13C18C1}" type="sibTrans" cxnId="{50219108-6F2C-409A-A515-4CFFB6D259A9}">
      <dgm:prSet/>
      <dgm:spPr/>
      <dgm:t>
        <a:bodyPr/>
        <a:lstStyle/>
        <a:p>
          <a:endParaRPr lang="en-US">
            <a:latin typeface="Calibri" panose="020F0502020204030204" pitchFamily="34" charset="0"/>
          </a:endParaRPr>
        </a:p>
      </dgm:t>
    </dgm:pt>
    <dgm:pt modelId="{B7D2D31B-8F4B-4A07-BE8C-66E43981BB85}" type="parTrans" cxnId="{50219108-6F2C-409A-A515-4CFFB6D259A9}">
      <dgm:prSet/>
      <dgm:spPr/>
      <dgm:t>
        <a:bodyPr/>
        <a:lstStyle/>
        <a:p>
          <a:endParaRPr lang="en-US">
            <a:latin typeface="Calibri" panose="020F0502020204030204" pitchFamily="34" charset="0"/>
          </a:endParaRPr>
        </a:p>
      </dgm:t>
    </dgm:pt>
    <dgm:pt modelId="{6B3A8129-5B3D-404B-9609-9945AE89B358}" type="pres">
      <dgm:prSet presAssocID="{FFCCABDD-F00E-4442-9103-56AAB4124605}" presName="Name0" presStyleCnt="0">
        <dgm:presLayoutVars>
          <dgm:chMax val="5"/>
          <dgm:chPref val="5"/>
          <dgm:dir/>
          <dgm:animLvl val="lvl"/>
        </dgm:presLayoutVars>
      </dgm:prSet>
      <dgm:spPr/>
    </dgm:pt>
    <dgm:pt modelId="{DDFFEB56-77AE-4D68-9AB5-D2B5A03283BB}" type="pres">
      <dgm:prSet presAssocID="{1E12455A-E8D2-4ABD-A665-E9A2994C28EA}" presName="parentText1" presStyleLbl="node1" presStyleIdx="0" presStyleCnt="5">
        <dgm:presLayoutVars>
          <dgm:chMax/>
          <dgm:chPref val="3"/>
          <dgm:bulletEnabled val="1"/>
        </dgm:presLayoutVars>
      </dgm:prSet>
      <dgm:spPr/>
    </dgm:pt>
    <dgm:pt modelId="{8735786E-3C58-40D5-8E46-085443215F22}" type="pres">
      <dgm:prSet presAssocID="{1E12455A-E8D2-4ABD-A665-E9A2994C28EA}" presName="childText1" presStyleLbl="solidAlignAcc1" presStyleIdx="0" presStyleCnt="5">
        <dgm:presLayoutVars>
          <dgm:chMax val="0"/>
          <dgm:chPref val="0"/>
          <dgm:bulletEnabled val="1"/>
        </dgm:presLayoutVars>
      </dgm:prSet>
      <dgm:spPr/>
    </dgm:pt>
    <dgm:pt modelId="{570656C3-4AA1-4F95-AC0A-7797DBB63B32}" type="pres">
      <dgm:prSet presAssocID="{EFF05216-62D6-4E0D-AC68-660CAA737EEA}" presName="parentText2" presStyleLbl="node1" presStyleIdx="1" presStyleCnt="5">
        <dgm:presLayoutVars>
          <dgm:chMax/>
          <dgm:chPref val="3"/>
          <dgm:bulletEnabled val="1"/>
        </dgm:presLayoutVars>
      </dgm:prSet>
      <dgm:spPr/>
    </dgm:pt>
    <dgm:pt modelId="{112568E9-D0A8-4E7A-9E68-1AC659E883E5}" type="pres">
      <dgm:prSet presAssocID="{EFF05216-62D6-4E0D-AC68-660CAA737EEA}" presName="childText2" presStyleLbl="solidAlignAcc1" presStyleIdx="1" presStyleCnt="5" custScaleY="108964" custLinFactNeighborY="4889">
        <dgm:presLayoutVars>
          <dgm:chMax val="0"/>
          <dgm:chPref val="0"/>
          <dgm:bulletEnabled val="1"/>
        </dgm:presLayoutVars>
      </dgm:prSet>
      <dgm:spPr/>
    </dgm:pt>
    <dgm:pt modelId="{C5D5D43A-0B62-4DE3-9DDB-18D41D200339}" type="pres">
      <dgm:prSet presAssocID="{B18FFCF0-6589-43D4-A9E9-0CF11245CC08}" presName="parentText3" presStyleLbl="node1" presStyleIdx="2" presStyleCnt="5">
        <dgm:presLayoutVars>
          <dgm:chMax/>
          <dgm:chPref val="3"/>
          <dgm:bulletEnabled val="1"/>
        </dgm:presLayoutVars>
      </dgm:prSet>
      <dgm:spPr/>
    </dgm:pt>
    <dgm:pt modelId="{471526E1-1CB3-4FC2-8D99-76FF0AA54956}" type="pres">
      <dgm:prSet presAssocID="{B18FFCF0-6589-43D4-A9E9-0CF11245CC08}" presName="childText3" presStyleLbl="solidAlignAcc1" presStyleIdx="2" presStyleCnt="5">
        <dgm:presLayoutVars>
          <dgm:chMax val="0"/>
          <dgm:chPref val="0"/>
          <dgm:bulletEnabled val="1"/>
        </dgm:presLayoutVars>
      </dgm:prSet>
      <dgm:spPr/>
    </dgm:pt>
    <dgm:pt modelId="{E244C15E-3AEE-A546-843A-5C4A168D063D}" type="pres">
      <dgm:prSet presAssocID="{392311D2-B57B-F949-B578-B0D147F50AA0}" presName="parentText4" presStyleLbl="node1" presStyleIdx="3" presStyleCnt="5">
        <dgm:presLayoutVars>
          <dgm:chMax/>
          <dgm:chPref val="3"/>
          <dgm:bulletEnabled val="1"/>
        </dgm:presLayoutVars>
      </dgm:prSet>
      <dgm:spPr/>
    </dgm:pt>
    <dgm:pt modelId="{EB102BC9-B61E-8C43-BDFC-9E85E3882534}" type="pres">
      <dgm:prSet presAssocID="{392311D2-B57B-F949-B578-B0D147F50AA0}" presName="childText4" presStyleLbl="solidAlignAcc1" presStyleIdx="3" presStyleCnt="5">
        <dgm:presLayoutVars>
          <dgm:chMax val="0"/>
          <dgm:chPref val="0"/>
          <dgm:bulletEnabled val="1"/>
        </dgm:presLayoutVars>
      </dgm:prSet>
      <dgm:spPr/>
    </dgm:pt>
    <dgm:pt modelId="{882ACC18-B853-1D4B-A61C-BCA9AE070209}" type="pres">
      <dgm:prSet presAssocID="{E825BB9F-E525-43E4-8518-1BC54E4A5751}" presName="parentText5" presStyleLbl="node1" presStyleIdx="4" presStyleCnt="5">
        <dgm:presLayoutVars>
          <dgm:chMax/>
          <dgm:chPref val="3"/>
          <dgm:bulletEnabled val="1"/>
        </dgm:presLayoutVars>
      </dgm:prSet>
      <dgm:spPr/>
    </dgm:pt>
    <dgm:pt modelId="{0AB17D0E-E33C-284D-B1DC-B47FB6DECABC}" type="pres">
      <dgm:prSet presAssocID="{E825BB9F-E525-43E4-8518-1BC54E4A5751}" presName="childText5" presStyleLbl="solidAlignAcc1" presStyleIdx="4" presStyleCnt="5">
        <dgm:presLayoutVars>
          <dgm:chMax val="0"/>
          <dgm:chPref val="0"/>
          <dgm:bulletEnabled val="1"/>
        </dgm:presLayoutVars>
      </dgm:prSet>
      <dgm:spPr/>
    </dgm:pt>
  </dgm:ptLst>
  <dgm:cxnLst>
    <dgm:cxn modelId="{F2963006-6E65-EF41-AB77-3F2187D98A35}" type="presOf" srcId="{26AD042C-42C7-1348-B4B9-62BCDE00130D}" destId="{EB102BC9-B61E-8C43-BDFC-9E85E3882534}" srcOrd="0" destOrd="1" presId="urn:microsoft.com/office/officeart/2009/3/layout/IncreasingArrowsProcess"/>
    <dgm:cxn modelId="{70563D08-DF25-0849-B92F-643B425DB9B2}" type="presOf" srcId="{B18FFCF0-6589-43D4-A9E9-0CF11245CC08}" destId="{C5D5D43A-0B62-4DE3-9DDB-18D41D200339}" srcOrd="0" destOrd="0" presId="urn:microsoft.com/office/officeart/2009/3/layout/IncreasingArrowsProcess"/>
    <dgm:cxn modelId="{50219108-6F2C-409A-A515-4CFFB6D259A9}" srcId="{E825BB9F-E525-43E4-8518-1BC54E4A5751}" destId="{BD61A059-30B8-406B-8A7C-FFE3403F88B7}" srcOrd="2" destOrd="0" parTransId="{B7D2D31B-8F4B-4A07-BE8C-66E43981BB85}" sibTransId="{83FF0AD1-3CD1-4513-9930-F272D13C18C1}"/>
    <dgm:cxn modelId="{99C7A812-B3B8-47DE-8DF5-F35338C09997}" srcId="{EFF05216-62D6-4E0D-AC68-660CAA737EEA}" destId="{817F1425-8BFA-4452-A3AD-4DEFBC8D9771}" srcOrd="0" destOrd="0" parTransId="{0DECE594-BA91-476D-A16F-28E3E5B02188}" sibTransId="{1FE2BD82-F3AC-4867-B2F9-7490A9CFC635}"/>
    <dgm:cxn modelId="{55D81416-CEA8-7247-9D47-1622AEC82BF3}" type="presOf" srcId="{B19F1F38-1DD8-400A-A055-3FED407A9BFA}" destId="{8735786E-3C58-40D5-8E46-085443215F22}" srcOrd="0" destOrd="0" presId="urn:microsoft.com/office/officeart/2009/3/layout/IncreasingArrowsProcess"/>
    <dgm:cxn modelId="{08803A20-0BEB-473A-948C-C5790B024902}" srcId="{1E12455A-E8D2-4ABD-A665-E9A2994C28EA}" destId="{B19F1F38-1DD8-400A-A055-3FED407A9BFA}" srcOrd="0" destOrd="0" parTransId="{616A24BE-C368-43D9-BD72-C38D64E93C24}" sibTransId="{D7C8F391-067A-42B6-9C78-FD2793D896D6}"/>
    <dgm:cxn modelId="{5C989139-530B-4EAF-8F50-2AE8A0D5CD8D}" srcId="{EFF05216-62D6-4E0D-AC68-660CAA737EEA}" destId="{BB81CD52-171A-403D-82D1-9FF0CC43C13B}" srcOrd="2" destOrd="0" parTransId="{5E3DE156-81D8-40C7-9CD6-3CA693492AED}" sibTransId="{102341E0-A9FD-4CA0-A304-FCB1B8541C90}"/>
    <dgm:cxn modelId="{DF9E273B-7530-C54E-A06C-7C6DAB689282}" srcId="{392311D2-B57B-F949-B578-B0D147F50AA0}" destId="{EC2E608A-4B18-374C-9485-05B3B87C173C}" srcOrd="2" destOrd="0" parTransId="{82D36CBD-AC23-1343-B454-2083DBD607F7}" sibTransId="{C69648B2-8402-7940-8E77-73B320914C1E}"/>
    <dgm:cxn modelId="{1887C241-BDCC-4625-B183-5EE2FA17DF04}" srcId="{B18FFCF0-6589-43D4-A9E9-0CF11245CC08}" destId="{77D42AF9-E640-424C-AB4B-F4883890EB48}" srcOrd="0" destOrd="0" parTransId="{A129D822-0CCE-4413-AB5C-C4E21F535352}" sibTransId="{13BAD7F2-86B4-458A-A002-6C6F867D56DB}"/>
    <dgm:cxn modelId="{98A77B54-5868-D94B-BE5E-5BE47EBE966A}" type="presOf" srcId="{EFF05216-62D6-4E0D-AC68-660CAA737EEA}" destId="{570656C3-4AA1-4F95-AC0A-7797DBB63B32}" srcOrd="0" destOrd="0" presId="urn:microsoft.com/office/officeart/2009/3/layout/IncreasingArrowsProcess"/>
    <dgm:cxn modelId="{458F5E5C-DFD0-2843-8C22-2EBF09F3A317}" type="presOf" srcId="{77D42AF9-E640-424C-AB4B-F4883890EB48}" destId="{471526E1-1CB3-4FC2-8D99-76FF0AA54956}" srcOrd="0" destOrd="0" presId="urn:microsoft.com/office/officeart/2009/3/layout/IncreasingArrowsProcess"/>
    <dgm:cxn modelId="{F480026E-3FC5-4E0F-AF26-AFE4B4AA364B}" srcId="{FFCCABDD-F00E-4442-9103-56AAB4124605}" destId="{EFF05216-62D6-4E0D-AC68-660CAA737EEA}" srcOrd="1" destOrd="0" parTransId="{25295C39-3B7D-4145-A085-ECD7B1ABAE50}" sibTransId="{D97F27A2-4C6F-4279-8957-D12DEFFB4B6F}"/>
    <dgm:cxn modelId="{D4322370-0B05-43F1-8F80-C3DA701CA555}" srcId="{FFCCABDD-F00E-4442-9103-56AAB4124605}" destId="{B18FFCF0-6589-43D4-A9E9-0CF11245CC08}" srcOrd="2" destOrd="0" parTransId="{AD86786D-7460-4466-B213-0E5BEB68E7E6}" sibTransId="{DB2F78CE-E36D-4512-B895-4F4F86C3F481}"/>
    <dgm:cxn modelId="{3F199172-78CF-AC4B-9E75-8460398AD36A}" type="presOf" srcId="{95B55BF4-62A6-4CBE-B8EB-4A04E52EBCEB}" destId="{0AB17D0E-E33C-284D-B1DC-B47FB6DECABC}" srcOrd="0" destOrd="1" presId="urn:microsoft.com/office/officeart/2009/3/layout/IncreasingArrowsProcess"/>
    <dgm:cxn modelId="{7AF07B73-A272-C349-9774-97A031598120}" srcId="{392311D2-B57B-F949-B578-B0D147F50AA0}" destId="{44C7B087-5F7C-674A-AF40-08DD1A8454DA}" srcOrd="0" destOrd="0" parTransId="{6CBBEEC7-D37E-9946-A8D2-E057312F6ED0}" sibTransId="{25026949-92F9-ED42-AF15-F7792A7C8949}"/>
    <dgm:cxn modelId="{58D9FC75-F2AC-4E40-BC8A-37F3EC9969A3}" type="presOf" srcId="{1E12455A-E8D2-4ABD-A665-E9A2994C28EA}" destId="{DDFFEB56-77AE-4D68-9AB5-D2B5A03283BB}" srcOrd="0" destOrd="0" presId="urn:microsoft.com/office/officeart/2009/3/layout/IncreasingArrowsProcess"/>
    <dgm:cxn modelId="{ADF7A87C-2BBA-4945-81F3-1459E40E773C}" type="presOf" srcId="{FFCCABDD-F00E-4442-9103-56AAB4124605}" destId="{6B3A8129-5B3D-404B-9609-9945AE89B358}" srcOrd="0" destOrd="0" presId="urn:microsoft.com/office/officeart/2009/3/layout/IncreasingArrowsProcess"/>
    <dgm:cxn modelId="{7056B27F-B1EB-3F40-938A-72ACA0CCB7F8}" type="presOf" srcId="{817F1425-8BFA-4452-A3AD-4DEFBC8D9771}" destId="{112568E9-D0A8-4E7A-9E68-1AC659E883E5}" srcOrd="0" destOrd="0" presId="urn:microsoft.com/office/officeart/2009/3/layout/IncreasingArrowsProcess"/>
    <dgm:cxn modelId="{78F1138A-D927-43F3-845E-64E487FC1E07}" srcId="{E825BB9F-E525-43E4-8518-1BC54E4A5751}" destId="{95B55BF4-62A6-4CBE-B8EB-4A04E52EBCEB}" srcOrd="1" destOrd="0" parTransId="{503B2D5A-5F10-47CE-BF9E-C50F3350E5CE}" sibTransId="{C6F1BEA7-58C3-4F34-883E-3003B7F85DD7}"/>
    <dgm:cxn modelId="{59F2C48B-FD21-0D48-9197-29A2E3C4BB86}" type="presOf" srcId="{08092D7A-82E9-4285-8C4B-4B7A7EDB7D44}" destId="{0AB17D0E-E33C-284D-B1DC-B47FB6DECABC}" srcOrd="0" destOrd="0" presId="urn:microsoft.com/office/officeart/2009/3/layout/IncreasingArrowsProcess"/>
    <dgm:cxn modelId="{174DF392-89B1-E340-A2D3-B41323546FE0}" type="presOf" srcId="{4940CAA1-1DAE-440E-8F6A-B6FFE4165BCB}" destId="{471526E1-1CB3-4FC2-8D99-76FF0AA54956}" srcOrd="0" destOrd="1" presId="urn:microsoft.com/office/officeart/2009/3/layout/IncreasingArrowsProcess"/>
    <dgm:cxn modelId="{88DBB09C-F8A0-4A9A-B3FD-877CAC34B6EB}" srcId="{B18FFCF0-6589-43D4-A9E9-0CF11245CC08}" destId="{4940CAA1-1DAE-440E-8F6A-B6FFE4165BCB}" srcOrd="1" destOrd="0" parTransId="{93A316CF-A9D5-40F8-BB1F-93A922619843}" sibTransId="{E549B9D9-9AF1-45BC-A200-B6F69C740457}"/>
    <dgm:cxn modelId="{F9A718A4-B989-DB46-A80F-CE2B93C3FED3}" type="presOf" srcId="{BD61A059-30B8-406B-8A7C-FFE3403F88B7}" destId="{0AB17D0E-E33C-284D-B1DC-B47FB6DECABC}" srcOrd="0" destOrd="2" presId="urn:microsoft.com/office/officeart/2009/3/layout/IncreasingArrowsProcess"/>
    <dgm:cxn modelId="{16D3D9B1-2DBA-DE40-AB65-CD6056CB95C5}" type="presOf" srcId="{392311D2-B57B-F949-B578-B0D147F50AA0}" destId="{E244C15E-3AEE-A546-843A-5C4A168D063D}" srcOrd="0" destOrd="0" presId="urn:microsoft.com/office/officeart/2009/3/layout/IncreasingArrowsProcess"/>
    <dgm:cxn modelId="{36C75FBC-3B08-4E48-9D32-B73637868853}" type="presOf" srcId="{E825BB9F-E525-43E4-8518-1BC54E4A5751}" destId="{882ACC18-B853-1D4B-A61C-BCA9AE070209}" srcOrd="0" destOrd="0" presId="urn:microsoft.com/office/officeart/2009/3/layout/IncreasingArrowsProcess"/>
    <dgm:cxn modelId="{40846BBC-B4E3-E749-AD7D-451898FD96FB}" srcId="{392311D2-B57B-F949-B578-B0D147F50AA0}" destId="{26AD042C-42C7-1348-B4B9-62BCDE00130D}" srcOrd="1" destOrd="0" parTransId="{40A0E53F-CE38-CE47-9D85-9B60FD526C0C}" sibTransId="{6C3A2B41-FC3B-EA4C-A667-B2FB842627FB}"/>
    <dgm:cxn modelId="{E719CFBD-56B9-D544-8EE3-143A95FB7242}" type="presOf" srcId="{EC2E608A-4B18-374C-9485-05B3B87C173C}" destId="{EB102BC9-B61E-8C43-BDFC-9E85E3882534}" srcOrd="0" destOrd="2" presId="urn:microsoft.com/office/officeart/2009/3/layout/IncreasingArrowsProcess"/>
    <dgm:cxn modelId="{160612C6-A0BF-4FF2-80DE-A863C14E5484}" srcId="{FFCCABDD-F00E-4442-9103-56AAB4124605}" destId="{1E12455A-E8D2-4ABD-A665-E9A2994C28EA}" srcOrd="0" destOrd="0" parTransId="{6289BC3D-75F3-46E9-B6E2-DF6B56E22C83}" sibTransId="{8F74416A-4C2C-48A3-90AE-F8BF6DA3BB77}"/>
    <dgm:cxn modelId="{04561DCA-7E47-4A00-A48A-8176AC2A1ABB}" srcId="{EFF05216-62D6-4E0D-AC68-660CAA737EEA}" destId="{3F4289AD-8762-40B7-B6A5-189B6DB5FD94}" srcOrd="1" destOrd="0" parTransId="{CD06F246-D919-463D-99CC-505D45B9DF7A}" sibTransId="{CBD79DE4-B9EC-48D2-A2EC-714EEF2C2174}"/>
    <dgm:cxn modelId="{3DEF2CD3-0AD7-4753-BC5A-01D1A176A825}" srcId="{E825BB9F-E525-43E4-8518-1BC54E4A5751}" destId="{08092D7A-82E9-4285-8C4B-4B7A7EDB7D44}" srcOrd="0" destOrd="0" parTransId="{1469668D-46ED-453F-91B0-6A4DE29294B9}" sibTransId="{84C2B0AA-D0A6-440B-892C-2BA726A60550}"/>
    <dgm:cxn modelId="{DBD45ADB-17D6-6143-99D1-DC406033EB2C}" type="presOf" srcId="{44C7B087-5F7C-674A-AF40-08DD1A8454DA}" destId="{EB102BC9-B61E-8C43-BDFC-9E85E3882534}" srcOrd="0" destOrd="0" presId="urn:microsoft.com/office/officeart/2009/3/layout/IncreasingArrowsProcess"/>
    <dgm:cxn modelId="{C499C7E0-B439-6B45-9277-5E386D0EF7AE}" srcId="{FFCCABDD-F00E-4442-9103-56AAB4124605}" destId="{392311D2-B57B-F949-B578-B0D147F50AA0}" srcOrd="3" destOrd="0" parTransId="{ADD2B6AD-74B0-374B-B95D-D57FA00EAD62}" sibTransId="{9D8FE9B2-26AD-104D-9686-23A1FC4BA290}"/>
    <dgm:cxn modelId="{EF196BE2-0CA0-2846-A6A2-F97F98A6E603}" type="presOf" srcId="{BB81CD52-171A-403D-82D1-9FF0CC43C13B}" destId="{112568E9-D0A8-4E7A-9E68-1AC659E883E5}" srcOrd="0" destOrd="2" presId="urn:microsoft.com/office/officeart/2009/3/layout/IncreasingArrowsProcess"/>
    <dgm:cxn modelId="{DC44B0F2-EA98-496C-AA0C-9FD12210E0C7}" srcId="{FFCCABDD-F00E-4442-9103-56AAB4124605}" destId="{E825BB9F-E525-43E4-8518-1BC54E4A5751}" srcOrd="4" destOrd="0" parTransId="{A6592DA7-3FAD-4032-A027-3CB1A38C1D70}" sibTransId="{B1E6004A-8365-4643-B366-CA0B57B72386}"/>
    <dgm:cxn modelId="{32F78AF5-B636-DE4B-836E-D57D63777585}" type="presOf" srcId="{3F4289AD-8762-40B7-B6A5-189B6DB5FD94}" destId="{112568E9-D0A8-4E7A-9E68-1AC659E883E5}" srcOrd="0" destOrd="1" presId="urn:microsoft.com/office/officeart/2009/3/layout/IncreasingArrowsProcess"/>
    <dgm:cxn modelId="{147ADE8F-6CBA-8642-BDA0-238BE083C34F}" type="presParOf" srcId="{6B3A8129-5B3D-404B-9609-9945AE89B358}" destId="{DDFFEB56-77AE-4D68-9AB5-D2B5A03283BB}" srcOrd="0" destOrd="0" presId="urn:microsoft.com/office/officeart/2009/3/layout/IncreasingArrowsProcess"/>
    <dgm:cxn modelId="{9025731D-4B5C-0546-9D27-72D2D8EFD9B7}" type="presParOf" srcId="{6B3A8129-5B3D-404B-9609-9945AE89B358}" destId="{8735786E-3C58-40D5-8E46-085443215F22}" srcOrd="1" destOrd="0" presId="urn:microsoft.com/office/officeart/2009/3/layout/IncreasingArrowsProcess"/>
    <dgm:cxn modelId="{853F0D93-E48B-0540-B0E7-C0AB5AF37DCE}" type="presParOf" srcId="{6B3A8129-5B3D-404B-9609-9945AE89B358}" destId="{570656C3-4AA1-4F95-AC0A-7797DBB63B32}" srcOrd="2" destOrd="0" presId="urn:microsoft.com/office/officeart/2009/3/layout/IncreasingArrowsProcess"/>
    <dgm:cxn modelId="{DCF19FE2-FB1B-1645-B35D-A7830599AD9F}" type="presParOf" srcId="{6B3A8129-5B3D-404B-9609-9945AE89B358}" destId="{112568E9-D0A8-4E7A-9E68-1AC659E883E5}" srcOrd="3" destOrd="0" presId="urn:microsoft.com/office/officeart/2009/3/layout/IncreasingArrowsProcess"/>
    <dgm:cxn modelId="{7A45A37F-28D6-9E4A-A53C-B85713266455}" type="presParOf" srcId="{6B3A8129-5B3D-404B-9609-9945AE89B358}" destId="{C5D5D43A-0B62-4DE3-9DDB-18D41D200339}" srcOrd="4" destOrd="0" presId="urn:microsoft.com/office/officeart/2009/3/layout/IncreasingArrowsProcess"/>
    <dgm:cxn modelId="{899E9A6D-FB27-7448-A35A-1B57E8F4641E}" type="presParOf" srcId="{6B3A8129-5B3D-404B-9609-9945AE89B358}" destId="{471526E1-1CB3-4FC2-8D99-76FF0AA54956}" srcOrd="5" destOrd="0" presId="urn:microsoft.com/office/officeart/2009/3/layout/IncreasingArrowsProcess"/>
    <dgm:cxn modelId="{3173C2B8-12AD-0240-AABE-00CFA2559A77}" type="presParOf" srcId="{6B3A8129-5B3D-404B-9609-9945AE89B358}" destId="{E244C15E-3AEE-A546-843A-5C4A168D063D}" srcOrd="6" destOrd="0" presId="urn:microsoft.com/office/officeart/2009/3/layout/IncreasingArrowsProcess"/>
    <dgm:cxn modelId="{7664B78D-BAAC-4445-A277-5C707FF5014A}" type="presParOf" srcId="{6B3A8129-5B3D-404B-9609-9945AE89B358}" destId="{EB102BC9-B61E-8C43-BDFC-9E85E3882534}" srcOrd="7" destOrd="0" presId="urn:microsoft.com/office/officeart/2009/3/layout/IncreasingArrowsProcess"/>
    <dgm:cxn modelId="{D5A0181D-BF81-8649-BBC5-35420127A288}" type="presParOf" srcId="{6B3A8129-5B3D-404B-9609-9945AE89B358}" destId="{882ACC18-B853-1D4B-A61C-BCA9AE070209}" srcOrd="8" destOrd="0" presId="urn:microsoft.com/office/officeart/2009/3/layout/IncreasingArrowsProcess"/>
    <dgm:cxn modelId="{0E74DE8E-30F8-7844-8DF9-4FDCA1A3DF7E}" type="presParOf" srcId="{6B3A8129-5B3D-404B-9609-9945AE89B358}" destId="{0AB17D0E-E33C-284D-B1DC-B47FB6DECABC}" srcOrd="9"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D7F99C-359B-4797-89DD-AC73AEAA7F31}"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CD27ED51-FF9A-4E2F-9529-8F6D313C0340}">
      <dgm:prSet custT="1"/>
      <dgm:spPr/>
      <dgm:t>
        <a:bodyPr/>
        <a:lstStyle/>
        <a:p>
          <a:pPr algn="ctr"/>
          <a:r>
            <a:rPr lang="en-US" sz="1600" b="1" u="none" dirty="0"/>
            <a:t>Phase 1 –</a:t>
          </a:r>
          <a:r>
            <a:rPr lang="en-US" sz="1600" u="none" dirty="0"/>
            <a:t> </a:t>
          </a:r>
          <a:r>
            <a:rPr lang="en-US" sz="1600" b="1" u="none" dirty="0">
              <a:solidFill>
                <a:schemeClr val="tx1"/>
              </a:solidFill>
            </a:rPr>
            <a:t>Assessment</a:t>
          </a:r>
          <a:r>
            <a:rPr lang="en-US" sz="1600" u="none" dirty="0"/>
            <a:t> </a:t>
          </a:r>
        </a:p>
      </dgm:t>
    </dgm:pt>
    <dgm:pt modelId="{811DD21C-2206-467A-9D9C-F141A789F9B8}" type="parTrans" cxnId="{28D61D4D-E7B7-4F3D-BC05-25539A1B06D1}">
      <dgm:prSet/>
      <dgm:spPr/>
      <dgm:t>
        <a:bodyPr/>
        <a:lstStyle/>
        <a:p>
          <a:endParaRPr lang="en-US"/>
        </a:p>
      </dgm:t>
    </dgm:pt>
    <dgm:pt modelId="{A03BFACC-3AA4-476F-A93B-48E79068A293}" type="sibTrans" cxnId="{28D61D4D-E7B7-4F3D-BC05-25539A1B06D1}">
      <dgm:prSet/>
      <dgm:spPr/>
      <dgm:t>
        <a:bodyPr/>
        <a:lstStyle/>
        <a:p>
          <a:endParaRPr lang="en-US" dirty="0"/>
        </a:p>
      </dgm:t>
    </dgm:pt>
    <dgm:pt modelId="{321C7A4E-7950-49A9-97F0-5C8A930EA258}">
      <dgm:prSet custT="1"/>
      <dgm:spPr/>
      <dgm:t>
        <a:bodyPr/>
        <a:lstStyle/>
        <a:p>
          <a:pPr marL="228600" lvl="2" indent="0" algn="l" defTabSz="622300">
            <a:lnSpc>
              <a:spcPct val="90000"/>
            </a:lnSpc>
            <a:spcBef>
              <a:spcPct val="0"/>
            </a:spcBef>
            <a:spcAft>
              <a:spcPct val="15000"/>
            </a:spcAft>
            <a:buNone/>
          </a:pPr>
          <a:r>
            <a:rPr lang="en-US" sz="1400" i="1" dirty="0"/>
            <a:t>Internal  </a:t>
          </a:r>
          <a:br>
            <a:rPr lang="en-US" sz="1400" i="1" dirty="0"/>
          </a:br>
          <a:r>
            <a:rPr lang="en-US" sz="1400" i="1" dirty="0"/>
            <a:t>&amp; external surveys</a:t>
          </a:r>
        </a:p>
      </dgm:t>
    </dgm:pt>
    <dgm:pt modelId="{B2F392E1-36CA-425F-91DB-331D073B95A2}" type="parTrans" cxnId="{81F318D9-46B6-48D7-ACB1-60E549801095}">
      <dgm:prSet/>
      <dgm:spPr/>
      <dgm:t>
        <a:bodyPr/>
        <a:lstStyle/>
        <a:p>
          <a:endParaRPr lang="en-US"/>
        </a:p>
      </dgm:t>
    </dgm:pt>
    <dgm:pt modelId="{B435A236-C5ED-43FF-ACF9-94BDAFB8FA21}" type="sibTrans" cxnId="{81F318D9-46B6-48D7-ACB1-60E549801095}">
      <dgm:prSet/>
      <dgm:spPr/>
      <dgm:t>
        <a:bodyPr/>
        <a:lstStyle/>
        <a:p>
          <a:endParaRPr lang="en-US"/>
        </a:p>
      </dgm:t>
    </dgm:pt>
    <dgm:pt modelId="{4A1827C9-F403-4C04-BDBA-8F0582E28A34}">
      <dgm:prSet custT="1"/>
      <dgm:spPr/>
      <dgm:t>
        <a:bodyPr/>
        <a:lstStyle/>
        <a:p>
          <a:pPr algn="ctr">
            <a:lnSpc>
              <a:spcPct val="100000"/>
            </a:lnSpc>
            <a:spcAft>
              <a:spcPts val="0"/>
            </a:spcAft>
          </a:pPr>
          <a:r>
            <a:rPr lang="en-US" sz="1600" b="1" u="none" dirty="0"/>
            <a:t>Phase 2 –</a:t>
          </a:r>
          <a:r>
            <a:rPr lang="en-US" sz="1600" u="none" dirty="0"/>
            <a:t> </a:t>
          </a:r>
        </a:p>
        <a:p>
          <a:pPr algn="ctr">
            <a:lnSpc>
              <a:spcPct val="100000"/>
            </a:lnSpc>
            <a:spcAft>
              <a:spcPts val="0"/>
            </a:spcAft>
          </a:pPr>
          <a:r>
            <a:rPr lang="en-US" sz="1600" b="1" u="none" dirty="0">
              <a:solidFill>
                <a:schemeClr val="tx1"/>
              </a:solidFill>
            </a:rPr>
            <a:t>Visioning</a:t>
          </a:r>
          <a:endParaRPr lang="en-US" sz="1600" u="none" dirty="0">
            <a:solidFill>
              <a:schemeClr val="tx1"/>
            </a:solidFill>
          </a:endParaRPr>
        </a:p>
      </dgm:t>
    </dgm:pt>
    <dgm:pt modelId="{65D7DE28-C4AE-41F5-95F0-B7F5B37E4619}" type="parTrans" cxnId="{25FECCDA-B55E-4404-95D9-F3DAC52A186C}">
      <dgm:prSet/>
      <dgm:spPr/>
      <dgm:t>
        <a:bodyPr/>
        <a:lstStyle/>
        <a:p>
          <a:endParaRPr lang="en-US"/>
        </a:p>
      </dgm:t>
    </dgm:pt>
    <dgm:pt modelId="{AF396C1F-2784-4459-A792-413063CA9CFA}" type="sibTrans" cxnId="{25FECCDA-B55E-4404-95D9-F3DAC52A186C}">
      <dgm:prSet/>
      <dgm:spPr/>
      <dgm:t>
        <a:bodyPr/>
        <a:lstStyle/>
        <a:p>
          <a:endParaRPr lang="en-US" dirty="0"/>
        </a:p>
      </dgm:t>
    </dgm:pt>
    <dgm:pt modelId="{E812B9F7-56D1-408F-98FE-6B9E725B10F1}">
      <dgm:prSet custT="1"/>
      <dgm:spPr/>
      <dgm:t>
        <a:bodyPr/>
        <a:lstStyle/>
        <a:p>
          <a:pPr marL="114300" lvl="1" indent="0" algn="l" defTabSz="622300">
            <a:lnSpc>
              <a:spcPct val="90000"/>
            </a:lnSpc>
            <a:spcBef>
              <a:spcPct val="0"/>
            </a:spcBef>
            <a:spcAft>
              <a:spcPct val="15000"/>
            </a:spcAft>
            <a:buNone/>
          </a:pPr>
          <a:r>
            <a:rPr lang="en-US" sz="1400" dirty="0"/>
            <a:t>Draft Strategy Statements:</a:t>
          </a:r>
        </a:p>
      </dgm:t>
    </dgm:pt>
    <dgm:pt modelId="{F3BF1BA8-3C2B-462E-B832-4AF700FC2B91}" type="parTrans" cxnId="{1754771A-DDA0-4DF2-A00A-49E56D5557C8}">
      <dgm:prSet/>
      <dgm:spPr/>
      <dgm:t>
        <a:bodyPr/>
        <a:lstStyle/>
        <a:p>
          <a:endParaRPr lang="en-US"/>
        </a:p>
      </dgm:t>
    </dgm:pt>
    <dgm:pt modelId="{1E7180E1-55BF-410A-9023-DFDD5B9FB9EC}" type="sibTrans" cxnId="{1754771A-DDA0-4DF2-A00A-49E56D5557C8}">
      <dgm:prSet/>
      <dgm:spPr/>
      <dgm:t>
        <a:bodyPr/>
        <a:lstStyle/>
        <a:p>
          <a:endParaRPr lang="en-US"/>
        </a:p>
      </dgm:t>
    </dgm:pt>
    <dgm:pt modelId="{DAF06138-32ED-4F8F-8278-6B8E7952ECC5}">
      <dgm:prSet custT="1"/>
      <dgm:spPr/>
      <dgm:t>
        <a:bodyPr/>
        <a:lstStyle/>
        <a:p>
          <a:pPr algn="ctr"/>
          <a:r>
            <a:rPr lang="en-US" sz="1600" b="1" u="none" dirty="0"/>
            <a:t>Phase 3 –</a:t>
          </a:r>
          <a:r>
            <a:rPr lang="en-US" sz="1600" u="none" dirty="0"/>
            <a:t> </a:t>
          </a:r>
          <a:r>
            <a:rPr lang="en-US" sz="1600" b="1" u="none" dirty="0">
              <a:solidFill>
                <a:schemeClr val="tx1"/>
              </a:solidFill>
            </a:rPr>
            <a:t>Implementation</a:t>
          </a:r>
          <a:r>
            <a:rPr lang="en-US" sz="1600" u="none" dirty="0"/>
            <a:t> </a:t>
          </a:r>
        </a:p>
      </dgm:t>
    </dgm:pt>
    <dgm:pt modelId="{49E1379A-A0B1-49D4-A6BC-3885A5E9823E}" type="parTrans" cxnId="{D6748CD9-94FD-47D7-9630-E7406544B48B}">
      <dgm:prSet/>
      <dgm:spPr/>
      <dgm:t>
        <a:bodyPr/>
        <a:lstStyle/>
        <a:p>
          <a:endParaRPr lang="en-US"/>
        </a:p>
      </dgm:t>
    </dgm:pt>
    <dgm:pt modelId="{C926268C-E920-4F13-937E-A9854DD512A6}" type="sibTrans" cxnId="{D6748CD9-94FD-47D7-9630-E7406544B48B}">
      <dgm:prSet/>
      <dgm:spPr/>
      <dgm:t>
        <a:bodyPr/>
        <a:lstStyle/>
        <a:p>
          <a:endParaRPr lang="en-US"/>
        </a:p>
      </dgm:t>
    </dgm:pt>
    <dgm:pt modelId="{6CCCB0C7-3A82-46F8-89D9-542A2B68C021}">
      <dgm:prSet custT="1"/>
      <dgm:spPr/>
      <dgm:t>
        <a:bodyPr/>
        <a:lstStyle/>
        <a:p>
          <a:pPr marL="114300" lvl="1" indent="0" algn="l" defTabSz="622300">
            <a:lnSpc>
              <a:spcPct val="90000"/>
            </a:lnSpc>
            <a:spcBef>
              <a:spcPct val="0"/>
            </a:spcBef>
            <a:spcAft>
              <a:spcPct val="15000"/>
            </a:spcAft>
            <a:buNone/>
          </a:pPr>
          <a:r>
            <a:rPr lang="en-US" sz="1400" dirty="0"/>
            <a:t>Implementation Plan:</a:t>
          </a:r>
        </a:p>
      </dgm:t>
    </dgm:pt>
    <dgm:pt modelId="{303E2893-345E-4F58-825E-5E0D47D61BF9}" type="parTrans" cxnId="{8DE72C79-FA17-4159-908E-04EFF87470A5}">
      <dgm:prSet/>
      <dgm:spPr/>
      <dgm:t>
        <a:bodyPr/>
        <a:lstStyle/>
        <a:p>
          <a:endParaRPr lang="en-US"/>
        </a:p>
      </dgm:t>
    </dgm:pt>
    <dgm:pt modelId="{B0694F42-14A6-4558-9FE9-D96E9159F9E1}" type="sibTrans" cxnId="{8DE72C79-FA17-4159-908E-04EFF87470A5}">
      <dgm:prSet/>
      <dgm:spPr/>
      <dgm:t>
        <a:bodyPr/>
        <a:lstStyle/>
        <a:p>
          <a:endParaRPr lang="en-US"/>
        </a:p>
      </dgm:t>
    </dgm:pt>
    <dgm:pt modelId="{A0245638-5504-4BE5-A130-AADE1F291344}">
      <dgm:prSet custT="1"/>
      <dgm:spPr/>
      <dgm:t>
        <a:bodyPr/>
        <a:lstStyle/>
        <a:p>
          <a:pPr marL="228600" lvl="2" indent="0" algn="l" defTabSz="622300">
            <a:lnSpc>
              <a:spcPct val="90000"/>
            </a:lnSpc>
            <a:spcBef>
              <a:spcPct val="0"/>
            </a:spcBef>
            <a:spcAft>
              <a:spcPct val="15000"/>
            </a:spcAft>
            <a:buNone/>
          </a:pPr>
          <a:r>
            <a:rPr lang="en-US" sz="1400" i="1" dirty="0"/>
            <a:t>Interviews </a:t>
          </a:r>
        </a:p>
      </dgm:t>
    </dgm:pt>
    <dgm:pt modelId="{DC294E98-F79D-481A-9799-9CF9ED5726C6}" type="parTrans" cxnId="{B3D6EA6F-8852-4BF1-893E-7BA93653B38A}">
      <dgm:prSet/>
      <dgm:spPr/>
      <dgm:t>
        <a:bodyPr/>
        <a:lstStyle/>
        <a:p>
          <a:endParaRPr lang="en-US"/>
        </a:p>
      </dgm:t>
    </dgm:pt>
    <dgm:pt modelId="{BC8C82E2-5FA4-4EFA-8A23-781228C70F85}" type="sibTrans" cxnId="{B3D6EA6F-8852-4BF1-893E-7BA93653B38A}">
      <dgm:prSet/>
      <dgm:spPr/>
      <dgm:t>
        <a:bodyPr/>
        <a:lstStyle/>
        <a:p>
          <a:endParaRPr lang="en-US"/>
        </a:p>
      </dgm:t>
    </dgm:pt>
    <dgm:pt modelId="{C9249E35-8447-45AA-AF10-EB5EAC351023}">
      <dgm:prSet custT="1"/>
      <dgm:spPr/>
      <dgm:t>
        <a:bodyPr/>
        <a:lstStyle/>
        <a:p>
          <a:pPr marL="228600" lvl="2" indent="0" algn="l" defTabSz="622300">
            <a:lnSpc>
              <a:spcPct val="90000"/>
            </a:lnSpc>
            <a:spcBef>
              <a:spcPct val="0"/>
            </a:spcBef>
            <a:spcAft>
              <a:spcPct val="15000"/>
            </a:spcAft>
            <a:buNone/>
          </a:pPr>
          <a:r>
            <a:rPr lang="en-US" sz="1400" i="1" dirty="0"/>
            <a:t>Summary SWOT</a:t>
          </a:r>
        </a:p>
      </dgm:t>
    </dgm:pt>
    <dgm:pt modelId="{66F4C8CC-A18F-4192-AD84-53DBA84B2E10}" type="parTrans" cxnId="{9412D50D-0C87-4574-94A3-11C3ADA33077}">
      <dgm:prSet/>
      <dgm:spPr/>
      <dgm:t>
        <a:bodyPr/>
        <a:lstStyle/>
        <a:p>
          <a:endParaRPr lang="en-US"/>
        </a:p>
      </dgm:t>
    </dgm:pt>
    <dgm:pt modelId="{3B4C1FEE-AFFB-4C03-9B18-EBA510FCC9AA}" type="sibTrans" cxnId="{9412D50D-0C87-4574-94A3-11C3ADA33077}">
      <dgm:prSet/>
      <dgm:spPr/>
      <dgm:t>
        <a:bodyPr/>
        <a:lstStyle/>
        <a:p>
          <a:endParaRPr lang="en-US"/>
        </a:p>
      </dgm:t>
    </dgm:pt>
    <dgm:pt modelId="{6CF0A504-237F-4A7D-BBAC-4DB257B928C9}">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solidFill>
              <a:schemeClr val="tx1"/>
            </a:solidFill>
          </a:endParaRPr>
        </a:p>
      </dgm:t>
    </dgm:pt>
    <dgm:pt modelId="{E5184321-0D2E-4B10-B081-08740E86F11F}" type="parTrans" cxnId="{C5117844-084B-46C8-AA41-D2844908A71A}">
      <dgm:prSet/>
      <dgm:spPr/>
      <dgm:t>
        <a:bodyPr/>
        <a:lstStyle/>
        <a:p>
          <a:endParaRPr lang="en-US"/>
        </a:p>
      </dgm:t>
    </dgm:pt>
    <dgm:pt modelId="{32290271-8FA1-49AA-9FAE-BF337A829BCC}" type="sibTrans" cxnId="{C5117844-084B-46C8-AA41-D2844908A71A}">
      <dgm:prSet/>
      <dgm:spPr/>
      <dgm:t>
        <a:bodyPr/>
        <a:lstStyle/>
        <a:p>
          <a:endParaRPr lang="en-US"/>
        </a:p>
      </dgm:t>
    </dgm:pt>
    <dgm:pt modelId="{7F8B8576-016A-4E1B-8F5D-1AE4EFD12957}">
      <dgm:prSet custT="1"/>
      <dgm:spPr/>
      <dgm:t>
        <a:bodyPr/>
        <a:lstStyle/>
        <a:p>
          <a:pPr marL="228600" lvl="2" indent="0" algn="l" defTabSz="622300">
            <a:lnSpc>
              <a:spcPct val="90000"/>
            </a:lnSpc>
            <a:spcBef>
              <a:spcPct val="0"/>
            </a:spcBef>
            <a:spcAft>
              <a:spcPct val="15000"/>
            </a:spcAft>
            <a:buNone/>
          </a:pPr>
          <a:r>
            <a:rPr lang="en-US" sz="1400" i="1" dirty="0"/>
            <a:t>Vision</a:t>
          </a:r>
        </a:p>
      </dgm:t>
    </dgm:pt>
    <dgm:pt modelId="{F9D01EBC-6CCD-42A5-9D96-8BEE944FD6C6}" type="parTrans" cxnId="{83D13442-A7EB-48EB-B578-906B0B341C6E}">
      <dgm:prSet/>
      <dgm:spPr/>
      <dgm:t>
        <a:bodyPr/>
        <a:lstStyle/>
        <a:p>
          <a:endParaRPr lang="en-US"/>
        </a:p>
      </dgm:t>
    </dgm:pt>
    <dgm:pt modelId="{B8D88791-D124-4384-9394-42F5C9FACA2F}" type="sibTrans" cxnId="{83D13442-A7EB-48EB-B578-906B0B341C6E}">
      <dgm:prSet/>
      <dgm:spPr/>
      <dgm:t>
        <a:bodyPr/>
        <a:lstStyle/>
        <a:p>
          <a:endParaRPr lang="en-US"/>
        </a:p>
      </dgm:t>
    </dgm:pt>
    <dgm:pt modelId="{A66972B0-9F11-4A0A-9F44-01E5BD1B5CCE}">
      <dgm:prSet custT="1"/>
      <dgm:spPr/>
      <dgm:t>
        <a:bodyPr/>
        <a:lstStyle/>
        <a:p>
          <a:pPr marL="228600" lvl="2" indent="0" algn="l" defTabSz="622300">
            <a:lnSpc>
              <a:spcPct val="90000"/>
            </a:lnSpc>
            <a:spcBef>
              <a:spcPct val="0"/>
            </a:spcBef>
            <a:spcAft>
              <a:spcPct val="15000"/>
            </a:spcAft>
            <a:buNone/>
          </a:pPr>
          <a:r>
            <a:rPr lang="en-US" sz="1400" i="1" dirty="0"/>
            <a:t>Mission / Values</a:t>
          </a:r>
        </a:p>
      </dgm:t>
    </dgm:pt>
    <dgm:pt modelId="{D89E6A45-027D-48E8-A1B2-EBB914523B37}" type="parTrans" cxnId="{5984404B-613B-43A3-8A23-889892531392}">
      <dgm:prSet/>
      <dgm:spPr/>
      <dgm:t>
        <a:bodyPr/>
        <a:lstStyle/>
        <a:p>
          <a:endParaRPr lang="en-US"/>
        </a:p>
      </dgm:t>
    </dgm:pt>
    <dgm:pt modelId="{C8E4BEB1-3535-407E-B716-CCD0C692C2E2}" type="sibTrans" cxnId="{5984404B-613B-43A3-8A23-889892531392}">
      <dgm:prSet/>
      <dgm:spPr/>
      <dgm:t>
        <a:bodyPr/>
        <a:lstStyle/>
        <a:p>
          <a:endParaRPr lang="en-US"/>
        </a:p>
      </dgm:t>
    </dgm:pt>
    <dgm:pt modelId="{169B2F4A-36CF-472D-AF8B-03337C192FC2}">
      <dgm:prSet custT="1"/>
      <dgm:spPr/>
      <dgm:t>
        <a:bodyPr/>
        <a:lstStyle/>
        <a:p>
          <a:pPr marL="228600" lvl="2" indent="0" algn="l" defTabSz="622300">
            <a:lnSpc>
              <a:spcPct val="90000"/>
            </a:lnSpc>
            <a:spcBef>
              <a:spcPct val="0"/>
            </a:spcBef>
            <a:spcAft>
              <a:spcPct val="15000"/>
            </a:spcAft>
            <a:buNone/>
          </a:pPr>
          <a:endParaRPr lang="en-US" sz="1400" dirty="0"/>
        </a:p>
      </dgm:t>
    </dgm:pt>
    <dgm:pt modelId="{1CF36919-CAE9-450A-8D20-3DF3AD3ECBA6}" type="parTrans" cxnId="{2C8AA92F-0C7E-4F8A-90C0-22E9461C538F}">
      <dgm:prSet/>
      <dgm:spPr/>
      <dgm:t>
        <a:bodyPr/>
        <a:lstStyle/>
        <a:p>
          <a:endParaRPr lang="en-US"/>
        </a:p>
      </dgm:t>
    </dgm:pt>
    <dgm:pt modelId="{F0325EA3-B998-40FB-8832-7CD52F94B609}" type="sibTrans" cxnId="{2C8AA92F-0C7E-4F8A-90C0-22E9461C538F}">
      <dgm:prSet/>
      <dgm:spPr/>
      <dgm:t>
        <a:bodyPr/>
        <a:lstStyle/>
        <a:p>
          <a:endParaRPr lang="en-US"/>
        </a:p>
      </dgm:t>
    </dgm:pt>
    <dgm:pt modelId="{F8E63A09-2194-4D97-BB91-92B3E16CE45A}">
      <dgm:prSet custT="1"/>
      <dgm:spPr/>
      <dgm:t>
        <a:bodyPr/>
        <a:lstStyle/>
        <a:p>
          <a:pPr marL="228600" lvl="2" indent="0" algn="l" defTabSz="622300">
            <a:lnSpc>
              <a:spcPct val="90000"/>
            </a:lnSpc>
            <a:spcBef>
              <a:spcPct val="0"/>
            </a:spcBef>
            <a:spcAft>
              <a:spcPct val="15000"/>
            </a:spcAft>
            <a:buNone/>
          </a:pPr>
          <a:r>
            <a:rPr lang="en-US" sz="1400" i="1" dirty="0"/>
            <a:t>Key Metrics</a:t>
          </a:r>
        </a:p>
      </dgm:t>
    </dgm:pt>
    <dgm:pt modelId="{0BD9F439-C786-4914-B996-61EDADC22AD6}" type="parTrans" cxnId="{03A91D76-0BB2-4F9A-8094-289D25449632}">
      <dgm:prSet/>
      <dgm:spPr/>
      <dgm:t>
        <a:bodyPr/>
        <a:lstStyle/>
        <a:p>
          <a:endParaRPr lang="en-US"/>
        </a:p>
      </dgm:t>
    </dgm:pt>
    <dgm:pt modelId="{852E7CFE-6967-40E1-82C4-17DCC4F98F7E}" type="sibTrans" cxnId="{03A91D76-0BB2-4F9A-8094-289D25449632}">
      <dgm:prSet/>
      <dgm:spPr/>
      <dgm:t>
        <a:bodyPr/>
        <a:lstStyle/>
        <a:p>
          <a:endParaRPr lang="en-US"/>
        </a:p>
      </dgm:t>
    </dgm:pt>
    <dgm:pt modelId="{CE30EE08-6716-46B9-AD2B-A364412ECDC9}">
      <dgm:prSet custT="1"/>
      <dgm:spPr/>
      <dgm:t>
        <a:bodyPr/>
        <a:lstStyle/>
        <a:p>
          <a:pPr marL="114300" lvl="1" indent="0" algn="l" defTabSz="622300">
            <a:lnSpc>
              <a:spcPct val="90000"/>
            </a:lnSpc>
            <a:spcBef>
              <a:spcPct val="0"/>
            </a:spcBef>
            <a:spcAft>
              <a:spcPct val="15000"/>
            </a:spcAft>
            <a:buNone/>
          </a:pPr>
          <a:r>
            <a:rPr lang="en-US" sz="1400" dirty="0"/>
            <a:t>Background Fact Pack</a:t>
          </a:r>
        </a:p>
      </dgm:t>
    </dgm:pt>
    <dgm:pt modelId="{50272ECA-BB71-4B5B-949C-52A8CF5ADB4D}" type="parTrans" cxnId="{173D958B-0EF6-4B16-8152-3A15593718C3}">
      <dgm:prSet/>
      <dgm:spPr/>
      <dgm:t>
        <a:bodyPr/>
        <a:lstStyle/>
        <a:p>
          <a:endParaRPr lang="en-US"/>
        </a:p>
      </dgm:t>
    </dgm:pt>
    <dgm:pt modelId="{65AD238D-B182-49FE-A577-916C6E7308F8}" type="sibTrans" cxnId="{173D958B-0EF6-4B16-8152-3A15593718C3}">
      <dgm:prSet/>
      <dgm:spPr/>
      <dgm:t>
        <a:bodyPr/>
        <a:lstStyle/>
        <a:p>
          <a:endParaRPr lang="en-US"/>
        </a:p>
      </dgm:t>
    </dgm:pt>
    <dgm:pt modelId="{763AD402-ED15-432D-A6B7-ADD322560385}">
      <dgm:prSet custT="1"/>
      <dgm:spPr/>
      <dgm:t>
        <a:bodyPr/>
        <a:lstStyle/>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dirty="0"/>
            <a:t>Objectives</a:t>
          </a:r>
        </a:p>
      </dgm:t>
    </dgm:pt>
    <dgm:pt modelId="{6123F9F4-2BCB-41B5-B8C7-EF88E4055AAF}" type="parTrans" cxnId="{94B907A1-66AB-476C-A9C7-E9B556B321DA}">
      <dgm:prSet/>
      <dgm:spPr/>
      <dgm:t>
        <a:bodyPr/>
        <a:lstStyle/>
        <a:p>
          <a:endParaRPr lang="en-US"/>
        </a:p>
      </dgm:t>
    </dgm:pt>
    <dgm:pt modelId="{3F5D17A3-DD3E-48C6-A528-FBF0946246EE}" type="sibTrans" cxnId="{94B907A1-66AB-476C-A9C7-E9B556B321DA}">
      <dgm:prSet/>
      <dgm:spPr/>
      <dgm:t>
        <a:bodyPr/>
        <a:lstStyle/>
        <a:p>
          <a:endParaRPr lang="en-US"/>
        </a:p>
      </dgm:t>
    </dgm:pt>
    <dgm:pt modelId="{031512D1-BB11-4AAC-A5CB-6EEA3C033ECB}">
      <dgm:prSet custT="1"/>
      <dgm:spPr/>
      <dgm:t>
        <a:bodyPr/>
        <a:lstStyle/>
        <a:p>
          <a:pPr marL="228600" lvl="2" indent="0" algn="l" defTabSz="622300">
            <a:lnSpc>
              <a:spcPct val="90000"/>
            </a:lnSpc>
            <a:spcBef>
              <a:spcPct val="0"/>
            </a:spcBef>
            <a:spcAft>
              <a:spcPct val="15000"/>
            </a:spcAft>
            <a:buNone/>
          </a:pPr>
          <a:r>
            <a:rPr lang="en-US" sz="1400" i="1" dirty="0"/>
            <a:t>Benchmark</a:t>
          </a:r>
        </a:p>
      </dgm:t>
    </dgm:pt>
    <dgm:pt modelId="{8D2C8C5A-3D12-4B5F-B6B0-A2A817DED37C}" type="parTrans" cxnId="{2DD941FA-65B4-4C20-BA95-0818D318A889}">
      <dgm:prSet/>
      <dgm:spPr/>
      <dgm:t>
        <a:bodyPr/>
        <a:lstStyle/>
        <a:p>
          <a:endParaRPr lang="en-US"/>
        </a:p>
      </dgm:t>
    </dgm:pt>
    <dgm:pt modelId="{66EF77E3-E4DB-403E-A662-2918C994CA86}" type="sibTrans" cxnId="{2DD941FA-65B4-4C20-BA95-0818D318A889}">
      <dgm:prSet/>
      <dgm:spPr/>
      <dgm:t>
        <a:bodyPr/>
        <a:lstStyle/>
        <a:p>
          <a:endParaRPr lang="en-US"/>
        </a:p>
      </dgm:t>
    </dgm:pt>
    <dgm:pt modelId="{42A8D068-B43B-4AE1-8135-640278925DC9}">
      <dgm:prSet custT="1"/>
      <dgm:spPr/>
      <dgm:t>
        <a:bodyPr/>
        <a:lstStyle/>
        <a:p>
          <a:pPr marL="114300" lvl="1" indent="0" algn="l" defTabSz="622300">
            <a:lnSpc>
              <a:spcPct val="90000"/>
            </a:lnSpc>
            <a:spcBef>
              <a:spcPct val="0"/>
            </a:spcBef>
            <a:spcAft>
              <a:spcPct val="15000"/>
            </a:spcAft>
            <a:buNone/>
          </a:pPr>
          <a:endParaRPr lang="en-US" sz="1400" dirty="0"/>
        </a:p>
      </dgm:t>
    </dgm:pt>
    <dgm:pt modelId="{0B19F54B-324A-4F0F-9470-C48FCB4C47AF}" type="parTrans" cxnId="{3BBB974F-B41E-43DD-9C80-94DB95E38D66}">
      <dgm:prSet/>
      <dgm:spPr/>
      <dgm:t>
        <a:bodyPr/>
        <a:lstStyle/>
        <a:p>
          <a:endParaRPr lang="en-US"/>
        </a:p>
      </dgm:t>
    </dgm:pt>
    <dgm:pt modelId="{9A9115F6-194A-463D-AC73-35142F9656F4}" type="sibTrans" cxnId="{3BBB974F-B41E-43DD-9C80-94DB95E38D66}">
      <dgm:prSet/>
      <dgm:spPr/>
      <dgm:t>
        <a:bodyPr/>
        <a:lstStyle/>
        <a:p>
          <a:endParaRPr lang="en-US"/>
        </a:p>
      </dgm:t>
    </dgm:pt>
    <dgm:pt modelId="{265E32F0-106A-4CE5-A9C2-D65B692077FA}">
      <dgm:prSet custT="1"/>
      <dgm:spPr/>
      <dgm:t>
        <a:bodyPr/>
        <a:lstStyle/>
        <a:p>
          <a:pPr marL="228600" lvl="2" indent="0" algn="l" defTabSz="622300">
            <a:lnSpc>
              <a:spcPct val="90000"/>
            </a:lnSpc>
            <a:spcBef>
              <a:spcPct val="0"/>
            </a:spcBef>
            <a:spcAft>
              <a:spcPct val="15000"/>
            </a:spcAft>
            <a:buNone/>
          </a:pPr>
          <a:endParaRPr lang="en-US" sz="1400" dirty="0"/>
        </a:p>
      </dgm:t>
    </dgm:pt>
    <dgm:pt modelId="{BCF4B681-86F0-472C-B674-7C0BE8E7509F}" type="parTrans" cxnId="{D924592B-F335-47C7-8EE6-CE210B2A5575}">
      <dgm:prSet/>
      <dgm:spPr/>
      <dgm:t>
        <a:bodyPr/>
        <a:lstStyle/>
        <a:p>
          <a:endParaRPr lang="en-US"/>
        </a:p>
      </dgm:t>
    </dgm:pt>
    <dgm:pt modelId="{982214AD-C787-473B-A5B5-4715F9C19B38}" type="sibTrans" cxnId="{D924592B-F335-47C7-8EE6-CE210B2A5575}">
      <dgm:prSet/>
      <dgm:spPr/>
      <dgm:t>
        <a:bodyPr/>
        <a:lstStyle/>
        <a:p>
          <a:endParaRPr lang="en-US"/>
        </a:p>
      </dgm:t>
    </dgm:pt>
    <dgm:pt modelId="{D4BD8238-4044-4F11-859B-1DDD55300929}">
      <dgm:prSet custT="1"/>
      <dgm:spPr/>
      <dgm:t>
        <a:bodyPr/>
        <a:lstStyle/>
        <a:p>
          <a:pPr marL="228600" lvl="2" indent="0" algn="l" defTabSz="622300">
            <a:lnSpc>
              <a:spcPct val="90000"/>
            </a:lnSpc>
            <a:spcBef>
              <a:spcPct val="0"/>
            </a:spcBef>
            <a:spcAft>
              <a:spcPct val="15000"/>
            </a:spcAft>
            <a:buNone/>
          </a:pPr>
          <a:r>
            <a:rPr lang="en-US" sz="1400" i="1" dirty="0"/>
            <a:t>Priorities</a:t>
          </a:r>
        </a:p>
      </dgm:t>
    </dgm:pt>
    <dgm:pt modelId="{B67367B7-59C5-4C12-AAE8-D59F90F99BBF}" type="parTrans" cxnId="{F71997F9-C554-48D2-A9DB-C7857F05E335}">
      <dgm:prSet/>
      <dgm:spPr/>
      <dgm:t>
        <a:bodyPr/>
        <a:lstStyle/>
        <a:p>
          <a:endParaRPr lang="en-US"/>
        </a:p>
      </dgm:t>
    </dgm:pt>
    <dgm:pt modelId="{2C10E120-B8CF-4C3E-9D5D-6FE5D6ED3A8C}" type="sibTrans" cxnId="{F71997F9-C554-48D2-A9DB-C7857F05E335}">
      <dgm:prSet/>
      <dgm:spPr/>
      <dgm:t>
        <a:bodyPr/>
        <a:lstStyle/>
        <a:p>
          <a:endParaRPr lang="en-US"/>
        </a:p>
      </dgm:t>
    </dgm:pt>
    <dgm:pt modelId="{AD990E37-AC86-4B03-8070-D5F76FEBEA2C}">
      <dgm:prSet custT="1"/>
      <dgm:spPr/>
      <dgm:t>
        <a:bodyPr/>
        <a:lstStyle/>
        <a:p>
          <a:pPr marL="114300" lvl="1" indent="0" algn="l" defTabSz="622300">
            <a:lnSpc>
              <a:spcPct val="90000"/>
            </a:lnSpc>
            <a:spcBef>
              <a:spcPct val="0"/>
            </a:spcBef>
            <a:spcAft>
              <a:spcPct val="15000"/>
            </a:spcAft>
            <a:buNone/>
          </a:pPr>
          <a:endParaRPr lang="en-US" sz="1400" dirty="0"/>
        </a:p>
      </dgm:t>
    </dgm:pt>
    <dgm:pt modelId="{B2139DFF-2E52-44CC-87D7-F99C739B3DF2}" type="parTrans" cxnId="{796AF0CA-546B-4195-951B-A51B82FA4E92}">
      <dgm:prSet/>
      <dgm:spPr/>
      <dgm:t>
        <a:bodyPr/>
        <a:lstStyle/>
        <a:p>
          <a:endParaRPr lang="en-US"/>
        </a:p>
      </dgm:t>
    </dgm:pt>
    <dgm:pt modelId="{CF3DDA3D-93FF-4CAF-9E5D-00399BE42810}" type="sibTrans" cxnId="{796AF0CA-546B-4195-951B-A51B82FA4E92}">
      <dgm:prSet/>
      <dgm:spPr/>
      <dgm:t>
        <a:bodyPr/>
        <a:lstStyle/>
        <a:p>
          <a:endParaRPr lang="en-US"/>
        </a:p>
      </dgm:t>
    </dgm:pt>
    <dgm:pt modelId="{334E2F02-E6F9-4F7A-997D-4271F0B592A7}">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solidFill>
              <a:schemeClr val="tx1"/>
            </a:solidFill>
          </a:endParaRPr>
        </a:p>
      </dgm:t>
    </dgm:pt>
    <dgm:pt modelId="{8E582913-720B-4BC5-AF9F-ECBF18FA3DE4}" type="parTrans" cxnId="{0CC63D31-DB83-4EC5-B860-6BA820F44013}">
      <dgm:prSet/>
      <dgm:spPr/>
      <dgm:t>
        <a:bodyPr/>
        <a:lstStyle/>
        <a:p>
          <a:endParaRPr lang="en-US"/>
        </a:p>
      </dgm:t>
    </dgm:pt>
    <dgm:pt modelId="{0A205C50-D870-4A5F-A8F9-60286A0D7286}" type="sibTrans" cxnId="{0CC63D31-DB83-4EC5-B860-6BA820F44013}">
      <dgm:prSet/>
      <dgm:spPr/>
      <dgm:t>
        <a:bodyPr/>
        <a:lstStyle/>
        <a:p>
          <a:endParaRPr lang="en-US"/>
        </a:p>
      </dgm:t>
    </dgm:pt>
    <dgm:pt modelId="{E2BE98F4-0552-40A7-942E-92E1358E0630}">
      <dgm:prSet custT="1"/>
      <dgm:spPr/>
      <dgm:t>
        <a:bodyPr/>
        <a:lstStyle/>
        <a:p>
          <a:pPr marL="114300" lvl="1" indent="0" algn="l" defTabSz="622300">
            <a:lnSpc>
              <a:spcPct val="90000"/>
            </a:lnSpc>
            <a:spcBef>
              <a:spcPct val="0"/>
            </a:spcBef>
            <a:spcAft>
              <a:spcPct val="15000"/>
            </a:spcAft>
            <a:buNone/>
          </a:pPr>
          <a:endParaRPr lang="en-US" sz="1400" dirty="0"/>
        </a:p>
      </dgm:t>
    </dgm:pt>
    <dgm:pt modelId="{F3C6C533-7CD3-488F-AABE-D1A0E0E9AB5B}" type="parTrans" cxnId="{9F7A0696-D49C-41BA-AF5C-956CC6EBC4D9}">
      <dgm:prSet/>
      <dgm:spPr/>
      <dgm:t>
        <a:bodyPr/>
        <a:lstStyle/>
        <a:p>
          <a:endParaRPr lang="en-US"/>
        </a:p>
      </dgm:t>
    </dgm:pt>
    <dgm:pt modelId="{9407C2D3-AC9A-4F0B-90E3-9D807F796E58}" type="sibTrans" cxnId="{9F7A0696-D49C-41BA-AF5C-956CC6EBC4D9}">
      <dgm:prSet/>
      <dgm:spPr/>
      <dgm:t>
        <a:bodyPr/>
        <a:lstStyle/>
        <a:p>
          <a:endParaRPr lang="en-US"/>
        </a:p>
      </dgm:t>
    </dgm:pt>
    <dgm:pt modelId="{4400FFFD-1E6F-4B18-850E-C543A998EE79}">
      <dgm:prSet custT="1"/>
      <dgm:spPr/>
      <dgm:t>
        <a:bodyPr/>
        <a:lstStyle/>
        <a:p>
          <a:pPr marL="114300" lvl="1" indent="0" algn="l" defTabSz="622300">
            <a:lnSpc>
              <a:spcPct val="90000"/>
            </a:lnSpc>
            <a:spcBef>
              <a:spcPct val="0"/>
            </a:spcBef>
            <a:spcAft>
              <a:spcPct val="15000"/>
            </a:spcAft>
            <a:buNone/>
          </a:pPr>
          <a:r>
            <a:rPr lang="en-US" sz="1400" b="1" i="0" dirty="0">
              <a:solidFill>
                <a:schemeClr val="tx1"/>
              </a:solidFill>
            </a:rPr>
            <a:t>Oct 28 – Dec 16</a:t>
          </a:r>
          <a:endParaRPr lang="en-US" sz="1400" b="1" dirty="0"/>
        </a:p>
      </dgm:t>
    </dgm:pt>
    <dgm:pt modelId="{FD7F9A39-590D-4FC0-88CA-13077DA21FFA}" type="sibTrans" cxnId="{AF7849E6-C981-4EB3-83D4-53700F7228EE}">
      <dgm:prSet/>
      <dgm:spPr/>
      <dgm:t>
        <a:bodyPr/>
        <a:lstStyle/>
        <a:p>
          <a:endParaRPr lang="en-US"/>
        </a:p>
      </dgm:t>
    </dgm:pt>
    <dgm:pt modelId="{D9448299-A654-4566-8286-1B23D57D89E9}" type="parTrans" cxnId="{AF7849E6-C981-4EB3-83D4-53700F7228EE}">
      <dgm:prSet/>
      <dgm:spPr/>
      <dgm:t>
        <a:bodyPr/>
        <a:lstStyle/>
        <a:p>
          <a:endParaRPr lang="en-US"/>
        </a:p>
      </dgm:t>
    </dgm:pt>
    <dgm:pt modelId="{DC5C67CA-0E50-4907-B12B-0AE3871E3990}">
      <dgm:prSet custT="1"/>
      <dgm:spPr/>
      <dgm:t>
        <a:bodyPr/>
        <a:lstStyle/>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dirty="0"/>
            <a:t>Initiatives </a:t>
          </a:r>
        </a:p>
      </dgm:t>
    </dgm:pt>
    <dgm:pt modelId="{8011424F-4E50-4959-B791-9651235AC9DD}" type="sibTrans" cxnId="{4BEEE123-79A9-4B52-AAD2-8371776C2A4B}">
      <dgm:prSet/>
      <dgm:spPr/>
      <dgm:t>
        <a:bodyPr/>
        <a:lstStyle/>
        <a:p>
          <a:endParaRPr lang="en-US"/>
        </a:p>
      </dgm:t>
    </dgm:pt>
    <dgm:pt modelId="{F9FF6318-1DF3-4E68-81BC-5DB36FA4EAFF}" type="parTrans" cxnId="{4BEEE123-79A9-4B52-AAD2-8371776C2A4B}">
      <dgm:prSet/>
      <dgm:spPr/>
      <dgm:t>
        <a:bodyPr/>
        <a:lstStyle/>
        <a:p>
          <a:endParaRPr lang="en-US"/>
        </a:p>
      </dgm:t>
    </dgm:pt>
    <dgm:pt modelId="{2349D4E7-A9B8-421C-AB80-4BF7A08E415D}">
      <dgm:prSet custT="1"/>
      <dgm:spPr/>
      <dgm:t>
        <a:bodyPr/>
        <a:lstStyle/>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dirty="0"/>
            <a:t>Supporting Metrics</a:t>
          </a:r>
        </a:p>
      </dgm:t>
    </dgm:pt>
    <dgm:pt modelId="{E5F20454-9955-465B-A92B-304FB73C9414}" type="sibTrans" cxnId="{B2C3E1AF-E662-4C27-ABBE-00F86E77001F}">
      <dgm:prSet/>
      <dgm:spPr/>
      <dgm:t>
        <a:bodyPr/>
        <a:lstStyle/>
        <a:p>
          <a:endParaRPr lang="en-US"/>
        </a:p>
      </dgm:t>
    </dgm:pt>
    <dgm:pt modelId="{799A5749-2A1D-4311-83F2-A7845801A8DA}" type="parTrans" cxnId="{B2C3E1AF-E662-4C27-ABBE-00F86E77001F}">
      <dgm:prSet/>
      <dgm:spPr/>
      <dgm:t>
        <a:bodyPr/>
        <a:lstStyle/>
        <a:p>
          <a:endParaRPr lang="en-US"/>
        </a:p>
      </dgm:t>
    </dgm:pt>
    <dgm:pt modelId="{AB7FBDE9-2248-4FCC-9262-ED28488F96FC}">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solidFill>
              <a:schemeClr val="accent2"/>
            </a:solidFill>
          </a:endParaRPr>
        </a:p>
      </dgm:t>
    </dgm:pt>
    <dgm:pt modelId="{54A2A86B-735B-4391-B837-DEDA7C1CCF91}" type="parTrans" cxnId="{31A6BAF9-1B29-416B-934B-FCD09B5B8E7B}">
      <dgm:prSet/>
      <dgm:spPr/>
      <dgm:t>
        <a:bodyPr/>
        <a:lstStyle/>
        <a:p>
          <a:endParaRPr lang="en-US"/>
        </a:p>
      </dgm:t>
    </dgm:pt>
    <dgm:pt modelId="{B838B224-2638-4C13-A254-A33F679D8B9C}" type="sibTrans" cxnId="{31A6BAF9-1B29-416B-934B-FCD09B5B8E7B}">
      <dgm:prSet/>
      <dgm:spPr/>
      <dgm:t>
        <a:bodyPr/>
        <a:lstStyle/>
        <a:p>
          <a:endParaRPr lang="en-US"/>
        </a:p>
      </dgm:t>
    </dgm:pt>
    <dgm:pt modelId="{80DBB377-0A88-449E-A151-FCCAE14DB3FE}">
      <dgm:prSet custT="1"/>
      <dgm:spPr/>
      <dgm:t>
        <a:bodyPr/>
        <a:lstStyle/>
        <a:p>
          <a:pPr marL="114300" lvl="1" indent="0" algn="l" defTabSz="622300">
            <a:lnSpc>
              <a:spcPct val="90000"/>
            </a:lnSpc>
            <a:spcBef>
              <a:spcPct val="0"/>
            </a:spcBef>
            <a:spcAft>
              <a:spcPct val="15000"/>
            </a:spcAft>
            <a:buNone/>
          </a:pPr>
          <a:endParaRPr lang="en-US" sz="1400" dirty="0"/>
        </a:p>
      </dgm:t>
    </dgm:pt>
    <dgm:pt modelId="{4EE1A915-F2C9-4484-8655-17D127178390}" type="parTrans" cxnId="{B633B71E-BA76-441A-9D04-40E1F2CCE1B8}">
      <dgm:prSet/>
      <dgm:spPr/>
      <dgm:t>
        <a:bodyPr/>
        <a:lstStyle/>
        <a:p>
          <a:endParaRPr lang="en-US"/>
        </a:p>
      </dgm:t>
    </dgm:pt>
    <dgm:pt modelId="{A385636D-A470-491A-8A7D-4985013B0858}" type="sibTrans" cxnId="{B633B71E-BA76-441A-9D04-40E1F2CCE1B8}">
      <dgm:prSet/>
      <dgm:spPr/>
      <dgm:t>
        <a:bodyPr/>
        <a:lstStyle/>
        <a:p>
          <a:endParaRPr lang="en-US"/>
        </a:p>
      </dgm:t>
    </dgm:pt>
    <dgm:pt modelId="{19284956-C2E3-44B0-AEA5-AA3F0173427C}">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tx1"/>
            </a:solidFill>
          </a:endParaRPr>
        </a:p>
      </dgm:t>
    </dgm:pt>
    <dgm:pt modelId="{12A32C4B-62B3-4998-9954-37C1F7833B42}" type="parTrans" cxnId="{028B0FC7-7AF1-CE45-88B8-1E719B40EF92}">
      <dgm:prSet/>
      <dgm:spPr/>
      <dgm:t>
        <a:bodyPr/>
        <a:lstStyle/>
        <a:p>
          <a:endParaRPr lang="en-US"/>
        </a:p>
      </dgm:t>
    </dgm:pt>
    <dgm:pt modelId="{D010F9CE-5925-4911-BE6C-2097DA074381}" type="sibTrans" cxnId="{028B0FC7-7AF1-CE45-88B8-1E719B40EF92}">
      <dgm:prSet/>
      <dgm:spPr/>
      <dgm:t>
        <a:bodyPr/>
        <a:lstStyle/>
        <a:p>
          <a:endParaRPr lang="en-US"/>
        </a:p>
      </dgm:t>
    </dgm:pt>
    <dgm:pt modelId="{7C90F361-BD4B-45B1-B19C-C7E8D0D4E574}">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tx1"/>
            </a:solidFill>
          </a:endParaRPr>
        </a:p>
      </dgm:t>
    </dgm:pt>
    <dgm:pt modelId="{9F480B1B-9070-405A-B6DD-05D3D6609C9A}" type="parTrans" cxnId="{F33D00A7-6E3E-BD48-91EB-78538D6D736D}">
      <dgm:prSet/>
      <dgm:spPr/>
      <dgm:t>
        <a:bodyPr/>
        <a:lstStyle/>
        <a:p>
          <a:endParaRPr lang="en-US"/>
        </a:p>
      </dgm:t>
    </dgm:pt>
    <dgm:pt modelId="{D85CBC96-F657-4210-A279-8C3391535BCA}" type="sibTrans" cxnId="{F33D00A7-6E3E-BD48-91EB-78538D6D736D}">
      <dgm:prSet/>
      <dgm:spPr/>
      <dgm:t>
        <a:bodyPr/>
        <a:lstStyle/>
        <a:p>
          <a:endParaRPr lang="en-US"/>
        </a:p>
      </dgm:t>
    </dgm:pt>
    <dgm:pt modelId="{9B6765DC-DCF4-4DE3-AB6A-52CD7EECA035}">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dirty="0">
              <a:solidFill>
                <a:schemeClr val="tx1"/>
              </a:solidFill>
            </a:rPr>
            <a:t>July 31 – Sept 30</a:t>
          </a:r>
          <a:endParaRPr lang="en-US" sz="1400" b="1" dirty="0">
            <a:solidFill>
              <a:schemeClr val="tx1"/>
            </a:solidFill>
          </a:endParaRPr>
        </a:p>
      </dgm:t>
    </dgm:pt>
    <dgm:pt modelId="{C16B11C5-12B7-45BE-8E2F-F83823D5543A}" type="parTrans" cxnId="{60BC35FB-7BB4-BB45-B31D-7A7FFBCA263C}">
      <dgm:prSet/>
      <dgm:spPr/>
      <dgm:t>
        <a:bodyPr/>
        <a:lstStyle/>
        <a:p>
          <a:endParaRPr lang="en-US"/>
        </a:p>
      </dgm:t>
    </dgm:pt>
    <dgm:pt modelId="{E41083E5-A974-45E4-AAB5-30E00D7FE77D}" type="sibTrans" cxnId="{60BC35FB-7BB4-BB45-B31D-7A7FFBCA263C}">
      <dgm:prSet/>
      <dgm:spPr/>
      <dgm:t>
        <a:bodyPr/>
        <a:lstStyle/>
        <a:p>
          <a:endParaRPr lang="en-US"/>
        </a:p>
      </dgm:t>
    </dgm:pt>
    <dgm:pt modelId="{FDF4E897-85F2-49FD-8756-D3A7A125AAEA}">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accent2"/>
            </a:solidFill>
          </a:endParaRPr>
        </a:p>
      </dgm:t>
    </dgm:pt>
    <dgm:pt modelId="{B134A743-8DB9-4E01-85B0-1D4EC8B641CA}" type="parTrans" cxnId="{B3470B84-E4E6-8640-8CF3-AD29C886525F}">
      <dgm:prSet/>
      <dgm:spPr/>
      <dgm:t>
        <a:bodyPr/>
        <a:lstStyle/>
        <a:p>
          <a:endParaRPr lang="en-US"/>
        </a:p>
      </dgm:t>
    </dgm:pt>
    <dgm:pt modelId="{128A7E34-C31A-4BEC-979E-EC20DFB429E4}" type="sibTrans" cxnId="{B3470B84-E4E6-8640-8CF3-AD29C886525F}">
      <dgm:prSet/>
      <dgm:spPr/>
      <dgm:t>
        <a:bodyPr/>
        <a:lstStyle/>
        <a:p>
          <a:endParaRPr lang="en-US"/>
        </a:p>
      </dgm:t>
    </dgm:pt>
    <dgm:pt modelId="{B9ED68E2-3597-4A6C-9082-35079676C049}">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accent2"/>
            </a:solidFill>
          </a:endParaRPr>
        </a:p>
      </dgm:t>
    </dgm:pt>
    <dgm:pt modelId="{DBD46F36-07D9-49F0-B358-9B704026836E}" type="parTrans" cxnId="{28103615-2D05-954F-9622-184F33600E37}">
      <dgm:prSet/>
      <dgm:spPr/>
      <dgm:t>
        <a:bodyPr/>
        <a:lstStyle/>
        <a:p>
          <a:endParaRPr lang="en-US"/>
        </a:p>
      </dgm:t>
    </dgm:pt>
    <dgm:pt modelId="{59699869-A305-4370-AEE1-B648D2680D2C}" type="sibTrans" cxnId="{28103615-2D05-954F-9622-184F33600E37}">
      <dgm:prSet/>
      <dgm:spPr/>
      <dgm:t>
        <a:bodyPr/>
        <a:lstStyle/>
        <a:p>
          <a:endParaRPr lang="en-US"/>
        </a:p>
      </dgm:t>
    </dgm:pt>
    <dgm:pt modelId="{A8AA994D-746D-49CB-883C-915CFE39B956}">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dirty="0">
              <a:solidFill>
                <a:schemeClr val="tx1"/>
              </a:solidFill>
            </a:rPr>
            <a:t>Sept 30 – Oct 28</a:t>
          </a:r>
          <a:endParaRPr lang="en-US" sz="1400" b="1" dirty="0">
            <a:solidFill>
              <a:schemeClr val="accent2"/>
            </a:solidFill>
          </a:endParaRPr>
        </a:p>
      </dgm:t>
    </dgm:pt>
    <dgm:pt modelId="{7D63BE8D-DCDA-41DF-A4E5-33FB7C8A16E0}" type="parTrans" cxnId="{23AC916E-828F-3748-BB95-884BAC32D345}">
      <dgm:prSet/>
      <dgm:spPr/>
      <dgm:t>
        <a:bodyPr/>
        <a:lstStyle/>
        <a:p>
          <a:endParaRPr lang="en-US"/>
        </a:p>
      </dgm:t>
    </dgm:pt>
    <dgm:pt modelId="{3317301F-C7B6-43AA-B07A-96F11A6F20C1}" type="sibTrans" cxnId="{23AC916E-828F-3748-BB95-884BAC32D345}">
      <dgm:prSet/>
      <dgm:spPr/>
      <dgm:t>
        <a:bodyPr/>
        <a:lstStyle/>
        <a:p>
          <a:endParaRPr lang="en-US"/>
        </a:p>
      </dgm:t>
    </dgm:pt>
    <dgm:pt modelId="{C6D80938-8B0E-4CD6-A1E7-2DBF4B8FF45B}">
      <dgm:prSet custT="1"/>
      <dgm:spPr/>
      <dgm:t>
        <a:bodyPr/>
        <a:lstStyle/>
        <a:p>
          <a:pPr marL="114300" lvl="1" indent="0" algn="l" defTabSz="622300">
            <a:lnSpc>
              <a:spcPct val="90000"/>
            </a:lnSpc>
            <a:spcBef>
              <a:spcPct val="0"/>
            </a:spcBef>
            <a:spcAft>
              <a:spcPct val="15000"/>
            </a:spcAft>
            <a:buNone/>
          </a:pPr>
          <a:endParaRPr lang="en-US" sz="1400" b="1" dirty="0"/>
        </a:p>
      </dgm:t>
    </dgm:pt>
    <dgm:pt modelId="{F7569357-ECD9-474E-9222-50925B335918}" type="parTrans" cxnId="{9C80B877-EA45-1C4B-9EA3-3DB7B6B6ADDE}">
      <dgm:prSet/>
      <dgm:spPr/>
      <dgm:t>
        <a:bodyPr/>
        <a:lstStyle/>
        <a:p>
          <a:endParaRPr lang="en-US"/>
        </a:p>
      </dgm:t>
    </dgm:pt>
    <dgm:pt modelId="{B0BF9A2E-51AB-42EA-80D7-9215DABFF4C8}" type="sibTrans" cxnId="{9C80B877-EA45-1C4B-9EA3-3DB7B6B6ADDE}">
      <dgm:prSet/>
      <dgm:spPr/>
      <dgm:t>
        <a:bodyPr/>
        <a:lstStyle/>
        <a:p>
          <a:endParaRPr lang="en-US"/>
        </a:p>
      </dgm:t>
    </dgm:pt>
    <dgm:pt modelId="{B611F8DC-8507-4CEF-B636-A96BA36339BC}">
      <dgm:prSet custT="1"/>
      <dgm:spPr/>
      <dgm:t>
        <a:bodyPr/>
        <a:lstStyle/>
        <a:p>
          <a:pPr marL="114300" lvl="1" indent="0" algn="l" defTabSz="622300">
            <a:lnSpc>
              <a:spcPct val="90000"/>
            </a:lnSpc>
            <a:spcBef>
              <a:spcPct val="0"/>
            </a:spcBef>
            <a:spcAft>
              <a:spcPct val="15000"/>
            </a:spcAft>
            <a:buNone/>
          </a:pPr>
          <a:endParaRPr lang="en-US" sz="1400" b="1" dirty="0"/>
        </a:p>
      </dgm:t>
    </dgm:pt>
    <dgm:pt modelId="{3E006387-1919-4DCD-A01C-45CD560165DA}" type="parTrans" cxnId="{E33FD200-0CA5-A944-9BD3-DBD4E4668FE8}">
      <dgm:prSet/>
      <dgm:spPr/>
      <dgm:t>
        <a:bodyPr/>
        <a:lstStyle/>
        <a:p>
          <a:endParaRPr lang="en-US"/>
        </a:p>
      </dgm:t>
    </dgm:pt>
    <dgm:pt modelId="{10CE765A-C469-4AEE-A7E3-FBA54AA07835}" type="sibTrans" cxnId="{E33FD200-0CA5-A944-9BD3-DBD4E4668FE8}">
      <dgm:prSet/>
      <dgm:spPr/>
      <dgm:t>
        <a:bodyPr/>
        <a:lstStyle/>
        <a:p>
          <a:endParaRPr lang="en-US"/>
        </a:p>
      </dgm:t>
    </dgm:pt>
    <dgm:pt modelId="{F6549661-883C-46D0-9369-C23EDBFF577C}" type="pres">
      <dgm:prSet presAssocID="{A9D7F99C-359B-4797-89DD-AC73AEAA7F31}" presName="linearFlow" presStyleCnt="0">
        <dgm:presLayoutVars>
          <dgm:dir/>
          <dgm:animLvl val="lvl"/>
          <dgm:resizeHandles val="exact"/>
        </dgm:presLayoutVars>
      </dgm:prSet>
      <dgm:spPr/>
    </dgm:pt>
    <dgm:pt modelId="{D8E1A4FB-2872-4BBE-87AB-99B8725722F1}" type="pres">
      <dgm:prSet presAssocID="{CD27ED51-FF9A-4E2F-9529-8F6D313C0340}" presName="composite" presStyleCnt="0"/>
      <dgm:spPr/>
    </dgm:pt>
    <dgm:pt modelId="{6B32AA52-F4DE-4868-B6F4-89531132E00E}" type="pres">
      <dgm:prSet presAssocID="{CD27ED51-FF9A-4E2F-9529-8F6D313C0340}" presName="parTx" presStyleLbl="node1" presStyleIdx="0" presStyleCnt="3">
        <dgm:presLayoutVars>
          <dgm:chMax val="0"/>
          <dgm:chPref val="0"/>
          <dgm:bulletEnabled val="1"/>
        </dgm:presLayoutVars>
      </dgm:prSet>
      <dgm:spPr/>
    </dgm:pt>
    <dgm:pt modelId="{9C3467AC-6208-4284-88D1-0455530F4470}" type="pres">
      <dgm:prSet presAssocID="{CD27ED51-FF9A-4E2F-9529-8F6D313C0340}" presName="parSh" presStyleLbl="node1" presStyleIdx="0" presStyleCnt="3"/>
      <dgm:spPr/>
    </dgm:pt>
    <dgm:pt modelId="{E8AE6118-4A3A-4B18-B093-23027AA6D183}" type="pres">
      <dgm:prSet presAssocID="{CD27ED51-FF9A-4E2F-9529-8F6D313C0340}" presName="desTx" presStyleLbl="fgAcc1" presStyleIdx="0" presStyleCnt="3" custScaleX="106955" custScaleY="84607">
        <dgm:presLayoutVars>
          <dgm:bulletEnabled val="1"/>
        </dgm:presLayoutVars>
      </dgm:prSet>
      <dgm:spPr/>
    </dgm:pt>
    <dgm:pt modelId="{CD2A80B2-DFDF-465E-B29A-7A7F31270AA9}" type="pres">
      <dgm:prSet presAssocID="{A03BFACC-3AA4-476F-A93B-48E79068A293}" presName="sibTrans" presStyleLbl="sibTrans2D1" presStyleIdx="0" presStyleCnt="2"/>
      <dgm:spPr/>
    </dgm:pt>
    <dgm:pt modelId="{75764236-C3CB-4EFA-A8BA-B93935A2A68E}" type="pres">
      <dgm:prSet presAssocID="{A03BFACC-3AA4-476F-A93B-48E79068A293}" presName="connTx" presStyleLbl="sibTrans2D1" presStyleIdx="0" presStyleCnt="2"/>
      <dgm:spPr/>
    </dgm:pt>
    <dgm:pt modelId="{CBE79EEE-18C1-46EB-BF19-ED6DCB01B253}" type="pres">
      <dgm:prSet presAssocID="{4A1827C9-F403-4C04-BDBA-8F0582E28A34}" presName="composite" presStyleCnt="0"/>
      <dgm:spPr/>
    </dgm:pt>
    <dgm:pt modelId="{67EAC116-0EEF-4A4A-8327-06E016B9E8E6}" type="pres">
      <dgm:prSet presAssocID="{4A1827C9-F403-4C04-BDBA-8F0582E28A34}" presName="parTx" presStyleLbl="node1" presStyleIdx="0" presStyleCnt="3">
        <dgm:presLayoutVars>
          <dgm:chMax val="0"/>
          <dgm:chPref val="0"/>
          <dgm:bulletEnabled val="1"/>
        </dgm:presLayoutVars>
      </dgm:prSet>
      <dgm:spPr/>
    </dgm:pt>
    <dgm:pt modelId="{190405C9-5BE1-4ED5-8B76-611D4D2D9E1A}" type="pres">
      <dgm:prSet presAssocID="{4A1827C9-F403-4C04-BDBA-8F0582E28A34}" presName="parSh" presStyleLbl="node1" presStyleIdx="1" presStyleCnt="3" custLinFactNeighborX="-1323" custLinFactNeighborY="-381"/>
      <dgm:spPr/>
    </dgm:pt>
    <dgm:pt modelId="{D4DF3E00-43AE-4E70-8D54-398B6F87B2BD}" type="pres">
      <dgm:prSet presAssocID="{4A1827C9-F403-4C04-BDBA-8F0582E28A34}" presName="desTx" presStyleLbl="fgAcc1" presStyleIdx="1" presStyleCnt="3" custScaleX="110097" custScaleY="84607">
        <dgm:presLayoutVars>
          <dgm:bulletEnabled val="1"/>
        </dgm:presLayoutVars>
      </dgm:prSet>
      <dgm:spPr/>
    </dgm:pt>
    <dgm:pt modelId="{F8C3FDE3-1EBA-46B1-BFC4-CF5A6DC0ECAC}" type="pres">
      <dgm:prSet presAssocID="{AF396C1F-2784-4459-A792-413063CA9CFA}" presName="sibTrans" presStyleLbl="sibTrans2D1" presStyleIdx="1" presStyleCnt="2"/>
      <dgm:spPr/>
    </dgm:pt>
    <dgm:pt modelId="{6BBE958A-3A78-4E83-982B-401EE77AAEF0}" type="pres">
      <dgm:prSet presAssocID="{AF396C1F-2784-4459-A792-413063CA9CFA}" presName="connTx" presStyleLbl="sibTrans2D1" presStyleIdx="1" presStyleCnt="2"/>
      <dgm:spPr/>
    </dgm:pt>
    <dgm:pt modelId="{18D8A80C-2BF9-413F-8335-B9DF338B815E}" type="pres">
      <dgm:prSet presAssocID="{DAF06138-32ED-4F8F-8278-6B8E7952ECC5}" presName="composite" presStyleCnt="0"/>
      <dgm:spPr/>
    </dgm:pt>
    <dgm:pt modelId="{B91FE13C-7394-433B-834E-66FF57E9B738}" type="pres">
      <dgm:prSet presAssocID="{DAF06138-32ED-4F8F-8278-6B8E7952ECC5}" presName="parTx" presStyleLbl="node1" presStyleIdx="1" presStyleCnt="3">
        <dgm:presLayoutVars>
          <dgm:chMax val="0"/>
          <dgm:chPref val="0"/>
          <dgm:bulletEnabled val="1"/>
        </dgm:presLayoutVars>
      </dgm:prSet>
      <dgm:spPr/>
    </dgm:pt>
    <dgm:pt modelId="{9EAC9A30-2D74-4AA9-BCB6-9C848B5C74E3}" type="pres">
      <dgm:prSet presAssocID="{DAF06138-32ED-4F8F-8278-6B8E7952ECC5}" presName="parSh" presStyleLbl="node1" presStyleIdx="2" presStyleCnt="3" custLinFactNeighborX="-1323" custLinFactNeighborY="-381"/>
      <dgm:spPr/>
    </dgm:pt>
    <dgm:pt modelId="{65D0416C-AD86-4D8F-B6EA-248788C1B55F}" type="pres">
      <dgm:prSet presAssocID="{DAF06138-32ED-4F8F-8278-6B8E7952ECC5}" presName="desTx" presStyleLbl="fgAcc1" presStyleIdx="2" presStyleCnt="3" custScaleX="102939" custScaleY="84607">
        <dgm:presLayoutVars>
          <dgm:bulletEnabled val="1"/>
        </dgm:presLayoutVars>
      </dgm:prSet>
      <dgm:spPr/>
    </dgm:pt>
  </dgm:ptLst>
  <dgm:cxnLst>
    <dgm:cxn modelId="{E33FD200-0CA5-A944-9BD3-DBD4E4668FE8}" srcId="{DAF06138-32ED-4F8F-8278-6B8E7952ECC5}" destId="{B611F8DC-8507-4CEF-B636-A96BA36339BC}" srcOrd="6" destOrd="0" parTransId="{3E006387-1919-4DCD-A01C-45CD560165DA}" sibTransId="{10CE765A-C469-4AEE-A7E3-FBA54AA07835}"/>
    <dgm:cxn modelId="{C0E3E501-D012-3B42-867E-AB990BCA6E93}" type="presOf" srcId="{6CF0A504-237F-4A7D-BBAC-4DB257B928C9}" destId="{E8AE6118-4A3A-4B18-B093-23027AA6D183}" srcOrd="0" destOrd="5" presId="urn:microsoft.com/office/officeart/2005/8/layout/process3"/>
    <dgm:cxn modelId="{07EEBD06-C76C-7540-BB2E-97D07AF435A5}" type="presOf" srcId="{B9ED68E2-3597-4A6C-9082-35079676C049}" destId="{D4DF3E00-43AE-4E70-8D54-398B6F87B2BD}" srcOrd="0" destOrd="9" presId="urn:microsoft.com/office/officeart/2005/8/layout/process3"/>
    <dgm:cxn modelId="{93E3F409-3FF1-485B-B3F9-9DAE3F80713B}" type="presOf" srcId="{AD990E37-AC86-4B03-8070-D5F76FEBEA2C}" destId="{65D0416C-AD86-4D8F-B6EA-248788C1B55F}" srcOrd="0" destOrd="5" presId="urn:microsoft.com/office/officeart/2005/8/layout/process3"/>
    <dgm:cxn modelId="{9412D50D-0C87-4574-94A3-11C3ADA33077}" srcId="{CE30EE08-6716-46B9-AD2B-A364412ECDC9}" destId="{C9249E35-8447-45AA-AF10-EB5EAC351023}" srcOrd="3" destOrd="0" parTransId="{66F4C8CC-A18F-4192-AD84-53DBA84B2E10}" sibTransId="{3B4C1FEE-AFFB-4C03-9B18-EBA510FCC9AA}"/>
    <dgm:cxn modelId="{D6B16D13-CD12-EE42-A2A9-99B62D469EC4}" type="presOf" srcId="{6CCCB0C7-3A82-46F8-89D9-542A2B68C021}" destId="{65D0416C-AD86-4D8F-B6EA-248788C1B55F}" srcOrd="0" destOrd="0" presId="urn:microsoft.com/office/officeart/2005/8/layout/process3"/>
    <dgm:cxn modelId="{53661C14-329C-7947-9D9F-4DFEB9E01146}" type="presOf" srcId="{A03BFACC-3AA4-476F-A93B-48E79068A293}" destId="{75764236-C3CB-4EFA-A8BA-B93935A2A68E}" srcOrd="1" destOrd="0" presId="urn:microsoft.com/office/officeart/2005/8/layout/process3"/>
    <dgm:cxn modelId="{5BC76D14-9F38-CD4A-A581-34249113C822}" type="presOf" srcId="{A66972B0-9F11-4A0A-9F44-01E5BD1B5CCE}" destId="{D4DF3E00-43AE-4E70-8D54-398B6F87B2BD}" srcOrd="0" destOrd="1" presId="urn:microsoft.com/office/officeart/2005/8/layout/process3"/>
    <dgm:cxn modelId="{28103615-2D05-954F-9622-184F33600E37}" srcId="{4A1827C9-F403-4C04-BDBA-8F0582E28A34}" destId="{B9ED68E2-3597-4A6C-9082-35079676C049}" srcOrd="4" destOrd="0" parTransId="{DBD46F36-07D9-49F0-B358-9B704026836E}" sibTransId="{59699869-A305-4370-AEE1-B648D2680D2C}"/>
    <dgm:cxn modelId="{E4E75B18-F4A1-4EE7-A808-4BA847A5812F}" type="presOf" srcId="{AB7FBDE9-2248-4FCC-9262-ED28488F96FC}" destId="{D4DF3E00-43AE-4E70-8D54-398B6F87B2BD}" srcOrd="0" destOrd="7" presId="urn:microsoft.com/office/officeart/2005/8/layout/process3"/>
    <dgm:cxn modelId="{1754771A-DDA0-4DF2-A00A-49E56D5557C8}" srcId="{4A1827C9-F403-4C04-BDBA-8F0582E28A34}" destId="{E812B9F7-56D1-408F-98FE-6B9E725B10F1}" srcOrd="0" destOrd="0" parTransId="{F3BF1BA8-3C2B-462E-B832-4AF700FC2B91}" sibTransId="{1E7180E1-55BF-410A-9023-DFDD5B9FB9EC}"/>
    <dgm:cxn modelId="{B633B71E-BA76-441A-9D04-40E1F2CCE1B8}" srcId="{DAF06138-32ED-4F8F-8278-6B8E7952ECC5}" destId="{80DBB377-0A88-449E-A151-FCCAE14DB3FE}" srcOrd="4" destOrd="0" parTransId="{4EE1A915-F2C9-4484-8655-17D127178390}" sibTransId="{A385636D-A470-491A-8A7D-4985013B0858}"/>
    <dgm:cxn modelId="{65806B21-30FA-4E4C-AFD0-BBC1B8B704D3}" type="presOf" srcId="{DAF06138-32ED-4F8F-8278-6B8E7952ECC5}" destId="{9EAC9A30-2D74-4AA9-BCB6-9C848B5C74E3}" srcOrd="1" destOrd="0" presId="urn:microsoft.com/office/officeart/2005/8/layout/process3"/>
    <dgm:cxn modelId="{C53D7523-3BDB-497C-8B69-8E5A31A74340}" type="presOf" srcId="{2349D4E7-A9B8-421C-AB80-4BF7A08E415D}" destId="{65D0416C-AD86-4D8F-B6EA-248788C1B55F}" srcOrd="0" destOrd="3" presId="urn:microsoft.com/office/officeart/2005/8/layout/process3"/>
    <dgm:cxn modelId="{4BEEE123-79A9-4B52-AAD2-8371776C2A4B}" srcId="{6CCCB0C7-3A82-46F8-89D9-542A2B68C021}" destId="{DC5C67CA-0E50-4907-B12B-0AE3871E3990}" srcOrd="1" destOrd="0" parTransId="{F9FF6318-1DF3-4E68-81BC-5DB36FA4EAFF}" sibTransId="{8011424F-4E50-4959-B791-9651235AC9DD}"/>
    <dgm:cxn modelId="{8189BA27-291C-F24C-9E74-A880739A10D6}" type="presOf" srcId="{031512D1-BB11-4AAC-A5CB-6EEA3C033ECB}" destId="{E8AE6118-4A3A-4B18-B093-23027AA6D183}" srcOrd="0" destOrd="2" presId="urn:microsoft.com/office/officeart/2005/8/layout/process3"/>
    <dgm:cxn modelId="{D924592B-F335-47C7-8EE6-CE210B2A5575}" srcId="{DAF06138-32ED-4F8F-8278-6B8E7952ECC5}" destId="{265E32F0-106A-4CE5-A9C2-D65B692077FA}" srcOrd="1" destOrd="0" parTransId="{BCF4B681-86F0-472C-B674-7C0BE8E7509F}" sibTransId="{982214AD-C787-473B-A5B5-4715F9C19B38}"/>
    <dgm:cxn modelId="{F5F1522F-EDFA-894A-A015-D421596ECF98}" type="presOf" srcId="{169B2F4A-36CF-472D-AF8B-03337C192FC2}" destId="{D4DF3E00-43AE-4E70-8D54-398B6F87B2BD}" srcOrd="0" destOrd="5" presId="urn:microsoft.com/office/officeart/2005/8/layout/process3"/>
    <dgm:cxn modelId="{2C8AA92F-0C7E-4F8A-90C0-22E9461C538F}" srcId="{E812B9F7-56D1-408F-98FE-6B9E725B10F1}" destId="{169B2F4A-36CF-472D-AF8B-03337C192FC2}" srcOrd="4" destOrd="0" parTransId="{1CF36919-CAE9-450A-8D20-3DF3AD3ECBA6}" sibTransId="{F0325EA3-B998-40FB-8832-7CD52F94B609}"/>
    <dgm:cxn modelId="{0CC63D31-DB83-4EC5-B860-6BA820F44013}" srcId="{CD27ED51-FF9A-4E2F-9529-8F6D313C0340}" destId="{334E2F02-E6F9-4F7A-997D-4271F0B592A7}" srcOrd="2" destOrd="0" parTransId="{8E582913-720B-4BC5-AF9F-ECBF18FA3DE4}" sibTransId="{0A205C50-D870-4A5F-A8F9-60286A0D7286}"/>
    <dgm:cxn modelId="{06D0B236-074F-C24F-8C9D-24929E804ECA}" type="presOf" srcId="{A0245638-5504-4BE5-A130-AADE1F291344}" destId="{E8AE6118-4A3A-4B18-B093-23027AA6D183}" srcOrd="0" destOrd="3" presId="urn:microsoft.com/office/officeart/2005/8/layout/process3"/>
    <dgm:cxn modelId="{DE06423A-3A13-E84E-A73D-D9E17A99E75B}" type="presOf" srcId="{E812B9F7-56D1-408F-98FE-6B9E725B10F1}" destId="{D4DF3E00-43AE-4E70-8D54-398B6F87B2BD}" srcOrd="0" destOrd="0" presId="urn:microsoft.com/office/officeart/2005/8/layout/process3"/>
    <dgm:cxn modelId="{83D13442-A7EB-48EB-B578-906B0B341C6E}" srcId="{E812B9F7-56D1-408F-98FE-6B9E725B10F1}" destId="{7F8B8576-016A-4E1B-8F5D-1AE4EFD12957}" srcOrd="1" destOrd="0" parTransId="{F9D01EBC-6CCD-42A5-9D96-8BEE944FD6C6}" sibTransId="{B8D88791-D124-4384-9394-42F5C9FACA2F}"/>
    <dgm:cxn modelId="{C5117844-084B-46C8-AA41-D2844908A71A}" srcId="{CD27ED51-FF9A-4E2F-9529-8F6D313C0340}" destId="{6CF0A504-237F-4A7D-BBAC-4DB257B928C9}" srcOrd="1" destOrd="0" parTransId="{E5184321-0D2E-4B10-B081-08740E86F11F}" sibTransId="{32290271-8FA1-49AA-9FAE-BF337A829BCC}"/>
    <dgm:cxn modelId="{BCCC3445-CF12-D540-80D4-D59A8C3D7ACF}" type="presOf" srcId="{C6D80938-8B0E-4CD6-A1E7-2DBF4B8FF45B}" destId="{65D0416C-AD86-4D8F-B6EA-248788C1B55F}" srcOrd="0" destOrd="8" presId="urn:microsoft.com/office/officeart/2005/8/layout/process3"/>
    <dgm:cxn modelId="{5984404B-613B-43A3-8A23-889892531392}" srcId="{E812B9F7-56D1-408F-98FE-6B9E725B10F1}" destId="{A66972B0-9F11-4A0A-9F44-01E5BD1B5CCE}" srcOrd="0" destOrd="0" parTransId="{D89E6A45-027D-48E8-A1B2-EBB914523B37}" sibTransId="{C8E4BEB1-3535-407E-B716-CCD0C692C2E2}"/>
    <dgm:cxn modelId="{28D61D4D-E7B7-4F3D-BC05-25539A1B06D1}" srcId="{A9D7F99C-359B-4797-89DD-AC73AEAA7F31}" destId="{CD27ED51-FF9A-4E2F-9529-8F6D313C0340}" srcOrd="0" destOrd="0" parTransId="{811DD21C-2206-467A-9D9C-F141A789F9B8}" sibTransId="{A03BFACC-3AA4-476F-A93B-48E79068A293}"/>
    <dgm:cxn modelId="{3BBB974F-B41E-43DD-9C80-94DB95E38D66}" srcId="{4A1827C9-F403-4C04-BDBA-8F0582E28A34}" destId="{42A8D068-B43B-4AE1-8135-640278925DC9}" srcOrd="1" destOrd="0" parTransId="{0B19F54B-324A-4F0F-9470-C48FCB4C47AF}" sibTransId="{9A9115F6-194A-463D-AC73-35142F9656F4}"/>
    <dgm:cxn modelId="{FDEFC250-59F4-754F-AA37-CB5B5761FA23}" type="presOf" srcId="{763AD402-ED15-432D-A6B7-ADD322560385}" destId="{65D0416C-AD86-4D8F-B6EA-248788C1B55F}" srcOrd="0" destOrd="1" presId="urn:microsoft.com/office/officeart/2005/8/layout/process3"/>
    <dgm:cxn modelId="{48C33053-4B09-E948-B703-202EECFD1602}" type="presOf" srcId="{4A1827C9-F403-4C04-BDBA-8F0582E28A34}" destId="{190405C9-5BE1-4ED5-8B76-611D4D2D9E1A}" srcOrd="1" destOrd="0" presId="urn:microsoft.com/office/officeart/2005/8/layout/process3"/>
    <dgm:cxn modelId="{325ABC54-4675-471C-AF5D-F0753D08811E}" type="presOf" srcId="{E2BE98F4-0552-40A7-942E-92E1358E0630}" destId="{65D0416C-AD86-4D8F-B6EA-248788C1B55F}" srcOrd="0" destOrd="6" presId="urn:microsoft.com/office/officeart/2005/8/layout/process3"/>
    <dgm:cxn modelId="{D3D58A58-A111-E649-85D7-389DA90B3520}" type="presOf" srcId="{321C7A4E-7950-49A9-97F0-5C8A930EA258}" destId="{E8AE6118-4A3A-4B18-B093-23027AA6D183}" srcOrd="0" destOrd="1" presId="urn:microsoft.com/office/officeart/2005/8/layout/process3"/>
    <dgm:cxn modelId="{F9BF6F5C-CF15-364E-AAAB-A540E8DA9B90}" type="presOf" srcId="{C9249E35-8447-45AA-AF10-EB5EAC351023}" destId="{E8AE6118-4A3A-4B18-B093-23027AA6D183}" srcOrd="0" destOrd="4" presId="urn:microsoft.com/office/officeart/2005/8/layout/process3"/>
    <dgm:cxn modelId="{D1372E61-9852-F643-8E4A-09B486EEECE5}" type="presOf" srcId="{CD27ED51-FF9A-4E2F-9529-8F6D313C0340}" destId="{6B32AA52-F4DE-4868-B6F4-89531132E00E}" srcOrd="0" destOrd="0" presId="urn:microsoft.com/office/officeart/2005/8/layout/process3"/>
    <dgm:cxn modelId="{53C10C67-5DDE-7841-A3DD-1807BCB82F2E}" type="presOf" srcId="{FDF4E897-85F2-49FD-8756-D3A7A125AAEA}" destId="{D4DF3E00-43AE-4E70-8D54-398B6F87B2BD}" srcOrd="0" destOrd="8" presId="urn:microsoft.com/office/officeart/2005/8/layout/process3"/>
    <dgm:cxn modelId="{239BA468-221F-F444-BA19-7AD31EF9EE1D}" type="presOf" srcId="{AF396C1F-2784-4459-A792-413063CA9CFA}" destId="{6BBE958A-3A78-4E83-982B-401EE77AAEF0}" srcOrd="1" destOrd="0" presId="urn:microsoft.com/office/officeart/2005/8/layout/process3"/>
    <dgm:cxn modelId="{47CC3769-B805-E443-AB34-BF50E462BEAD}" type="presOf" srcId="{9B6765DC-DCF4-4DE3-AB6A-52CD7EECA035}" destId="{E8AE6118-4A3A-4B18-B093-23027AA6D183}" srcOrd="0" destOrd="9" presId="urn:microsoft.com/office/officeart/2005/8/layout/process3"/>
    <dgm:cxn modelId="{CA46916C-A2AE-0F45-9AFE-CB29060FD3E9}" type="presOf" srcId="{A8AA994D-746D-49CB-883C-915CFE39B956}" destId="{D4DF3E00-43AE-4E70-8D54-398B6F87B2BD}" srcOrd="0" destOrd="10" presId="urn:microsoft.com/office/officeart/2005/8/layout/process3"/>
    <dgm:cxn modelId="{23AC916E-828F-3748-BB95-884BAC32D345}" srcId="{4A1827C9-F403-4C04-BDBA-8F0582E28A34}" destId="{A8AA994D-746D-49CB-883C-915CFE39B956}" srcOrd="5" destOrd="0" parTransId="{7D63BE8D-DCDA-41DF-A4E5-33FB7C8A16E0}" sibTransId="{3317301F-C7B6-43AA-B07A-96F11A6F20C1}"/>
    <dgm:cxn modelId="{B3D6EA6F-8852-4BF1-893E-7BA93653B38A}" srcId="{CE30EE08-6716-46B9-AD2B-A364412ECDC9}" destId="{A0245638-5504-4BE5-A130-AADE1F291344}" srcOrd="2" destOrd="0" parTransId="{DC294E98-F79D-481A-9799-9CF9ED5726C6}" sibTransId="{BC8C82E2-5FA4-4EFA-8A23-781228C70F85}"/>
    <dgm:cxn modelId="{1785AF72-DBFA-4A45-9235-6A168E39F00B}" type="presOf" srcId="{A9D7F99C-359B-4797-89DD-AC73AEAA7F31}" destId="{F6549661-883C-46D0-9369-C23EDBFF577C}" srcOrd="0" destOrd="0" presId="urn:microsoft.com/office/officeart/2005/8/layout/process3"/>
    <dgm:cxn modelId="{03A91D76-0BB2-4F9A-8094-289D25449632}" srcId="{E812B9F7-56D1-408F-98FE-6B9E725B10F1}" destId="{F8E63A09-2194-4D97-BB91-92B3E16CE45A}" srcOrd="3" destOrd="0" parTransId="{0BD9F439-C786-4914-B996-61EDADC22AD6}" sibTransId="{852E7CFE-6967-40E1-82C4-17DCC4F98F7E}"/>
    <dgm:cxn modelId="{FAE3ED76-3476-D349-9324-3F2516565982}" type="presOf" srcId="{4A1827C9-F403-4C04-BDBA-8F0582E28A34}" destId="{67EAC116-0EEF-4A4A-8327-06E016B9E8E6}" srcOrd="0" destOrd="0" presId="urn:microsoft.com/office/officeart/2005/8/layout/process3"/>
    <dgm:cxn modelId="{9C80B877-EA45-1C4B-9EA3-3DB7B6B6ADDE}" srcId="{DAF06138-32ED-4F8F-8278-6B8E7952ECC5}" destId="{C6D80938-8B0E-4CD6-A1E7-2DBF4B8FF45B}" srcOrd="5" destOrd="0" parTransId="{F7569357-ECD9-474E-9222-50925B335918}" sibTransId="{B0BF9A2E-51AB-42EA-80D7-9215DABFF4C8}"/>
    <dgm:cxn modelId="{8DE72C79-FA17-4159-908E-04EFF87470A5}" srcId="{DAF06138-32ED-4F8F-8278-6B8E7952ECC5}" destId="{6CCCB0C7-3A82-46F8-89D9-542A2B68C021}" srcOrd="0" destOrd="0" parTransId="{303E2893-345E-4F58-825E-5E0D47D61BF9}" sibTransId="{B0694F42-14A6-4558-9FE9-D96E9159F9E1}"/>
    <dgm:cxn modelId="{B3470B84-E4E6-8640-8CF3-AD29C886525F}" srcId="{4A1827C9-F403-4C04-BDBA-8F0582E28A34}" destId="{FDF4E897-85F2-49FD-8756-D3A7A125AAEA}" srcOrd="3" destOrd="0" parTransId="{B134A743-8DB9-4E01-85B0-1D4EC8B641CA}" sibTransId="{128A7E34-C31A-4BEC-979E-EC20DFB429E4}"/>
    <dgm:cxn modelId="{31E84F87-B766-7743-9823-7FE234B28201}" type="presOf" srcId="{42A8D068-B43B-4AE1-8135-640278925DC9}" destId="{D4DF3E00-43AE-4E70-8D54-398B6F87B2BD}" srcOrd="0" destOrd="6" presId="urn:microsoft.com/office/officeart/2005/8/layout/process3"/>
    <dgm:cxn modelId="{173D958B-0EF6-4B16-8152-3A15593718C3}" srcId="{CD27ED51-FF9A-4E2F-9529-8F6D313C0340}" destId="{CE30EE08-6716-46B9-AD2B-A364412ECDC9}" srcOrd="0" destOrd="0" parTransId="{50272ECA-BB71-4B5B-949C-52A8CF5ADB4D}" sibTransId="{65AD238D-B182-49FE-A577-916C6E7308F8}"/>
    <dgm:cxn modelId="{9F7A0696-D49C-41BA-AF5C-956CC6EBC4D9}" srcId="{DAF06138-32ED-4F8F-8278-6B8E7952ECC5}" destId="{E2BE98F4-0552-40A7-942E-92E1358E0630}" srcOrd="3" destOrd="0" parTransId="{F3C6C533-7CD3-488F-AABE-D1A0E0E9AB5B}" sibTransId="{9407C2D3-AC9A-4F0B-90E3-9D807F796E58}"/>
    <dgm:cxn modelId="{73AA8699-EC49-CE45-84AA-327A29C119E6}" type="presOf" srcId="{265E32F0-106A-4CE5-A9C2-D65B692077FA}" destId="{65D0416C-AD86-4D8F-B6EA-248788C1B55F}" srcOrd="0" destOrd="4" presId="urn:microsoft.com/office/officeart/2005/8/layout/process3"/>
    <dgm:cxn modelId="{05AA529E-5ABF-C447-B7EF-C60176A99AA4}" type="presOf" srcId="{B611F8DC-8507-4CEF-B636-A96BA36339BC}" destId="{65D0416C-AD86-4D8F-B6EA-248788C1B55F}" srcOrd="0" destOrd="9" presId="urn:microsoft.com/office/officeart/2005/8/layout/process3"/>
    <dgm:cxn modelId="{94B907A1-66AB-476C-A9C7-E9B556B321DA}" srcId="{6CCCB0C7-3A82-46F8-89D9-542A2B68C021}" destId="{763AD402-ED15-432D-A6B7-ADD322560385}" srcOrd="0" destOrd="0" parTransId="{6123F9F4-2BCB-41B5-B8C7-EF88E4055AAF}" sibTransId="{3F5D17A3-DD3E-48C6-A528-FBF0946246EE}"/>
    <dgm:cxn modelId="{F33D00A7-6E3E-BD48-91EB-78538D6D736D}" srcId="{CD27ED51-FF9A-4E2F-9529-8F6D313C0340}" destId="{7C90F361-BD4B-45B1-B19C-C7E8D0D4E574}" srcOrd="4" destOrd="0" parTransId="{9F480B1B-9070-405A-B6DD-05D3D6609C9A}" sibTransId="{D85CBC96-F657-4210-A279-8C3391535BCA}"/>
    <dgm:cxn modelId="{B527CEA7-5D75-4ABD-863B-80FE423FEE4C}" type="presOf" srcId="{4400FFFD-1E6F-4B18-850E-C543A998EE79}" destId="{65D0416C-AD86-4D8F-B6EA-248788C1B55F}" srcOrd="0" destOrd="10" presId="urn:microsoft.com/office/officeart/2005/8/layout/process3"/>
    <dgm:cxn modelId="{CC4A68A9-DCD7-4A5E-9667-4EC49C074D7F}" type="presOf" srcId="{80DBB377-0A88-449E-A151-FCCAE14DB3FE}" destId="{65D0416C-AD86-4D8F-B6EA-248788C1B55F}" srcOrd="0" destOrd="7" presId="urn:microsoft.com/office/officeart/2005/8/layout/process3"/>
    <dgm:cxn modelId="{945E92AA-9F25-3646-8E04-6A93D5006BE4}" type="presOf" srcId="{CD27ED51-FF9A-4E2F-9529-8F6D313C0340}" destId="{9C3467AC-6208-4284-88D1-0455530F4470}" srcOrd="1" destOrd="0" presId="urn:microsoft.com/office/officeart/2005/8/layout/process3"/>
    <dgm:cxn modelId="{B2C3E1AF-E662-4C27-ABBE-00F86E77001F}" srcId="{6CCCB0C7-3A82-46F8-89D9-542A2B68C021}" destId="{2349D4E7-A9B8-421C-AB80-4BF7A08E415D}" srcOrd="2" destOrd="0" parTransId="{799A5749-2A1D-4311-83F2-A7845801A8DA}" sibTransId="{E5F20454-9955-465B-A92B-304FB73C9414}"/>
    <dgm:cxn modelId="{F29711B1-9C28-014E-B3DA-5688C21C76A9}" type="presOf" srcId="{F8E63A09-2194-4D97-BB91-92B3E16CE45A}" destId="{D4DF3E00-43AE-4E70-8D54-398B6F87B2BD}" srcOrd="0" destOrd="4" presId="urn:microsoft.com/office/officeart/2005/8/layout/process3"/>
    <dgm:cxn modelId="{A6FF7ABF-95C3-4A93-A28C-A0837D07D3CA}" type="presOf" srcId="{334E2F02-E6F9-4F7A-997D-4271F0B592A7}" destId="{E8AE6118-4A3A-4B18-B093-23027AA6D183}" srcOrd="0" destOrd="6" presId="urn:microsoft.com/office/officeart/2005/8/layout/process3"/>
    <dgm:cxn modelId="{74C7E1BF-DCFE-1543-917C-796B6876AE12}" type="presOf" srcId="{7F8B8576-016A-4E1B-8F5D-1AE4EFD12957}" destId="{D4DF3E00-43AE-4E70-8D54-398B6F87B2BD}" srcOrd="0" destOrd="2" presId="urn:microsoft.com/office/officeart/2005/8/layout/process3"/>
    <dgm:cxn modelId="{4545E6BF-DACE-5D49-9611-C17CF5C2BDEB}" type="presOf" srcId="{7C90F361-BD4B-45B1-B19C-C7E8D0D4E574}" destId="{E8AE6118-4A3A-4B18-B093-23027AA6D183}" srcOrd="0" destOrd="8" presId="urn:microsoft.com/office/officeart/2005/8/layout/process3"/>
    <dgm:cxn modelId="{1641DCC1-9D27-874B-B158-223A5956DF86}" type="presOf" srcId="{A03BFACC-3AA4-476F-A93B-48E79068A293}" destId="{CD2A80B2-DFDF-465E-B29A-7A7F31270AA9}" srcOrd="0" destOrd="0" presId="urn:microsoft.com/office/officeart/2005/8/layout/process3"/>
    <dgm:cxn modelId="{A3C384C5-8CFF-8E4F-A859-97B6C1BAB5ED}" type="presOf" srcId="{CE30EE08-6716-46B9-AD2B-A364412ECDC9}" destId="{E8AE6118-4A3A-4B18-B093-23027AA6D183}" srcOrd="0" destOrd="0" presId="urn:microsoft.com/office/officeart/2005/8/layout/process3"/>
    <dgm:cxn modelId="{028B0FC7-7AF1-CE45-88B8-1E719B40EF92}" srcId="{CD27ED51-FF9A-4E2F-9529-8F6D313C0340}" destId="{19284956-C2E3-44B0-AEA5-AA3F0173427C}" srcOrd="3" destOrd="0" parTransId="{12A32C4B-62B3-4998-9954-37C1F7833B42}" sibTransId="{D010F9CE-5925-4911-BE6C-2097DA074381}"/>
    <dgm:cxn modelId="{796AF0CA-546B-4195-951B-A51B82FA4E92}" srcId="{DAF06138-32ED-4F8F-8278-6B8E7952ECC5}" destId="{AD990E37-AC86-4B03-8070-D5F76FEBEA2C}" srcOrd="2" destOrd="0" parTransId="{B2139DFF-2E52-44CC-87D7-F99C739B3DF2}" sibTransId="{CF3DDA3D-93FF-4CAF-9E5D-00399BE42810}"/>
    <dgm:cxn modelId="{56A96FD6-AEFD-EF47-89CD-D891042A2CEC}" type="presOf" srcId="{DAF06138-32ED-4F8F-8278-6B8E7952ECC5}" destId="{B91FE13C-7394-433B-834E-66FF57E9B738}" srcOrd="0" destOrd="0" presId="urn:microsoft.com/office/officeart/2005/8/layout/process3"/>
    <dgm:cxn modelId="{0E76B9D8-6066-8D4A-B5FD-D6CEF66518EC}" type="presOf" srcId="{AF396C1F-2784-4459-A792-413063CA9CFA}" destId="{F8C3FDE3-1EBA-46B1-BFC4-CF5A6DC0ECAC}" srcOrd="0" destOrd="0" presId="urn:microsoft.com/office/officeart/2005/8/layout/process3"/>
    <dgm:cxn modelId="{81F318D9-46B6-48D7-ACB1-60E549801095}" srcId="{CE30EE08-6716-46B9-AD2B-A364412ECDC9}" destId="{321C7A4E-7950-49A9-97F0-5C8A930EA258}" srcOrd="0" destOrd="0" parTransId="{B2F392E1-36CA-425F-91DB-331D073B95A2}" sibTransId="{B435A236-C5ED-43FF-ACF9-94BDAFB8FA21}"/>
    <dgm:cxn modelId="{D6748CD9-94FD-47D7-9630-E7406544B48B}" srcId="{A9D7F99C-359B-4797-89DD-AC73AEAA7F31}" destId="{DAF06138-32ED-4F8F-8278-6B8E7952ECC5}" srcOrd="2" destOrd="0" parTransId="{49E1379A-A0B1-49D4-A6BC-3885A5E9823E}" sibTransId="{C926268C-E920-4F13-937E-A9854DD512A6}"/>
    <dgm:cxn modelId="{25FECCDA-B55E-4404-95D9-F3DAC52A186C}" srcId="{A9D7F99C-359B-4797-89DD-AC73AEAA7F31}" destId="{4A1827C9-F403-4C04-BDBA-8F0582E28A34}" srcOrd="1" destOrd="0" parTransId="{65D7DE28-C4AE-41F5-95F0-B7F5B37E4619}" sibTransId="{AF396C1F-2784-4459-A792-413063CA9CFA}"/>
    <dgm:cxn modelId="{6108AADF-FC9F-4266-A621-64E16E7DAD86}" type="presOf" srcId="{DC5C67CA-0E50-4907-B12B-0AE3871E3990}" destId="{65D0416C-AD86-4D8F-B6EA-248788C1B55F}" srcOrd="0" destOrd="2" presId="urn:microsoft.com/office/officeart/2005/8/layout/process3"/>
    <dgm:cxn modelId="{A262B6E2-5768-A646-B461-3F3D4F3A5CE1}" type="presOf" srcId="{D4BD8238-4044-4F11-859B-1DDD55300929}" destId="{D4DF3E00-43AE-4E70-8D54-398B6F87B2BD}" srcOrd="0" destOrd="3" presId="urn:microsoft.com/office/officeart/2005/8/layout/process3"/>
    <dgm:cxn modelId="{AF7849E6-C981-4EB3-83D4-53700F7228EE}" srcId="{DAF06138-32ED-4F8F-8278-6B8E7952ECC5}" destId="{4400FFFD-1E6F-4B18-850E-C543A998EE79}" srcOrd="7" destOrd="0" parTransId="{D9448299-A654-4566-8286-1B23D57D89E9}" sibTransId="{FD7F9A39-590D-4FC0-88CA-13077DA21FFA}"/>
    <dgm:cxn modelId="{31F562F4-27AF-1F4F-9B2E-4088F7D5B2EF}" type="presOf" srcId="{19284956-C2E3-44B0-AEA5-AA3F0173427C}" destId="{E8AE6118-4A3A-4B18-B093-23027AA6D183}" srcOrd="0" destOrd="7" presId="urn:microsoft.com/office/officeart/2005/8/layout/process3"/>
    <dgm:cxn modelId="{F71997F9-C554-48D2-A9DB-C7857F05E335}" srcId="{E812B9F7-56D1-408F-98FE-6B9E725B10F1}" destId="{D4BD8238-4044-4F11-859B-1DDD55300929}" srcOrd="2" destOrd="0" parTransId="{B67367B7-59C5-4C12-AAE8-D59F90F99BBF}" sibTransId="{2C10E120-B8CF-4C3E-9D5D-6FE5D6ED3A8C}"/>
    <dgm:cxn modelId="{31A6BAF9-1B29-416B-934B-FCD09B5B8E7B}" srcId="{4A1827C9-F403-4C04-BDBA-8F0582E28A34}" destId="{AB7FBDE9-2248-4FCC-9262-ED28488F96FC}" srcOrd="2" destOrd="0" parTransId="{54A2A86B-735B-4391-B837-DEDA7C1CCF91}" sibTransId="{B838B224-2638-4C13-A254-A33F679D8B9C}"/>
    <dgm:cxn modelId="{2DD941FA-65B4-4C20-BA95-0818D318A889}" srcId="{CE30EE08-6716-46B9-AD2B-A364412ECDC9}" destId="{031512D1-BB11-4AAC-A5CB-6EEA3C033ECB}" srcOrd="1" destOrd="0" parTransId="{8D2C8C5A-3D12-4B5F-B6B0-A2A817DED37C}" sibTransId="{66EF77E3-E4DB-403E-A662-2918C994CA86}"/>
    <dgm:cxn modelId="{60BC35FB-7BB4-BB45-B31D-7A7FFBCA263C}" srcId="{CD27ED51-FF9A-4E2F-9529-8F6D313C0340}" destId="{9B6765DC-DCF4-4DE3-AB6A-52CD7EECA035}" srcOrd="5" destOrd="0" parTransId="{C16B11C5-12B7-45BE-8E2F-F83823D5543A}" sibTransId="{E41083E5-A974-45E4-AAB5-30E00D7FE77D}"/>
    <dgm:cxn modelId="{7C19B0D1-FD91-0944-B490-864AAC9A3B23}" type="presParOf" srcId="{F6549661-883C-46D0-9369-C23EDBFF577C}" destId="{D8E1A4FB-2872-4BBE-87AB-99B8725722F1}" srcOrd="0" destOrd="0" presId="urn:microsoft.com/office/officeart/2005/8/layout/process3"/>
    <dgm:cxn modelId="{2B566370-6214-4E47-9B33-56E885F6138D}" type="presParOf" srcId="{D8E1A4FB-2872-4BBE-87AB-99B8725722F1}" destId="{6B32AA52-F4DE-4868-B6F4-89531132E00E}" srcOrd="0" destOrd="0" presId="urn:microsoft.com/office/officeart/2005/8/layout/process3"/>
    <dgm:cxn modelId="{16877381-7683-3D45-AF58-C40D7AC8FEA7}" type="presParOf" srcId="{D8E1A4FB-2872-4BBE-87AB-99B8725722F1}" destId="{9C3467AC-6208-4284-88D1-0455530F4470}" srcOrd="1" destOrd="0" presId="urn:microsoft.com/office/officeart/2005/8/layout/process3"/>
    <dgm:cxn modelId="{453486A0-6560-4345-83C2-A56E04AA8E28}" type="presParOf" srcId="{D8E1A4FB-2872-4BBE-87AB-99B8725722F1}" destId="{E8AE6118-4A3A-4B18-B093-23027AA6D183}" srcOrd="2" destOrd="0" presId="urn:microsoft.com/office/officeart/2005/8/layout/process3"/>
    <dgm:cxn modelId="{D7D62291-A01C-3545-863F-FECD6ABB0392}" type="presParOf" srcId="{F6549661-883C-46D0-9369-C23EDBFF577C}" destId="{CD2A80B2-DFDF-465E-B29A-7A7F31270AA9}" srcOrd="1" destOrd="0" presId="urn:microsoft.com/office/officeart/2005/8/layout/process3"/>
    <dgm:cxn modelId="{FEFF2936-4C7F-B746-B3E5-0BBD45A5B64E}" type="presParOf" srcId="{CD2A80B2-DFDF-465E-B29A-7A7F31270AA9}" destId="{75764236-C3CB-4EFA-A8BA-B93935A2A68E}" srcOrd="0" destOrd="0" presId="urn:microsoft.com/office/officeart/2005/8/layout/process3"/>
    <dgm:cxn modelId="{43EE3D63-FAD5-C246-94EF-C462027284A1}" type="presParOf" srcId="{F6549661-883C-46D0-9369-C23EDBFF577C}" destId="{CBE79EEE-18C1-46EB-BF19-ED6DCB01B253}" srcOrd="2" destOrd="0" presId="urn:microsoft.com/office/officeart/2005/8/layout/process3"/>
    <dgm:cxn modelId="{23663D92-8194-9C4F-AA7C-1C4EBDD830B2}" type="presParOf" srcId="{CBE79EEE-18C1-46EB-BF19-ED6DCB01B253}" destId="{67EAC116-0EEF-4A4A-8327-06E016B9E8E6}" srcOrd="0" destOrd="0" presId="urn:microsoft.com/office/officeart/2005/8/layout/process3"/>
    <dgm:cxn modelId="{70F301DB-F9E4-BC42-AF99-931D3985EBBC}" type="presParOf" srcId="{CBE79EEE-18C1-46EB-BF19-ED6DCB01B253}" destId="{190405C9-5BE1-4ED5-8B76-611D4D2D9E1A}" srcOrd="1" destOrd="0" presId="urn:microsoft.com/office/officeart/2005/8/layout/process3"/>
    <dgm:cxn modelId="{EDA03EB7-7CB7-0F43-809B-3A36E1D87302}" type="presParOf" srcId="{CBE79EEE-18C1-46EB-BF19-ED6DCB01B253}" destId="{D4DF3E00-43AE-4E70-8D54-398B6F87B2BD}" srcOrd="2" destOrd="0" presId="urn:microsoft.com/office/officeart/2005/8/layout/process3"/>
    <dgm:cxn modelId="{F2B37DD2-769F-5444-8A64-17450F60CF12}" type="presParOf" srcId="{F6549661-883C-46D0-9369-C23EDBFF577C}" destId="{F8C3FDE3-1EBA-46B1-BFC4-CF5A6DC0ECAC}" srcOrd="3" destOrd="0" presId="urn:microsoft.com/office/officeart/2005/8/layout/process3"/>
    <dgm:cxn modelId="{560F4C74-1CC3-E14C-A8FD-3D1B347295E1}" type="presParOf" srcId="{F8C3FDE3-1EBA-46B1-BFC4-CF5A6DC0ECAC}" destId="{6BBE958A-3A78-4E83-982B-401EE77AAEF0}" srcOrd="0" destOrd="0" presId="urn:microsoft.com/office/officeart/2005/8/layout/process3"/>
    <dgm:cxn modelId="{97CDC8AD-7C96-124C-86F8-FB67A91AF397}" type="presParOf" srcId="{F6549661-883C-46D0-9369-C23EDBFF577C}" destId="{18D8A80C-2BF9-413F-8335-B9DF338B815E}" srcOrd="4" destOrd="0" presId="urn:microsoft.com/office/officeart/2005/8/layout/process3"/>
    <dgm:cxn modelId="{7F082BA0-19E6-954E-A1E1-9A832B2E17C7}" type="presParOf" srcId="{18D8A80C-2BF9-413F-8335-B9DF338B815E}" destId="{B91FE13C-7394-433B-834E-66FF57E9B738}" srcOrd="0" destOrd="0" presId="urn:microsoft.com/office/officeart/2005/8/layout/process3"/>
    <dgm:cxn modelId="{F19D6924-4AC1-3A4A-B700-073657042609}" type="presParOf" srcId="{18D8A80C-2BF9-413F-8335-B9DF338B815E}" destId="{9EAC9A30-2D74-4AA9-BCB6-9C848B5C74E3}" srcOrd="1" destOrd="0" presId="urn:microsoft.com/office/officeart/2005/8/layout/process3"/>
    <dgm:cxn modelId="{C9C82FE1-AA17-B34C-A948-B85954B61DC1}" type="presParOf" srcId="{18D8A80C-2BF9-413F-8335-B9DF338B815E}" destId="{65D0416C-AD86-4D8F-B6EA-248788C1B55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D7F99C-359B-4797-89DD-AC73AEAA7F31}"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CD27ED51-FF9A-4E2F-9529-8F6D313C0340}">
      <dgm:prSet custT="1"/>
      <dgm:spPr/>
      <dgm:t>
        <a:bodyPr/>
        <a:lstStyle/>
        <a:p>
          <a:pPr algn="ctr"/>
          <a:r>
            <a:rPr lang="en-US" sz="1600" b="1" u="none" dirty="0"/>
            <a:t>Phase 1 –</a:t>
          </a:r>
          <a:r>
            <a:rPr lang="en-US" sz="1600" u="none" dirty="0"/>
            <a:t> </a:t>
          </a:r>
          <a:r>
            <a:rPr lang="en-US" sz="1600" b="1" u="none" dirty="0">
              <a:solidFill>
                <a:schemeClr val="tx1"/>
              </a:solidFill>
            </a:rPr>
            <a:t>Assessment</a:t>
          </a:r>
          <a:r>
            <a:rPr lang="en-US" sz="1600" u="none" dirty="0"/>
            <a:t> </a:t>
          </a:r>
        </a:p>
      </dgm:t>
    </dgm:pt>
    <dgm:pt modelId="{811DD21C-2206-467A-9D9C-F141A789F9B8}" type="parTrans" cxnId="{28D61D4D-E7B7-4F3D-BC05-25539A1B06D1}">
      <dgm:prSet/>
      <dgm:spPr/>
      <dgm:t>
        <a:bodyPr/>
        <a:lstStyle/>
        <a:p>
          <a:endParaRPr lang="en-US"/>
        </a:p>
      </dgm:t>
    </dgm:pt>
    <dgm:pt modelId="{A03BFACC-3AA4-476F-A93B-48E79068A293}" type="sibTrans" cxnId="{28D61D4D-E7B7-4F3D-BC05-25539A1B06D1}">
      <dgm:prSet/>
      <dgm:spPr/>
      <dgm:t>
        <a:bodyPr/>
        <a:lstStyle/>
        <a:p>
          <a:endParaRPr lang="en-US" dirty="0"/>
        </a:p>
      </dgm:t>
    </dgm:pt>
    <dgm:pt modelId="{321C7A4E-7950-49A9-97F0-5C8A930EA258}">
      <dgm:prSet custT="1"/>
      <dgm:spPr/>
      <dgm:t>
        <a:bodyPr/>
        <a:lstStyle/>
        <a:p>
          <a:pPr marL="228600" lvl="2" indent="0" algn="l" defTabSz="622300">
            <a:lnSpc>
              <a:spcPct val="90000"/>
            </a:lnSpc>
            <a:spcBef>
              <a:spcPct val="0"/>
            </a:spcBef>
            <a:spcAft>
              <a:spcPct val="15000"/>
            </a:spcAft>
            <a:buNone/>
          </a:pPr>
          <a:r>
            <a:rPr lang="en-US" sz="1400" i="1" dirty="0"/>
            <a:t>Internal  </a:t>
          </a:r>
          <a:br>
            <a:rPr lang="en-US" sz="1400" i="1" dirty="0"/>
          </a:br>
          <a:r>
            <a:rPr lang="en-US" sz="1400" i="1" dirty="0"/>
            <a:t>&amp; external surveys</a:t>
          </a:r>
        </a:p>
      </dgm:t>
    </dgm:pt>
    <dgm:pt modelId="{B2F392E1-36CA-425F-91DB-331D073B95A2}" type="parTrans" cxnId="{81F318D9-46B6-48D7-ACB1-60E549801095}">
      <dgm:prSet/>
      <dgm:spPr/>
      <dgm:t>
        <a:bodyPr/>
        <a:lstStyle/>
        <a:p>
          <a:endParaRPr lang="en-US"/>
        </a:p>
      </dgm:t>
    </dgm:pt>
    <dgm:pt modelId="{B435A236-C5ED-43FF-ACF9-94BDAFB8FA21}" type="sibTrans" cxnId="{81F318D9-46B6-48D7-ACB1-60E549801095}">
      <dgm:prSet/>
      <dgm:spPr/>
      <dgm:t>
        <a:bodyPr/>
        <a:lstStyle/>
        <a:p>
          <a:endParaRPr lang="en-US"/>
        </a:p>
      </dgm:t>
    </dgm:pt>
    <dgm:pt modelId="{4A1827C9-F403-4C04-BDBA-8F0582E28A34}">
      <dgm:prSet custT="1"/>
      <dgm:spPr>
        <a:solidFill>
          <a:schemeClr val="accent1">
            <a:hueOff val="0"/>
            <a:satOff val="0"/>
            <a:lumOff val="0"/>
            <a:alpha val="30000"/>
          </a:schemeClr>
        </a:solidFill>
        <a:ln>
          <a:solidFill>
            <a:schemeClr val="lt1">
              <a:hueOff val="0"/>
              <a:satOff val="0"/>
              <a:lumOff val="0"/>
              <a:alpha val="30000"/>
            </a:schemeClr>
          </a:solidFill>
        </a:ln>
      </dgm:spPr>
      <dgm:t>
        <a:bodyPr/>
        <a:lstStyle/>
        <a:p>
          <a:pPr algn="ctr">
            <a:lnSpc>
              <a:spcPct val="100000"/>
            </a:lnSpc>
            <a:spcAft>
              <a:spcPts val="0"/>
            </a:spcAft>
          </a:pPr>
          <a:r>
            <a:rPr lang="en-US" sz="1600" b="1" u="none" dirty="0"/>
            <a:t>Phase 2 –</a:t>
          </a:r>
          <a:r>
            <a:rPr lang="en-US" sz="1600" u="none" dirty="0"/>
            <a:t> </a:t>
          </a:r>
        </a:p>
        <a:p>
          <a:pPr algn="ctr">
            <a:lnSpc>
              <a:spcPct val="100000"/>
            </a:lnSpc>
            <a:spcAft>
              <a:spcPts val="0"/>
            </a:spcAft>
          </a:pPr>
          <a:r>
            <a:rPr lang="en-US" sz="1600" b="1" u="none" dirty="0">
              <a:solidFill>
                <a:schemeClr val="bg1">
                  <a:lumMod val="50000"/>
                </a:schemeClr>
              </a:solidFill>
            </a:rPr>
            <a:t>Visioning</a:t>
          </a:r>
          <a:endParaRPr lang="en-US" sz="1600" u="none" dirty="0">
            <a:solidFill>
              <a:schemeClr val="bg1">
                <a:lumMod val="50000"/>
              </a:schemeClr>
            </a:solidFill>
          </a:endParaRPr>
        </a:p>
      </dgm:t>
    </dgm:pt>
    <dgm:pt modelId="{65D7DE28-C4AE-41F5-95F0-B7F5B37E4619}" type="parTrans" cxnId="{25FECCDA-B55E-4404-95D9-F3DAC52A186C}">
      <dgm:prSet/>
      <dgm:spPr/>
      <dgm:t>
        <a:bodyPr/>
        <a:lstStyle/>
        <a:p>
          <a:endParaRPr lang="en-US"/>
        </a:p>
      </dgm:t>
    </dgm:pt>
    <dgm:pt modelId="{AF396C1F-2784-4459-A792-413063CA9CFA}" type="sibTrans" cxnId="{25FECCDA-B55E-4404-95D9-F3DAC52A186C}">
      <dgm:prSet/>
      <dgm:spPr/>
      <dgm:t>
        <a:bodyPr/>
        <a:lstStyle/>
        <a:p>
          <a:endParaRPr lang="en-US" dirty="0"/>
        </a:p>
      </dgm:t>
    </dgm:pt>
    <dgm:pt modelId="{E812B9F7-56D1-408F-98FE-6B9E725B10F1}">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r>
            <a:rPr lang="en-US" sz="1400" dirty="0">
              <a:solidFill>
                <a:schemeClr val="bg1">
                  <a:lumMod val="50000"/>
                </a:schemeClr>
              </a:solidFill>
            </a:rPr>
            <a:t>Draft Strategy Statements:</a:t>
          </a:r>
        </a:p>
      </dgm:t>
    </dgm:pt>
    <dgm:pt modelId="{F3BF1BA8-3C2B-462E-B832-4AF700FC2B91}" type="parTrans" cxnId="{1754771A-DDA0-4DF2-A00A-49E56D5557C8}">
      <dgm:prSet/>
      <dgm:spPr/>
      <dgm:t>
        <a:bodyPr/>
        <a:lstStyle/>
        <a:p>
          <a:endParaRPr lang="en-US"/>
        </a:p>
      </dgm:t>
    </dgm:pt>
    <dgm:pt modelId="{1E7180E1-55BF-410A-9023-DFDD5B9FB9EC}" type="sibTrans" cxnId="{1754771A-DDA0-4DF2-A00A-49E56D5557C8}">
      <dgm:prSet/>
      <dgm:spPr/>
      <dgm:t>
        <a:bodyPr/>
        <a:lstStyle/>
        <a:p>
          <a:endParaRPr lang="en-US"/>
        </a:p>
      </dgm:t>
    </dgm:pt>
    <dgm:pt modelId="{DAF06138-32ED-4F8F-8278-6B8E7952ECC5}">
      <dgm:prSet custT="1"/>
      <dgm:spPr>
        <a:solidFill>
          <a:schemeClr val="accent1">
            <a:hueOff val="0"/>
            <a:satOff val="0"/>
            <a:lumOff val="0"/>
            <a:alpha val="30000"/>
          </a:schemeClr>
        </a:solidFill>
        <a:ln>
          <a:solidFill>
            <a:schemeClr val="lt1">
              <a:hueOff val="0"/>
              <a:satOff val="0"/>
              <a:lumOff val="0"/>
              <a:alpha val="30000"/>
            </a:schemeClr>
          </a:solidFill>
        </a:ln>
      </dgm:spPr>
      <dgm:t>
        <a:bodyPr/>
        <a:lstStyle/>
        <a:p>
          <a:pPr algn="ctr"/>
          <a:r>
            <a:rPr lang="en-US" sz="1600" b="1" u="none" dirty="0"/>
            <a:t>Phase 3 –</a:t>
          </a:r>
          <a:r>
            <a:rPr lang="en-US" sz="1600" u="none" dirty="0"/>
            <a:t> </a:t>
          </a:r>
          <a:r>
            <a:rPr lang="en-US" sz="1600" b="1" u="none" dirty="0">
              <a:solidFill>
                <a:schemeClr val="bg1">
                  <a:lumMod val="50000"/>
                </a:schemeClr>
              </a:solidFill>
            </a:rPr>
            <a:t>Implementation</a:t>
          </a:r>
          <a:r>
            <a:rPr lang="en-US" sz="1600" u="none" dirty="0"/>
            <a:t> </a:t>
          </a:r>
        </a:p>
      </dgm:t>
    </dgm:pt>
    <dgm:pt modelId="{49E1379A-A0B1-49D4-A6BC-3885A5E9823E}" type="parTrans" cxnId="{D6748CD9-94FD-47D7-9630-E7406544B48B}">
      <dgm:prSet/>
      <dgm:spPr/>
      <dgm:t>
        <a:bodyPr/>
        <a:lstStyle/>
        <a:p>
          <a:endParaRPr lang="en-US"/>
        </a:p>
      </dgm:t>
    </dgm:pt>
    <dgm:pt modelId="{C926268C-E920-4F13-937E-A9854DD512A6}" type="sibTrans" cxnId="{D6748CD9-94FD-47D7-9630-E7406544B48B}">
      <dgm:prSet/>
      <dgm:spPr/>
      <dgm:t>
        <a:bodyPr/>
        <a:lstStyle/>
        <a:p>
          <a:endParaRPr lang="en-US"/>
        </a:p>
      </dgm:t>
    </dgm:pt>
    <dgm:pt modelId="{6CCCB0C7-3A82-46F8-89D9-542A2B68C021}">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r>
            <a:rPr lang="en-US" sz="1400" dirty="0">
              <a:solidFill>
                <a:schemeClr val="bg1">
                  <a:lumMod val="50000"/>
                </a:schemeClr>
              </a:solidFill>
            </a:rPr>
            <a:t>Implementation Plan:</a:t>
          </a:r>
        </a:p>
      </dgm:t>
    </dgm:pt>
    <dgm:pt modelId="{303E2893-345E-4F58-825E-5E0D47D61BF9}" type="parTrans" cxnId="{8DE72C79-FA17-4159-908E-04EFF87470A5}">
      <dgm:prSet/>
      <dgm:spPr/>
      <dgm:t>
        <a:bodyPr/>
        <a:lstStyle/>
        <a:p>
          <a:endParaRPr lang="en-US"/>
        </a:p>
      </dgm:t>
    </dgm:pt>
    <dgm:pt modelId="{B0694F42-14A6-4558-9FE9-D96E9159F9E1}" type="sibTrans" cxnId="{8DE72C79-FA17-4159-908E-04EFF87470A5}">
      <dgm:prSet/>
      <dgm:spPr/>
      <dgm:t>
        <a:bodyPr/>
        <a:lstStyle/>
        <a:p>
          <a:endParaRPr lang="en-US"/>
        </a:p>
      </dgm:t>
    </dgm:pt>
    <dgm:pt modelId="{A0245638-5504-4BE5-A130-AADE1F291344}">
      <dgm:prSet custT="1"/>
      <dgm:spPr/>
      <dgm:t>
        <a:bodyPr/>
        <a:lstStyle/>
        <a:p>
          <a:pPr marL="228600" lvl="2" indent="0" algn="l" defTabSz="622300">
            <a:lnSpc>
              <a:spcPct val="90000"/>
            </a:lnSpc>
            <a:spcBef>
              <a:spcPct val="0"/>
            </a:spcBef>
            <a:spcAft>
              <a:spcPct val="15000"/>
            </a:spcAft>
            <a:buNone/>
          </a:pPr>
          <a:r>
            <a:rPr lang="en-US" sz="1400" i="1" dirty="0"/>
            <a:t>Interviews </a:t>
          </a:r>
        </a:p>
      </dgm:t>
    </dgm:pt>
    <dgm:pt modelId="{DC294E98-F79D-481A-9799-9CF9ED5726C6}" type="parTrans" cxnId="{B3D6EA6F-8852-4BF1-893E-7BA93653B38A}">
      <dgm:prSet/>
      <dgm:spPr/>
      <dgm:t>
        <a:bodyPr/>
        <a:lstStyle/>
        <a:p>
          <a:endParaRPr lang="en-US"/>
        </a:p>
      </dgm:t>
    </dgm:pt>
    <dgm:pt modelId="{BC8C82E2-5FA4-4EFA-8A23-781228C70F85}" type="sibTrans" cxnId="{B3D6EA6F-8852-4BF1-893E-7BA93653B38A}">
      <dgm:prSet/>
      <dgm:spPr/>
      <dgm:t>
        <a:bodyPr/>
        <a:lstStyle/>
        <a:p>
          <a:endParaRPr lang="en-US"/>
        </a:p>
      </dgm:t>
    </dgm:pt>
    <dgm:pt modelId="{C9249E35-8447-45AA-AF10-EB5EAC351023}">
      <dgm:prSet custT="1"/>
      <dgm:spPr/>
      <dgm:t>
        <a:bodyPr/>
        <a:lstStyle/>
        <a:p>
          <a:pPr marL="228600" lvl="2" indent="0" algn="l" defTabSz="622300">
            <a:lnSpc>
              <a:spcPct val="90000"/>
            </a:lnSpc>
            <a:spcBef>
              <a:spcPct val="0"/>
            </a:spcBef>
            <a:spcAft>
              <a:spcPct val="15000"/>
            </a:spcAft>
            <a:buNone/>
          </a:pPr>
          <a:r>
            <a:rPr lang="en-US" sz="1400" i="1" dirty="0"/>
            <a:t>Summary SWOT</a:t>
          </a:r>
        </a:p>
      </dgm:t>
    </dgm:pt>
    <dgm:pt modelId="{66F4C8CC-A18F-4192-AD84-53DBA84B2E10}" type="parTrans" cxnId="{9412D50D-0C87-4574-94A3-11C3ADA33077}">
      <dgm:prSet/>
      <dgm:spPr/>
      <dgm:t>
        <a:bodyPr/>
        <a:lstStyle/>
        <a:p>
          <a:endParaRPr lang="en-US"/>
        </a:p>
      </dgm:t>
    </dgm:pt>
    <dgm:pt modelId="{3B4C1FEE-AFFB-4C03-9B18-EBA510FCC9AA}" type="sibTrans" cxnId="{9412D50D-0C87-4574-94A3-11C3ADA33077}">
      <dgm:prSet/>
      <dgm:spPr/>
      <dgm:t>
        <a:bodyPr/>
        <a:lstStyle/>
        <a:p>
          <a:endParaRPr lang="en-US"/>
        </a:p>
      </dgm:t>
    </dgm:pt>
    <dgm:pt modelId="{6CF0A504-237F-4A7D-BBAC-4DB257B928C9}">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solidFill>
              <a:schemeClr val="tx1"/>
            </a:solidFill>
          </a:endParaRPr>
        </a:p>
      </dgm:t>
    </dgm:pt>
    <dgm:pt modelId="{E5184321-0D2E-4B10-B081-08740E86F11F}" type="parTrans" cxnId="{C5117844-084B-46C8-AA41-D2844908A71A}">
      <dgm:prSet/>
      <dgm:spPr/>
      <dgm:t>
        <a:bodyPr/>
        <a:lstStyle/>
        <a:p>
          <a:endParaRPr lang="en-US"/>
        </a:p>
      </dgm:t>
    </dgm:pt>
    <dgm:pt modelId="{32290271-8FA1-49AA-9FAE-BF337A829BCC}" type="sibTrans" cxnId="{C5117844-084B-46C8-AA41-D2844908A71A}">
      <dgm:prSet/>
      <dgm:spPr/>
      <dgm:t>
        <a:bodyPr/>
        <a:lstStyle/>
        <a:p>
          <a:endParaRPr lang="en-US"/>
        </a:p>
      </dgm:t>
    </dgm:pt>
    <dgm:pt modelId="{7F8B8576-016A-4E1B-8F5D-1AE4EFD12957}">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lvl="2" indent="0" algn="l" defTabSz="622300">
            <a:lnSpc>
              <a:spcPct val="90000"/>
            </a:lnSpc>
            <a:spcBef>
              <a:spcPct val="0"/>
            </a:spcBef>
            <a:spcAft>
              <a:spcPct val="15000"/>
            </a:spcAft>
            <a:buNone/>
          </a:pPr>
          <a:r>
            <a:rPr lang="en-US" sz="1400" i="1" dirty="0">
              <a:solidFill>
                <a:schemeClr val="bg1">
                  <a:lumMod val="50000"/>
                </a:schemeClr>
              </a:solidFill>
            </a:rPr>
            <a:t>Vision</a:t>
          </a:r>
        </a:p>
      </dgm:t>
    </dgm:pt>
    <dgm:pt modelId="{F9D01EBC-6CCD-42A5-9D96-8BEE944FD6C6}" type="parTrans" cxnId="{83D13442-A7EB-48EB-B578-906B0B341C6E}">
      <dgm:prSet/>
      <dgm:spPr/>
      <dgm:t>
        <a:bodyPr/>
        <a:lstStyle/>
        <a:p>
          <a:endParaRPr lang="en-US"/>
        </a:p>
      </dgm:t>
    </dgm:pt>
    <dgm:pt modelId="{B8D88791-D124-4384-9394-42F5C9FACA2F}" type="sibTrans" cxnId="{83D13442-A7EB-48EB-B578-906B0B341C6E}">
      <dgm:prSet/>
      <dgm:spPr/>
      <dgm:t>
        <a:bodyPr/>
        <a:lstStyle/>
        <a:p>
          <a:endParaRPr lang="en-US"/>
        </a:p>
      </dgm:t>
    </dgm:pt>
    <dgm:pt modelId="{A66972B0-9F11-4A0A-9F44-01E5BD1B5CCE}">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lvl="2" indent="0" algn="l" defTabSz="622300">
            <a:lnSpc>
              <a:spcPct val="90000"/>
            </a:lnSpc>
            <a:spcBef>
              <a:spcPct val="0"/>
            </a:spcBef>
            <a:spcAft>
              <a:spcPct val="15000"/>
            </a:spcAft>
            <a:buNone/>
          </a:pPr>
          <a:r>
            <a:rPr lang="en-US" sz="1400" i="1" dirty="0">
              <a:solidFill>
                <a:schemeClr val="bg1">
                  <a:lumMod val="50000"/>
                </a:schemeClr>
              </a:solidFill>
            </a:rPr>
            <a:t>Mission / Values</a:t>
          </a:r>
        </a:p>
      </dgm:t>
    </dgm:pt>
    <dgm:pt modelId="{D89E6A45-027D-48E8-A1B2-EBB914523B37}" type="parTrans" cxnId="{5984404B-613B-43A3-8A23-889892531392}">
      <dgm:prSet/>
      <dgm:spPr/>
      <dgm:t>
        <a:bodyPr/>
        <a:lstStyle/>
        <a:p>
          <a:endParaRPr lang="en-US"/>
        </a:p>
      </dgm:t>
    </dgm:pt>
    <dgm:pt modelId="{C8E4BEB1-3535-407E-B716-CCD0C692C2E2}" type="sibTrans" cxnId="{5984404B-613B-43A3-8A23-889892531392}">
      <dgm:prSet/>
      <dgm:spPr/>
      <dgm:t>
        <a:bodyPr/>
        <a:lstStyle/>
        <a:p>
          <a:endParaRPr lang="en-US"/>
        </a:p>
      </dgm:t>
    </dgm:pt>
    <dgm:pt modelId="{169B2F4A-36CF-472D-AF8B-03337C192FC2}">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lvl="2" indent="0" algn="l" defTabSz="622300">
            <a:lnSpc>
              <a:spcPct val="90000"/>
            </a:lnSpc>
            <a:spcBef>
              <a:spcPct val="0"/>
            </a:spcBef>
            <a:spcAft>
              <a:spcPct val="15000"/>
            </a:spcAft>
            <a:buNone/>
          </a:pPr>
          <a:endParaRPr lang="en-US" sz="1400" dirty="0">
            <a:solidFill>
              <a:schemeClr val="bg1">
                <a:lumMod val="50000"/>
              </a:schemeClr>
            </a:solidFill>
          </a:endParaRPr>
        </a:p>
      </dgm:t>
    </dgm:pt>
    <dgm:pt modelId="{1CF36919-CAE9-450A-8D20-3DF3AD3ECBA6}" type="parTrans" cxnId="{2C8AA92F-0C7E-4F8A-90C0-22E9461C538F}">
      <dgm:prSet/>
      <dgm:spPr/>
      <dgm:t>
        <a:bodyPr/>
        <a:lstStyle/>
        <a:p>
          <a:endParaRPr lang="en-US"/>
        </a:p>
      </dgm:t>
    </dgm:pt>
    <dgm:pt modelId="{F0325EA3-B998-40FB-8832-7CD52F94B609}" type="sibTrans" cxnId="{2C8AA92F-0C7E-4F8A-90C0-22E9461C538F}">
      <dgm:prSet/>
      <dgm:spPr/>
      <dgm:t>
        <a:bodyPr/>
        <a:lstStyle/>
        <a:p>
          <a:endParaRPr lang="en-US"/>
        </a:p>
      </dgm:t>
    </dgm:pt>
    <dgm:pt modelId="{F8E63A09-2194-4D97-BB91-92B3E16CE45A}">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lvl="2" indent="0" algn="l" defTabSz="622300">
            <a:lnSpc>
              <a:spcPct val="90000"/>
            </a:lnSpc>
            <a:spcBef>
              <a:spcPct val="0"/>
            </a:spcBef>
            <a:spcAft>
              <a:spcPct val="15000"/>
            </a:spcAft>
            <a:buNone/>
          </a:pPr>
          <a:r>
            <a:rPr lang="en-US" sz="1400" i="1" dirty="0">
              <a:solidFill>
                <a:schemeClr val="bg1">
                  <a:lumMod val="50000"/>
                </a:schemeClr>
              </a:solidFill>
            </a:rPr>
            <a:t>Key Metrics</a:t>
          </a:r>
        </a:p>
      </dgm:t>
    </dgm:pt>
    <dgm:pt modelId="{0BD9F439-C786-4914-B996-61EDADC22AD6}" type="parTrans" cxnId="{03A91D76-0BB2-4F9A-8094-289D25449632}">
      <dgm:prSet/>
      <dgm:spPr/>
      <dgm:t>
        <a:bodyPr/>
        <a:lstStyle/>
        <a:p>
          <a:endParaRPr lang="en-US"/>
        </a:p>
      </dgm:t>
    </dgm:pt>
    <dgm:pt modelId="{852E7CFE-6967-40E1-82C4-17DCC4F98F7E}" type="sibTrans" cxnId="{03A91D76-0BB2-4F9A-8094-289D25449632}">
      <dgm:prSet/>
      <dgm:spPr/>
      <dgm:t>
        <a:bodyPr/>
        <a:lstStyle/>
        <a:p>
          <a:endParaRPr lang="en-US"/>
        </a:p>
      </dgm:t>
    </dgm:pt>
    <dgm:pt modelId="{CE30EE08-6716-46B9-AD2B-A364412ECDC9}">
      <dgm:prSet custT="1"/>
      <dgm:spPr/>
      <dgm:t>
        <a:bodyPr/>
        <a:lstStyle/>
        <a:p>
          <a:pPr marL="114300" lvl="1" indent="0" algn="l" defTabSz="622300">
            <a:lnSpc>
              <a:spcPct val="90000"/>
            </a:lnSpc>
            <a:spcBef>
              <a:spcPct val="0"/>
            </a:spcBef>
            <a:spcAft>
              <a:spcPct val="15000"/>
            </a:spcAft>
            <a:buNone/>
          </a:pPr>
          <a:r>
            <a:rPr lang="en-US" sz="1400" dirty="0"/>
            <a:t>Background Fact Pack</a:t>
          </a:r>
        </a:p>
      </dgm:t>
    </dgm:pt>
    <dgm:pt modelId="{50272ECA-BB71-4B5B-949C-52A8CF5ADB4D}" type="parTrans" cxnId="{173D958B-0EF6-4B16-8152-3A15593718C3}">
      <dgm:prSet/>
      <dgm:spPr/>
      <dgm:t>
        <a:bodyPr/>
        <a:lstStyle/>
        <a:p>
          <a:endParaRPr lang="en-US"/>
        </a:p>
      </dgm:t>
    </dgm:pt>
    <dgm:pt modelId="{65AD238D-B182-49FE-A577-916C6E7308F8}" type="sibTrans" cxnId="{173D958B-0EF6-4B16-8152-3A15593718C3}">
      <dgm:prSet/>
      <dgm:spPr/>
      <dgm:t>
        <a:bodyPr/>
        <a:lstStyle/>
        <a:p>
          <a:endParaRPr lang="en-US"/>
        </a:p>
      </dgm:t>
    </dgm:pt>
    <dgm:pt modelId="{763AD402-ED15-432D-A6B7-ADD322560385}">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dirty="0">
              <a:solidFill>
                <a:schemeClr val="bg1">
                  <a:lumMod val="50000"/>
                </a:schemeClr>
              </a:solidFill>
            </a:rPr>
            <a:t>Objectives</a:t>
          </a:r>
        </a:p>
      </dgm:t>
    </dgm:pt>
    <dgm:pt modelId="{6123F9F4-2BCB-41B5-B8C7-EF88E4055AAF}" type="parTrans" cxnId="{94B907A1-66AB-476C-A9C7-E9B556B321DA}">
      <dgm:prSet/>
      <dgm:spPr/>
      <dgm:t>
        <a:bodyPr/>
        <a:lstStyle/>
        <a:p>
          <a:endParaRPr lang="en-US"/>
        </a:p>
      </dgm:t>
    </dgm:pt>
    <dgm:pt modelId="{3F5D17A3-DD3E-48C6-A528-FBF0946246EE}" type="sibTrans" cxnId="{94B907A1-66AB-476C-A9C7-E9B556B321DA}">
      <dgm:prSet/>
      <dgm:spPr/>
      <dgm:t>
        <a:bodyPr/>
        <a:lstStyle/>
        <a:p>
          <a:endParaRPr lang="en-US"/>
        </a:p>
      </dgm:t>
    </dgm:pt>
    <dgm:pt modelId="{031512D1-BB11-4AAC-A5CB-6EEA3C033ECB}">
      <dgm:prSet custT="1"/>
      <dgm:spPr/>
      <dgm:t>
        <a:bodyPr/>
        <a:lstStyle/>
        <a:p>
          <a:pPr marL="228600" lvl="2" indent="0" algn="l" defTabSz="622300">
            <a:lnSpc>
              <a:spcPct val="90000"/>
            </a:lnSpc>
            <a:spcBef>
              <a:spcPct val="0"/>
            </a:spcBef>
            <a:spcAft>
              <a:spcPct val="15000"/>
            </a:spcAft>
            <a:buNone/>
          </a:pPr>
          <a:r>
            <a:rPr lang="en-US" sz="1400" i="1" dirty="0"/>
            <a:t>Benchmark</a:t>
          </a:r>
        </a:p>
      </dgm:t>
    </dgm:pt>
    <dgm:pt modelId="{8D2C8C5A-3D12-4B5F-B6B0-A2A817DED37C}" type="parTrans" cxnId="{2DD941FA-65B4-4C20-BA95-0818D318A889}">
      <dgm:prSet/>
      <dgm:spPr/>
      <dgm:t>
        <a:bodyPr/>
        <a:lstStyle/>
        <a:p>
          <a:endParaRPr lang="en-US"/>
        </a:p>
      </dgm:t>
    </dgm:pt>
    <dgm:pt modelId="{66EF77E3-E4DB-403E-A662-2918C994CA86}" type="sibTrans" cxnId="{2DD941FA-65B4-4C20-BA95-0818D318A889}">
      <dgm:prSet/>
      <dgm:spPr/>
      <dgm:t>
        <a:bodyPr/>
        <a:lstStyle/>
        <a:p>
          <a:endParaRPr lang="en-US"/>
        </a:p>
      </dgm:t>
    </dgm:pt>
    <dgm:pt modelId="{42A8D068-B43B-4AE1-8135-640278925DC9}">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endParaRPr lang="en-US" sz="1400" dirty="0">
            <a:solidFill>
              <a:schemeClr val="bg1">
                <a:lumMod val="50000"/>
              </a:schemeClr>
            </a:solidFill>
          </a:endParaRPr>
        </a:p>
      </dgm:t>
    </dgm:pt>
    <dgm:pt modelId="{0B19F54B-324A-4F0F-9470-C48FCB4C47AF}" type="parTrans" cxnId="{3BBB974F-B41E-43DD-9C80-94DB95E38D66}">
      <dgm:prSet/>
      <dgm:spPr/>
      <dgm:t>
        <a:bodyPr/>
        <a:lstStyle/>
        <a:p>
          <a:endParaRPr lang="en-US"/>
        </a:p>
      </dgm:t>
    </dgm:pt>
    <dgm:pt modelId="{9A9115F6-194A-463D-AC73-35142F9656F4}" type="sibTrans" cxnId="{3BBB974F-B41E-43DD-9C80-94DB95E38D66}">
      <dgm:prSet/>
      <dgm:spPr/>
      <dgm:t>
        <a:bodyPr/>
        <a:lstStyle/>
        <a:p>
          <a:endParaRPr lang="en-US"/>
        </a:p>
      </dgm:t>
    </dgm:pt>
    <dgm:pt modelId="{265E32F0-106A-4CE5-A9C2-D65B692077FA}">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lvl="2" indent="0" algn="l" defTabSz="622300">
            <a:lnSpc>
              <a:spcPct val="90000"/>
            </a:lnSpc>
            <a:spcBef>
              <a:spcPct val="0"/>
            </a:spcBef>
            <a:spcAft>
              <a:spcPct val="15000"/>
            </a:spcAft>
            <a:buNone/>
          </a:pPr>
          <a:endParaRPr lang="en-US" sz="1400" dirty="0">
            <a:solidFill>
              <a:schemeClr val="bg1">
                <a:lumMod val="50000"/>
              </a:schemeClr>
            </a:solidFill>
          </a:endParaRPr>
        </a:p>
      </dgm:t>
    </dgm:pt>
    <dgm:pt modelId="{BCF4B681-86F0-472C-B674-7C0BE8E7509F}" type="parTrans" cxnId="{D924592B-F335-47C7-8EE6-CE210B2A5575}">
      <dgm:prSet/>
      <dgm:spPr/>
      <dgm:t>
        <a:bodyPr/>
        <a:lstStyle/>
        <a:p>
          <a:endParaRPr lang="en-US"/>
        </a:p>
      </dgm:t>
    </dgm:pt>
    <dgm:pt modelId="{982214AD-C787-473B-A5B5-4715F9C19B38}" type="sibTrans" cxnId="{D924592B-F335-47C7-8EE6-CE210B2A5575}">
      <dgm:prSet/>
      <dgm:spPr/>
      <dgm:t>
        <a:bodyPr/>
        <a:lstStyle/>
        <a:p>
          <a:endParaRPr lang="en-US"/>
        </a:p>
      </dgm:t>
    </dgm:pt>
    <dgm:pt modelId="{D4BD8238-4044-4F11-859B-1DDD55300929}">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lvl="2" indent="0" algn="l" defTabSz="622300">
            <a:lnSpc>
              <a:spcPct val="90000"/>
            </a:lnSpc>
            <a:spcBef>
              <a:spcPct val="0"/>
            </a:spcBef>
            <a:spcAft>
              <a:spcPct val="15000"/>
            </a:spcAft>
            <a:buNone/>
          </a:pPr>
          <a:r>
            <a:rPr lang="en-US" sz="1400" i="1" dirty="0">
              <a:solidFill>
                <a:schemeClr val="bg1">
                  <a:lumMod val="50000"/>
                </a:schemeClr>
              </a:solidFill>
            </a:rPr>
            <a:t>Priorities</a:t>
          </a:r>
        </a:p>
      </dgm:t>
    </dgm:pt>
    <dgm:pt modelId="{B67367B7-59C5-4C12-AAE8-D59F90F99BBF}" type="parTrans" cxnId="{F71997F9-C554-48D2-A9DB-C7857F05E335}">
      <dgm:prSet/>
      <dgm:spPr/>
      <dgm:t>
        <a:bodyPr/>
        <a:lstStyle/>
        <a:p>
          <a:endParaRPr lang="en-US"/>
        </a:p>
      </dgm:t>
    </dgm:pt>
    <dgm:pt modelId="{2C10E120-B8CF-4C3E-9D5D-6FE5D6ED3A8C}" type="sibTrans" cxnId="{F71997F9-C554-48D2-A9DB-C7857F05E335}">
      <dgm:prSet/>
      <dgm:spPr/>
      <dgm:t>
        <a:bodyPr/>
        <a:lstStyle/>
        <a:p>
          <a:endParaRPr lang="en-US"/>
        </a:p>
      </dgm:t>
    </dgm:pt>
    <dgm:pt modelId="{AD990E37-AC86-4B03-8070-D5F76FEBEA2C}">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endParaRPr lang="en-US" sz="1400" dirty="0">
            <a:solidFill>
              <a:schemeClr val="bg1">
                <a:lumMod val="50000"/>
              </a:schemeClr>
            </a:solidFill>
          </a:endParaRPr>
        </a:p>
      </dgm:t>
    </dgm:pt>
    <dgm:pt modelId="{B2139DFF-2E52-44CC-87D7-F99C739B3DF2}" type="parTrans" cxnId="{796AF0CA-546B-4195-951B-A51B82FA4E92}">
      <dgm:prSet/>
      <dgm:spPr/>
      <dgm:t>
        <a:bodyPr/>
        <a:lstStyle/>
        <a:p>
          <a:endParaRPr lang="en-US"/>
        </a:p>
      </dgm:t>
    </dgm:pt>
    <dgm:pt modelId="{CF3DDA3D-93FF-4CAF-9E5D-00399BE42810}" type="sibTrans" cxnId="{796AF0CA-546B-4195-951B-A51B82FA4E92}">
      <dgm:prSet/>
      <dgm:spPr/>
      <dgm:t>
        <a:bodyPr/>
        <a:lstStyle/>
        <a:p>
          <a:endParaRPr lang="en-US"/>
        </a:p>
      </dgm:t>
    </dgm:pt>
    <dgm:pt modelId="{334E2F02-E6F9-4F7A-997D-4271F0B592A7}">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solidFill>
              <a:schemeClr val="tx1"/>
            </a:solidFill>
          </a:endParaRPr>
        </a:p>
      </dgm:t>
    </dgm:pt>
    <dgm:pt modelId="{8E582913-720B-4BC5-AF9F-ECBF18FA3DE4}" type="parTrans" cxnId="{0CC63D31-DB83-4EC5-B860-6BA820F44013}">
      <dgm:prSet/>
      <dgm:spPr/>
      <dgm:t>
        <a:bodyPr/>
        <a:lstStyle/>
        <a:p>
          <a:endParaRPr lang="en-US"/>
        </a:p>
      </dgm:t>
    </dgm:pt>
    <dgm:pt modelId="{0A205C50-D870-4A5F-A8F9-60286A0D7286}" type="sibTrans" cxnId="{0CC63D31-DB83-4EC5-B860-6BA820F44013}">
      <dgm:prSet/>
      <dgm:spPr/>
      <dgm:t>
        <a:bodyPr/>
        <a:lstStyle/>
        <a:p>
          <a:endParaRPr lang="en-US"/>
        </a:p>
      </dgm:t>
    </dgm:pt>
    <dgm:pt modelId="{E2BE98F4-0552-40A7-942E-92E1358E0630}">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endParaRPr lang="en-US" sz="1400" dirty="0">
            <a:solidFill>
              <a:schemeClr val="bg1">
                <a:lumMod val="50000"/>
              </a:schemeClr>
            </a:solidFill>
          </a:endParaRPr>
        </a:p>
      </dgm:t>
    </dgm:pt>
    <dgm:pt modelId="{F3C6C533-7CD3-488F-AABE-D1A0E0E9AB5B}" type="parTrans" cxnId="{9F7A0696-D49C-41BA-AF5C-956CC6EBC4D9}">
      <dgm:prSet/>
      <dgm:spPr/>
      <dgm:t>
        <a:bodyPr/>
        <a:lstStyle/>
        <a:p>
          <a:endParaRPr lang="en-US"/>
        </a:p>
      </dgm:t>
    </dgm:pt>
    <dgm:pt modelId="{9407C2D3-AC9A-4F0B-90E3-9D807F796E58}" type="sibTrans" cxnId="{9F7A0696-D49C-41BA-AF5C-956CC6EBC4D9}">
      <dgm:prSet/>
      <dgm:spPr/>
      <dgm:t>
        <a:bodyPr/>
        <a:lstStyle/>
        <a:p>
          <a:endParaRPr lang="en-US"/>
        </a:p>
      </dgm:t>
    </dgm:pt>
    <dgm:pt modelId="{4400FFFD-1E6F-4B18-850E-C543A998EE79}">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r>
            <a:rPr lang="en-US" sz="1400" b="1" i="0" dirty="0">
              <a:solidFill>
                <a:schemeClr val="bg1">
                  <a:lumMod val="50000"/>
                </a:schemeClr>
              </a:solidFill>
            </a:rPr>
            <a:t>Oct 28 – Dec 16</a:t>
          </a:r>
          <a:endParaRPr lang="en-US" sz="1400" b="1" dirty="0">
            <a:solidFill>
              <a:schemeClr val="bg1">
                <a:lumMod val="50000"/>
              </a:schemeClr>
            </a:solidFill>
          </a:endParaRPr>
        </a:p>
      </dgm:t>
    </dgm:pt>
    <dgm:pt modelId="{FD7F9A39-590D-4FC0-88CA-13077DA21FFA}" type="sibTrans" cxnId="{AF7849E6-C981-4EB3-83D4-53700F7228EE}">
      <dgm:prSet/>
      <dgm:spPr/>
      <dgm:t>
        <a:bodyPr/>
        <a:lstStyle/>
        <a:p>
          <a:endParaRPr lang="en-US"/>
        </a:p>
      </dgm:t>
    </dgm:pt>
    <dgm:pt modelId="{D9448299-A654-4566-8286-1B23D57D89E9}" type="parTrans" cxnId="{AF7849E6-C981-4EB3-83D4-53700F7228EE}">
      <dgm:prSet/>
      <dgm:spPr/>
      <dgm:t>
        <a:bodyPr/>
        <a:lstStyle/>
        <a:p>
          <a:endParaRPr lang="en-US"/>
        </a:p>
      </dgm:t>
    </dgm:pt>
    <dgm:pt modelId="{DC5C67CA-0E50-4907-B12B-0AE3871E3990}">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dirty="0">
              <a:solidFill>
                <a:schemeClr val="bg1">
                  <a:lumMod val="50000"/>
                </a:schemeClr>
              </a:solidFill>
            </a:rPr>
            <a:t>Initiatives </a:t>
          </a:r>
        </a:p>
      </dgm:t>
    </dgm:pt>
    <dgm:pt modelId="{8011424F-4E50-4959-B791-9651235AC9DD}" type="sibTrans" cxnId="{4BEEE123-79A9-4B52-AAD2-8371776C2A4B}">
      <dgm:prSet/>
      <dgm:spPr/>
      <dgm:t>
        <a:bodyPr/>
        <a:lstStyle/>
        <a:p>
          <a:endParaRPr lang="en-US"/>
        </a:p>
      </dgm:t>
    </dgm:pt>
    <dgm:pt modelId="{F9FF6318-1DF3-4E68-81BC-5DB36FA4EAFF}" type="parTrans" cxnId="{4BEEE123-79A9-4B52-AAD2-8371776C2A4B}">
      <dgm:prSet/>
      <dgm:spPr/>
      <dgm:t>
        <a:bodyPr/>
        <a:lstStyle/>
        <a:p>
          <a:endParaRPr lang="en-US"/>
        </a:p>
      </dgm:t>
    </dgm:pt>
    <dgm:pt modelId="{2349D4E7-A9B8-421C-AB80-4BF7A08E415D}">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dirty="0">
              <a:solidFill>
                <a:schemeClr val="bg1">
                  <a:lumMod val="50000"/>
                </a:schemeClr>
              </a:solidFill>
            </a:rPr>
            <a:t>Supporting Metrics</a:t>
          </a:r>
        </a:p>
      </dgm:t>
    </dgm:pt>
    <dgm:pt modelId="{E5F20454-9955-465B-A92B-304FB73C9414}" type="sibTrans" cxnId="{B2C3E1AF-E662-4C27-ABBE-00F86E77001F}">
      <dgm:prSet/>
      <dgm:spPr/>
      <dgm:t>
        <a:bodyPr/>
        <a:lstStyle/>
        <a:p>
          <a:endParaRPr lang="en-US"/>
        </a:p>
      </dgm:t>
    </dgm:pt>
    <dgm:pt modelId="{799A5749-2A1D-4311-83F2-A7845801A8DA}" type="parTrans" cxnId="{B2C3E1AF-E662-4C27-ABBE-00F86E77001F}">
      <dgm:prSet/>
      <dgm:spPr/>
      <dgm:t>
        <a:bodyPr/>
        <a:lstStyle/>
        <a:p>
          <a:endParaRPr lang="en-US"/>
        </a:p>
      </dgm:t>
    </dgm:pt>
    <dgm:pt modelId="{AB7FBDE9-2248-4FCC-9262-ED28488F96FC}">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solidFill>
              <a:schemeClr val="bg1">
                <a:lumMod val="50000"/>
              </a:schemeClr>
            </a:solidFill>
          </a:endParaRPr>
        </a:p>
      </dgm:t>
    </dgm:pt>
    <dgm:pt modelId="{54A2A86B-735B-4391-B837-DEDA7C1CCF91}" type="parTrans" cxnId="{31A6BAF9-1B29-416B-934B-FCD09B5B8E7B}">
      <dgm:prSet/>
      <dgm:spPr/>
      <dgm:t>
        <a:bodyPr/>
        <a:lstStyle/>
        <a:p>
          <a:endParaRPr lang="en-US"/>
        </a:p>
      </dgm:t>
    </dgm:pt>
    <dgm:pt modelId="{B838B224-2638-4C13-A254-A33F679D8B9C}" type="sibTrans" cxnId="{31A6BAF9-1B29-416B-934B-FCD09B5B8E7B}">
      <dgm:prSet/>
      <dgm:spPr/>
      <dgm:t>
        <a:bodyPr/>
        <a:lstStyle/>
        <a:p>
          <a:endParaRPr lang="en-US"/>
        </a:p>
      </dgm:t>
    </dgm:pt>
    <dgm:pt modelId="{80DBB377-0A88-449E-A151-FCCAE14DB3FE}">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endParaRPr lang="en-US" sz="1400" dirty="0">
            <a:solidFill>
              <a:schemeClr val="bg1">
                <a:lumMod val="50000"/>
              </a:schemeClr>
            </a:solidFill>
          </a:endParaRPr>
        </a:p>
      </dgm:t>
    </dgm:pt>
    <dgm:pt modelId="{4EE1A915-F2C9-4484-8655-17D127178390}" type="parTrans" cxnId="{B633B71E-BA76-441A-9D04-40E1F2CCE1B8}">
      <dgm:prSet/>
      <dgm:spPr/>
      <dgm:t>
        <a:bodyPr/>
        <a:lstStyle/>
        <a:p>
          <a:endParaRPr lang="en-US"/>
        </a:p>
      </dgm:t>
    </dgm:pt>
    <dgm:pt modelId="{A385636D-A470-491A-8A7D-4985013B0858}" type="sibTrans" cxnId="{B633B71E-BA76-441A-9D04-40E1F2CCE1B8}">
      <dgm:prSet/>
      <dgm:spPr/>
      <dgm:t>
        <a:bodyPr/>
        <a:lstStyle/>
        <a:p>
          <a:endParaRPr lang="en-US"/>
        </a:p>
      </dgm:t>
    </dgm:pt>
    <dgm:pt modelId="{19284956-C2E3-44B0-AEA5-AA3F0173427C}">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tx1"/>
            </a:solidFill>
          </a:endParaRPr>
        </a:p>
      </dgm:t>
    </dgm:pt>
    <dgm:pt modelId="{12A32C4B-62B3-4998-9954-37C1F7833B42}" type="parTrans" cxnId="{028B0FC7-7AF1-CE45-88B8-1E719B40EF92}">
      <dgm:prSet/>
      <dgm:spPr/>
      <dgm:t>
        <a:bodyPr/>
        <a:lstStyle/>
        <a:p>
          <a:endParaRPr lang="en-US"/>
        </a:p>
      </dgm:t>
    </dgm:pt>
    <dgm:pt modelId="{D010F9CE-5925-4911-BE6C-2097DA074381}" type="sibTrans" cxnId="{028B0FC7-7AF1-CE45-88B8-1E719B40EF92}">
      <dgm:prSet/>
      <dgm:spPr/>
      <dgm:t>
        <a:bodyPr/>
        <a:lstStyle/>
        <a:p>
          <a:endParaRPr lang="en-US"/>
        </a:p>
      </dgm:t>
    </dgm:pt>
    <dgm:pt modelId="{7C90F361-BD4B-45B1-B19C-C7E8D0D4E574}">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tx1"/>
            </a:solidFill>
          </a:endParaRPr>
        </a:p>
      </dgm:t>
    </dgm:pt>
    <dgm:pt modelId="{9F480B1B-9070-405A-B6DD-05D3D6609C9A}" type="parTrans" cxnId="{F33D00A7-6E3E-BD48-91EB-78538D6D736D}">
      <dgm:prSet/>
      <dgm:spPr/>
      <dgm:t>
        <a:bodyPr/>
        <a:lstStyle/>
        <a:p>
          <a:endParaRPr lang="en-US"/>
        </a:p>
      </dgm:t>
    </dgm:pt>
    <dgm:pt modelId="{D85CBC96-F657-4210-A279-8C3391535BCA}" type="sibTrans" cxnId="{F33D00A7-6E3E-BD48-91EB-78538D6D736D}">
      <dgm:prSet/>
      <dgm:spPr/>
      <dgm:t>
        <a:bodyPr/>
        <a:lstStyle/>
        <a:p>
          <a:endParaRPr lang="en-US"/>
        </a:p>
      </dgm:t>
    </dgm:pt>
    <dgm:pt modelId="{9B6765DC-DCF4-4DE3-AB6A-52CD7EECA035}">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dirty="0">
              <a:solidFill>
                <a:schemeClr val="tx1"/>
              </a:solidFill>
            </a:rPr>
            <a:t>July 31 – Sept 30</a:t>
          </a:r>
          <a:endParaRPr lang="en-US" sz="1400" b="1" dirty="0">
            <a:solidFill>
              <a:schemeClr val="tx1"/>
            </a:solidFill>
          </a:endParaRPr>
        </a:p>
      </dgm:t>
    </dgm:pt>
    <dgm:pt modelId="{C16B11C5-12B7-45BE-8E2F-F83823D5543A}" type="parTrans" cxnId="{60BC35FB-7BB4-BB45-B31D-7A7FFBCA263C}">
      <dgm:prSet/>
      <dgm:spPr/>
      <dgm:t>
        <a:bodyPr/>
        <a:lstStyle/>
        <a:p>
          <a:endParaRPr lang="en-US"/>
        </a:p>
      </dgm:t>
    </dgm:pt>
    <dgm:pt modelId="{E41083E5-A974-45E4-AAB5-30E00D7FE77D}" type="sibTrans" cxnId="{60BC35FB-7BB4-BB45-B31D-7A7FFBCA263C}">
      <dgm:prSet/>
      <dgm:spPr/>
      <dgm:t>
        <a:bodyPr/>
        <a:lstStyle/>
        <a:p>
          <a:endParaRPr lang="en-US"/>
        </a:p>
      </dgm:t>
    </dgm:pt>
    <dgm:pt modelId="{FDF4E897-85F2-49FD-8756-D3A7A125AAEA}">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bg1">
                <a:lumMod val="50000"/>
              </a:schemeClr>
            </a:solidFill>
          </a:endParaRPr>
        </a:p>
      </dgm:t>
    </dgm:pt>
    <dgm:pt modelId="{B134A743-8DB9-4E01-85B0-1D4EC8B641CA}" type="parTrans" cxnId="{B3470B84-E4E6-8640-8CF3-AD29C886525F}">
      <dgm:prSet/>
      <dgm:spPr/>
      <dgm:t>
        <a:bodyPr/>
        <a:lstStyle/>
        <a:p>
          <a:endParaRPr lang="en-US"/>
        </a:p>
      </dgm:t>
    </dgm:pt>
    <dgm:pt modelId="{128A7E34-C31A-4BEC-979E-EC20DFB429E4}" type="sibTrans" cxnId="{B3470B84-E4E6-8640-8CF3-AD29C886525F}">
      <dgm:prSet/>
      <dgm:spPr/>
      <dgm:t>
        <a:bodyPr/>
        <a:lstStyle/>
        <a:p>
          <a:endParaRPr lang="en-US"/>
        </a:p>
      </dgm:t>
    </dgm:pt>
    <dgm:pt modelId="{B9ED68E2-3597-4A6C-9082-35079676C049}">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bg1">
                <a:lumMod val="50000"/>
              </a:schemeClr>
            </a:solidFill>
          </a:endParaRPr>
        </a:p>
      </dgm:t>
    </dgm:pt>
    <dgm:pt modelId="{DBD46F36-07D9-49F0-B358-9B704026836E}" type="parTrans" cxnId="{28103615-2D05-954F-9622-184F33600E37}">
      <dgm:prSet/>
      <dgm:spPr/>
      <dgm:t>
        <a:bodyPr/>
        <a:lstStyle/>
        <a:p>
          <a:endParaRPr lang="en-US"/>
        </a:p>
      </dgm:t>
    </dgm:pt>
    <dgm:pt modelId="{59699869-A305-4370-AEE1-B648D2680D2C}" type="sibTrans" cxnId="{28103615-2D05-954F-9622-184F33600E37}">
      <dgm:prSet/>
      <dgm:spPr/>
      <dgm:t>
        <a:bodyPr/>
        <a:lstStyle/>
        <a:p>
          <a:endParaRPr lang="en-US"/>
        </a:p>
      </dgm:t>
    </dgm:pt>
    <dgm:pt modelId="{A8AA994D-746D-49CB-883C-915CFE39B956}">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dirty="0">
              <a:solidFill>
                <a:schemeClr val="bg1">
                  <a:lumMod val="50000"/>
                </a:schemeClr>
              </a:solidFill>
            </a:rPr>
            <a:t>Sept 30 – Oct 28</a:t>
          </a:r>
          <a:endParaRPr lang="en-US" sz="1400" b="1" dirty="0">
            <a:solidFill>
              <a:schemeClr val="bg1">
                <a:lumMod val="50000"/>
              </a:schemeClr>
            </a:solidFill>
          </a:endParaRPr>
        </a:p>
      </dgm:t>
    </dgm:pt>
    <dgm:pt modelId="{7D63BE8D-DCDA-41DF-A4E5-33FB7C8A16E0}" type="parTrans" cxnId="{23AC916E-828F-3748-BB95-884BAC32D345}">
      <dgm:prSet/>
      <dgm:spPr/>
      <dgm:t>
        <a:bodyPr/>
        <a:lstStyle/>
        <a:p>
          <a:endParaRPr lang="en-US"/>
        </a:p>
      </dgm:t>
    </dgm:pt>
    <dgm:pt modelId="{3317301F-C7B6-43AA-B07A-96F11A6F20C1}" type="sibTrans" cxnId="{23AC916E-828F-3748-BB95-884BAC32D345}">
      <dgm:prSet/>
      <dgm:spPr/>
      <dgm:t>
        <a:bodyPr/>
        <a:lstStyle/>
        <a:p>
          <a:endParaRPr lang="en-US"/>
        </a:p>
      </dgm:t>
    </dgm:pt>
    <dgm:pt modelId="{C6D80938-8B0E-4CD6-A1E7-2DBF4B8FF45B}">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endParaRPr lang="en-US" sz="1400" b="1" dirty="0">
            <a:solidFill>
              <a:schemeClr val="bg1">
                <a:lumMod val="50000"/>
              </a:schemeClr>
            </a:solidFill>
          </a:endParaRPr>
        </a:p>
      </dgm:t>
    </dgm:pt>
    <dgm:pt modelId="{F7569357-ECD9-474E-9222-50925B335918}" type="parTrans" cxnId="{9C80B877-EA45-1C4B-9EA3-3DB7B6B6ADDE}">
      <dgm:prSet/>
      <dgm:spPr/>
      <dgm:t>
        <a:bodyPr/>
        <a:lstStyle/>
        <a:p>
          <a:endParaRPr lang="en-US"/>
        </a:p>
      </dgm:t>
    </dgm:pt>
    <dgm:pt modelId="{B0BF9A2E-51AB-42EA-80D7-9215DABFF4C8}" type="sibTrans" cxnId="{9C80B877-EA45-1C4B-9EA3-3DB7B6B6ADDE}">
      <dgm:prSet/>
      <dgm:spPr/>
      <dgm:t>
        <a:bodyPr/>
        <a:lstStyle/>
        <a:p>
          <a:endParaRPr lang="en-US"/>
        </a:p>
      </dgm:t>
    </dgm:pt>
    <dgm:pt modelId="{B611F8DC-8507-4CEF-B636-A96BA36339BC}">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endParaRPr lang="en-US" sz="1400" b="1" dirty="0">
            <a:solidFill>
              <a:schemeClr val="bg1">
                <a:lumMod val="50000"/>
              </a:schemeClr>
            </a:solidFill>
          </a:endParaRPr>
        </a:p>
      </dgm:t>
    </dgm:pt>
    <dgm:pt modelId="{3E006387-1919-4DCD-A01C-45CD560165DA}" type="parTrans" cxnId="{E33FD200-0CA5-A944-9BD3-DBD4E4668FE8}">
      <dgm:prSet/>
      <dgm:spPr/>
      <dgm:t>
        <a:bodyPr/>
        <a:lstStyle/>
        <a:p>
          <a:endParaRPr lang="en-US"/>
        </a:p>
      </dgm:t>
    </dgm:pt>
    <dgm:pt modelId="{10CE765A-C469-4AEE-A7E3-FBA54AA07835}" type="sibTrans" cxnId="{E33FD200-0CA5-A944-9BD3-DBD4E4668FE8}">
      <dgm:prSet/>
      <dgm:spPr/>
      <dgm:t>
        <a:bodyPr/>
        <a:lstStyle/>
        <a:p>
          <a:endParaRPr lang="en-US"/>
        </a:p>
      </dgm:t>
    </dgm:pt>
    <dgm:pt modelId="{F6549661-883C-46D0-9369-C23EDBFF577C}" type="pres">
      <dgm:prSet presAssocID="{A9D7F99C-359B-4797-89DD-AC73AEAA7F31}" presName="linearFlow" presStyleCnt="0">
        <dgm:presLayoutVars>
          <dgm:dir/>
          <dgm:animLvl val="lvl"/>
          <dgm:resizeHandles val="exact"/>
        </dgm:presLayoutVars>
      </dgm:prSet>
      <dgm:spPr/>
    </dgm:pt>
    <dgm:pt modelId="{D8E1A4FB-2872-4BBE-87AB-99B8725722F1}" type="pres">
      <dgm:prSet presAssocID="{CD27ED51-FF9A-4E2F-9529-8F6D313C0340}" presName="composite" presStyleCnt="0"/>
      <dgm:spPr/>
    </dgm:pt>
    <dgm:pt modelId="{6B32AA52-F4DE-4868-B6F4-89531132E00E}" type="pres">
      <dgm:prSet presAssocID="{CD27ED51-FF9A-4E2F-9529-8F6D313C0340}" presName="parTx" presStyleLbl="node1" presStyleIdx="0" presStyleCnt="3">
        <dgm:presLayoutVars>
          <dgm:chMax val="0"/>
          <dgm:chPref val="0"/>
          <dgm:bulletEnabled val="1"/>
        </dgm:presLayoutVars>
      </dgm:prSet>
      <dgm:spPr/>
    </dgm:pt>
    <dgm:pt modelId="{9C3467AC-6208-4284-88D1-0455530F4470}" type="pres">
      <dgm:prSet presAssocID="{CD27ED51-FF9A-4E2F-9529-8F6D313C0340}" presName="parSh" presStyleLbl="node1" presStyleIdx="0" presStyleCnt="3"/>
      <dgm:spPr/>
    </dgm:pt>
    <dgm:pt modelId="{E8AE6118-4A3A-4B18-B093-23027AA6D183}" type="pres">
      <dgm:prSet presAssocID="{CD27ED51-FF9A-4E2F-9529-8F6D313C0340}" presName="desTx" presStyleLbl="fgAcc1" presStyleIdx="0" presStyleCnt="3" custScaleX="106955" custScaleY="84607">
        <dgm:presLayoutVars>
          <dgm:bulletEnabled val="1"/>
        </dgm:presLayoutVars>
      </dgm:prSet>
      <dgm:spPr/>
    </dgm:pt>
    <dgm:pt modelId="{CD2A80B2-DFDF-465E-B29A-7A7F31270AA9}" type="pres">
      <dgm:prSet presAssocID="{A03BFACC-3AA4-476F-A93B-48E79068A293}" presName="sibTrans" presStyleLbl="sibTrans2D1" presStyleIdx="0" presStyleCnt="2"/>
      <dgm:spPr/>
    </dgm:pt>
    <dgm:pt modelId="{75764236-C3CB-4EFA-A8BA-B93935A2A68E}" type="pres">
      <dgm:prSet presAssocID="{A03BFACC-3AA4-476F-A93B-48E79068A293}" presName="connTx" presStyleLbl="sibTrans2D1" presStyleIdx="0" presStyleCnt="2"/>
      <dgm:spPr/>
    </dgm:pt>
    <dgm:pt modelId="{CBE79EEE-18C1-46EB-BF19-ED6DCB01B253}" type="pres">
      <dgm:prSet presAssocID="{4A1827C9-F403-4C04-BDBA-8F0582E28A34}" presName="composite" presStyleCnt="0"/>
      <dgm:spPr/>
    </dgm:pt>
    <dgm:pt modelId="{67EAC116-0EEF-4A4A-8327-06E016B9E8E6}" type="pres">
      <dgm:prSet presAssocID="{4A1827C9-F403-4C04-BDBA-8F0582E28A34}" presName="parTx" presStyleLbl="node1" presStyleIdx="0" presStyleCnt="3">
        <dgm:presLayoutVars>
          <dgm:chMax val="0"/>
          <dgm:chPref val="0"/>
          <dgm:bulletEnabled val="1"/>
        </dgm:presLayoutVars>
      </dgm:prSet>
      <dgm:spPr/>
    </dgm:pt>
    <dgm:pt modelId="{190405C9-5BE1-4ED5-8B76-611D4D2D9E1A}" type="pres">
      <dgm:prSet presAssocID="{4A1827C9-F403-4C04-BDBA-8F0582E28A34}" presName="parSh" presStyleLbl="node1" presStyleIdx="1" presStyleCnt="3" custLinFactNeighborX="-1323" custLinFactNeighborY="-381"/>
      <dgm:spPr/>
    </dgm:pt>
    <dgm:pt modelId="{D4DF3E00-43AE-4E70-8D54-398B6F87B2BD}" type="pres">
      <dgm:prSet presAssocID="{4A1827C9-F403-4C04-BDBA-8F0582E28A34}" presName="desTx" presStyleLbl="fgAcc1" presStyleIdx="1" presStyleCnt="3" custScaleX="110097" custScaleY="84607">
        <dgm:presLayoutVars>
          <dgm:bulletEnabled val="1"/>
        </dgm:presLayoutVars>
      </dgm:prSet>
      <dgm:spPr/>
    </dgm:pt>
    <dgm:pt modelId="{F8C3FDE3-1EBA-46B1-BFC4-CF5A6DC0ECAC}" type="pres">
      <dgm:prSet presAssocID="{AF396C1F-2784-4459-A792-413063CA9CFA}" presName="sibTrans" presStyleLbl="sibTrans2D1" presStyleIdx="1" presStyleCnt="2"/>
      <dgm:spPr/>
    </dgm:pt>
    <dgm:pt modelId="{6BBE958A-3A78-4E83-982B-401EE77AAEF0}" type="pres">
      <dgm:prSet presAssocID="{AF396C1F-2784-4459-A792-413063CA9CFA}" presName="connTx" presStyleLbl="sibTrans2D1" presStyleIdx="1" presStyleCnt="2"/>
      <dgm:spPr/>
    </dgm:pt>
    <dgm:pt modelId="{18D8A80C-2BF9-413F-8335-B9DF338B815E}" type="pres">
      <dgm:prSet presAssocID="{DAF06138-32ED-4F8F-8278-6B8E7952ECC5}" presName="composite" presStyleCnt="0"/>
      <dgm:spPr/>
    </dgm:pt>
    <dgm:pt modelId="{B91FE13C-7394-433B-834E-66FF57E9B738}" type="pres">
      <dgm:prSet presAssocID="{DAF06138-32ED-4F8F-8278-6B8E7952ECC5}" presName="parTx" presStyleLbl="node1" presStyleIdx="1" presStyleCnt="3">
        <dgm:presLayoutVars>
          <dgm:chMax val="0"/>
          <dgm:chPref val="0"/>
          <dgm:bulletEnabled val="1"/>
        </dgm:presLayoutVars>
      </dgm:prSet>
      <dgm:spPr/>
    </dgm:pt>
    <dgm:pt modelId="{9EAC9A30-2D74-4AA9-BCB6-9C848B5C74E3}" type="pres">
      <dgm:prSet presAssocID="{DAF06138-32ED-4F8F-8278-6B8E7952ECC5}" presName="parSh" presStyleLbl="node1" presStyleIdx="2" presStyleCnt="3" custLinFactNeighborX="-1323" custLinFactNeighborY="-381"/>
      <dgm:spPr/>
    </dgm:pt>
    <dgm:pt modelId="{65D0416C-AD86-4D8F-B6EA-248788C1B55F}" type="pres">
      <dgm:prSet presAssocID="{DAF06138-32ED-4F8F-8278-6B8E7952ECC5}" presName="desTx" presStyleLbl="fgAcc1" presStyleIdx="2" presStyleCnt="3" custScaleX="102939" custScaleY="84607">
        <dgm:presLayoutVars>
          <dgm:bulletEnabled val="1"/>
        </dgm:presLayoutVars>
      </dgm:prSet>
      <dgm:spPr/>
    </dgm:pt>
  </dgm:ptLst>
  <dgm:cxnLst>
    <dgm:cxn modelId="{E33FD200-0CA5-A944-9BD3-DBD4E4668FE8}" srcId="{DAF06138-32ED-4F8F-8278-6B8E7952ECC5}" destId="{B611F8DC-8507-4CEF-B636-A96BA36339BC}" srcOrd="6" destOrd="0" parTransId="{3E006387-1919-4DCD-A01C-45CD560165DA}" sibTransId="{10CE765A-C469-4AEE-A7E3-FBA54AA07835}"/>
    <dgm:cxn modelId="{C0E3E501-D012-3B42-867E-AB990BCA6E93}" type="presOf" srcId="{6CF0A504-237F-4A7D-BBAC-4DB257B928C9}" destId="{E8AE6118-4A3A-4B18-B093-23027AA6D183}" srcOrd="0" destOrd="5" presId="urn:microsoft.com/office/officeart/2005/8/layout/process3"/>
    <dgm:cxn modelId="{07EEBD06-C76C-7540-BB2E-97D07AF435A5}" type="presOf" srcId="{B9ED68E2-3597-4A6C-9082-35079676C049}" destId="{D4DF3E00-43AE-4E70-8D54-398B6F87B2BD}" srcOrd="0" destOrd="9" presId="urn:microsoft.com/office/officeart/2005/8/layout/process3"/>
    <dgm:cxn modelId="{93E3F409-3FF1-485B-B3F9-9DAE3F80713B}" type="presOf" srcId="{AD990E37-AC86-4B03-8070-D5F76FEBEA2C}" destId="{65D0416C-AD86-4D8F-B6EA-248788C1B55F}" srcOrd="0" destOrd="5" presId="urn:microsoft.com/office/officeart/2005/8/layout/process3"/>
    <dgm:cxn modelId="{9412D50D-0C87-4574-94A3-11C3ADA33077}" srcId="{CE30EE08-6716-46B9-AD2B-A364412ECDC9}" destId="{C9249E35-8447-45AA-AF10-EB5EAC351023}" srcOrd="3" destOrd="0" parTransId="{66F4C8CC-A18F-4192-AD84-53DBA84B2E10}" sibTransId="{3B4C1FEE-AFFB-4C03-9B18-EBA510FCC9AA}"/>
    <dgm:cxn modelId="{D6B16D13-CD12-EE42-A2A9-99B62D469EC4}" type="presOf" srcId="{6CCCB0C7-3A82-46F8-89D9-542A2B68C021}" destId="{65D0416C-AD86-4D8F-B6EA-248788C1B55F}" srcOrd="0" destOrd="0" presId="urn:microsoft.com/office/officeart/2005/8/layout/process3"/>
    <dgm:cxn modelId="{53661C14-329C-7947-9D9F-4DFEB9E01146}" type="presOf" srcId="{A03BFACC-3AA4-476F-A93B-48E79068A293}" destId="{75764236-C3CB-4EFA-A8BA-B93935A2A68E}" srcOrd="1" destOrd="0" presId="urn:microsoft.com/office/officeart/2005/8/layout/process3"/>
    <dgm:cxn modelId="{5BC76D14-9F38-CD4A-A581-34249113C822}" type="presOf" srcId="{A66972B0-9F11-4A0A-9F44-01E5BD1B5CCE}" destId="{D4DF3E00-43AE-4E70-8D54-398B6F87B2BD}" srcOrd="0" destOrd="1" presId="urn:microsoft.com/office/officeart/2005/8/layout/process3"/>
    <dgm:cxn modelId="{28103615-2D05-954F-9622-184F33600E37}" srcId="{4A1827C9-F403-4C04-BDBA-8F0582E28A34}" destId="{B9ED68E2-3597-4A6C-9082-35079676C049}" srcOrd="4" destOrd="0" parTransId="{DBD46F36-07D9-49F0-B358-9B704026836E}" sibTransId="{59699869-A305-4370-AEE1-B648D2680D2C}"/>
    <dgm:cxn modelId="{E4E75B18-F4A1-4EE7-A808-4BA847A5812F}" type="presOf" srcId="{AB7FBDE9-2248-4FCC-9262-ED28488F96FC}" destId="{D4DF3E00-43AE-4E70-8D54-398B6F87B2BD}" srcOrd="0" destOrd="7" presId="urn:microsoft.com/office/officeart/2005/8/layout/process3"/>
    <dgm:cxn modelId="{1754771A-DDA0-4DF2-A00A-49E56D5557C8}" srcId="{4A1827C9-F403-4C04-BDBA-8F0582E28A34}" destId="{E812B9F7-56D1-408F-98FE-6B9E725B10F1}" srcOrd="0" destOrd="0" parTransId="{F3BF1BA8-3C2B-462E-B832-4AF700FC2B91}" sibTransId="{1E7180E1-55BF-410A-9023-DFDD5B9FB9EC}"/>
    <dgm:cxn modelId="{B633B71E-BA76-441A-9D04-40E1F2CCE1B8}" srcId="{DAF06138-32ED-4F8F-8278-6B8E7952ECC5}" destId="{80DBB377-0A88-449E-A151-FCCAE14DB3FE}" srcOrd="4" destOrd="0" parTransId="{4EE1A915-F2C9-4484-8655-17D127178390}" sibTransId="{A385636D-A470-491A-8A7D-4985013B0858}"/>
    <dgm:cxn modelId="{65806B21-30FA-4E4C-AFD0-BBC1B8B704D3}" type="presOf" srcId="{DAF06138-32ED-4F8F-8278-6B8E7952ECC5}" destId="{9EAC9A30-2D74-4AA9-BCB6-9C848B5C74E3}" srcOrd="1" destOrd="0" presId="urn:microsoft.com/office/officeart/2005/8/layout/process3"/>
    <dgm:cxn modelId="{C53D7523-3BDB-497C-8B69-8E5A31A74340}" type="presOf" srcId="{2349D4E7-A9B8-421C-AB80-4BF7A08E415D}" destId="{65D0416C-AD86-4D8F-B6EA-248788C1B55F}" srcOrd="0" destOrd="3" presId="urn:microsoft.com/office/officeart/2005/8/layout/process3"/>
    <dgm:cxn modelId="{4BEEE123-79A9-4B52-AAD2-8371776C2A4B}" srcId="{6CCCB0C7-3A82-46F8-89D9-542A2B68C021}" destId="{DC5C67CA-0E50-4907-B12B-0AE3871E3990}" srcOrd="1" destOrd="0" parTransId="{F9FF6318-1DF3-4E68-81BC-5DB36FA4EAFF}" sibTransId="{8011424F-4E50-4959-B791-9651235AC9DD}"/>
    <dgm:cxn modelId="{8189BA27-291C-F24C-9E74-A880739A10D6}" type="presOf" srcId="{031512D1-BB11-4AAC-A5CB-6EEA3C033ECB}" destId="{E8AE6118-4A3A-4B18-B093-23027AA6D183}" srcOrd="0" destOrd="2" presId="urn:microsoft.com/office/officeart/2005/8/layout/process3"/>
    <dgm:cxn modelId="{D924592B-F335-47C7-8EE6-CE210B2A5575}" srcId="{DAF06138-32ED-4F8F-8278-6B8E7952ECC5}" destId="{265E32F0-106A-4CE5-A9C2-D65B692077FA}" srcOrd="1" destOrd="0" parTransId="{BCF4B681-86F0-472C-B674-7C0BE8E7509F}" sibTransId="{982214AD-C787-473B-A5B5-4715F9C19B38}"/>
    <dgm:cxn modelId="{F5F1522F-EDFA-894A-A015-D421596ECF98}" type="presOf" srcId="{169B2F4A-36CF-472D-AF8B-03337C192FC2}" destId="{D4DF3E00-43AE-4E70-8D54-398B6F87B2BD}" srcOrd="0" destOrd="5" presId="urn:microsoft.com/office/officeart/2005/8/layout/process3"/>
    <dgm:cxn modelId="{2C8AA92F-0C7E-4F8A-90C0-22E9461C538F}" srcId="{E812B9F7-56D1-408F-98FE-6B9E725B10F1}" destId="{169B2F4A-36CF-472D-AF8B-03337C192FC2}" srcOrd="4" destOrd="0" parTransId="{1CF36919-CAE9-450A-8D20-3DF3AD3ECBA6}" sibTransId="{F0325EA3-B998-40FB-8832-7CD52F94B609}"/>
    <dgm:cxn modelId="{0CC63D31-DB83-4EC5-B860-6BA820F44013}" srcId="{CD27ED51-FF9A-4E2F-9529-8F6D313C0340}" destId="{334E2F02-E6F9-4F7A-997D-4271F0B592A7}" srcOrd="2" destOrd="0" parTransId="{8E582913-720B-4BC5-AF9F-ECBF18FA3DE4}" sibTransId="{0A205C50-D870-4A5F-A8F9-60286A0D7286}"/>
    <dgm:cxn modelId="{06D0B236-074F-C24F-8C9D-24929E804ECA}" type="presOf" srcId="{A0245638-5504-4BE5-A130-AADE1F291344}" destId="{E8AE6118-4A3A-4B18-B093-23027AA6D183}" srcOrd="0" destOrd="3" presId="urn:microsoft.com/office/officeart/2005/8/layout/process3"/>
    <dgm:cxn modelId="{DE06423A-3A13-E84E-A73D-D9E17A99E75B}" type="presOf" srcId="{E812B9F7-56D1-408F-98FE-6B9E725B10F1}" destId="{D4DF3E00-43AE-4E70-8D54-398B6F87B2BD}" srcOrd="0" destOrd="0" presId="urn:microsoft.com/office/officeart/2005/8/layout/process3"/>
    <dgm:cxn modelId="{83D13442-A7EB-48EB-B578-906B0B341C6E}" srcId="{E812B9F7-56D1-408F-98FE-6B9E725B10F1}" destId="{7F8B8576-016A-4E1B-8F5D-1AE4EFD12957}" srcOrd="1" destOrd="0" parTransId="{F9D01EBC-6CCD-42A5-9D96-8BEE944FD6C6}" sibTransId="{B8D88791-D124-4384-9394-42F5C9FACA2F}"/>
    <dgm:cxn modelId="{C5117844-084B-46C8-AA41-D2844908A71A}" srcId="{CD27ED51-FF9A-4E2F-9529-8F6D313C0340}" destId="{6CF0A504-237F-4A7D-BBAC-4DB257B928C9}" srcOrd="1" destOrd="0" parTransId="{E5184321-0D2E-4B10-B081-08740E86F11F}" sibTransId="{32290271-8FA1-49AA-9FAE-BF337A829BCC}"/>
    <dgm:cxn modelId="{BCCC3445-CF12-D540-80D4-D59A8C3D7ACF}" type="presOf" srcId="{C6D80938-8B0E-4CD6-A1E7-2DBF4B8FF45B}" destId="{65D0416C-AD86-4D8F-B6EA-248788C1B55F}" srcOrd="0" destOrd="8" presId="urn:microsoft.com/office/officeart/2005/8/layout/process3"/>
    <dgm:cxn modelId="{5984404B-613B-43A3-8A23-889892531392}" srcId="{E812B9F7-56D1-408F-98FE-6B9E725B10F1}" destId="{A66972B0-9F11-4A0A-9F44-01E5BD1B5CCE}" srcOrd="0" destOrd="0" parTransId="{D89E6A45-027D-48E8-A1B2-EBB914523B37}" sibTransId="{C8E4BEB1-3535-407E-B716-CCD0C692C2E2}"/>
    <dgm:cxn modelId="{28D61D4D-E7B7-4F3D-BC05-25539A1B06D1}" srcId="{A9D7F99C-359B-4797-89DD-AC73AEAA7F31}" destId="{CD27ED51-FF9A-4E2F-9529-8F6D313C0340}" srcOrd="0" destOrd="0" parTransId="{811DD21C-2206-467A-9D9C-F141A789F9B8}" sibTransId="{A03BFACC-3AA4-476F-A93B-48E79068A293}"/>
    <dgm:cxn modelId="{3BBB974F-B41E-43DD-9C80-94DB95E38D66}" srcId="{4A1827C9-F403-4C04-BDBA-8F0582E28A34}" destId="{42A8D068-B43B-4AE1-8135-640278925DC9}" srcOrd="1" destOrd="0" parTransId="{0B19F54B-324A-4F0F-9470-C48FCB4C47AF}" sibTransId="{9A9115F6-194A-463D-AC73-35142F9656F4}"/>
    <dgm:cxn modelId="{FDEFC250-59F4-754F-AA37-CB5B5761FA23}" type="presOf" srcId="{763AD402-ED15-432D-A6B7-ADD322560385}" destId="{65D0416C-AD86-4D8F-B6EA-248788C1B55F}" srcOrd="0" destOrd="1" presId="urn:microsoft.com/office/officeart/2005/8/layout/process3"/>
    <dgm:cxn modelId="{48C33053-4B09-E948-B703-202EECFD1602}" type="presOf" srcId="{4A1827C9-F403-4C04-BDBA-8F0582E28A34}" destId="{190405C9-5BE1-4ED5-8B76-611D4D2D9E1A}" srcOrd="1" destOrd="0" presId="urn:microsoft.com/office/officeart/2005/8/layout/process3"/>
    <dgm:cxn modelId="{325ABC54-4675-471C-AF5D-F0753D08811E}" type="presOf" srcId="{E2BE98F4-0552-40A7-942E-92E1358E0630}" destId="{65D0416C-AD86-4D8F-B6EA-248788C1B55F}" srcOrd="0" destOrd="6" presId="urn:microsoft.com/office/officeart/2005/8/layout/process3"/>
    <dgm:cxn modelId="{D3D58A58-A111-E649-85D7-389DA90B3520}" type="presOf" srcId="{321C7A4E-7950-49A9-97F0-5C8A930EA258}" destId="{E8AE6118-4A3A-4B18-B093-23027AA6D183}" srcOrd="0" destOrd="1" presId="urn:microsoft.com/office/officeart/2005/8/layout/process3"/>
    <dgm:cxn modelId="{F9BF6F5C-CF15-364E-AAAB-A540E8DA9B90}" type="presOf" srcId="{C9249E35-8447-45AA-AF10-EB5EAC351023}" destId="{E8AE6118-4A3A-4B18-B093-23027AA6D183}" srcOrd="0" destOrd="4" presId="urn:microsoft.com/office/officeart/2005/8/layout/process3"/>
    <dgm:cxn modelId="{D1372E61-9852-F643-8E4A-09B486EEECE5}" type="presOf" srcId="{CD27ED51-FF9A-4E2F-9529-8F6D313C0340}" destId="{6B32AA52-F4DE-4868-B6F4-89531132E00E}" srcOrd="0" destOrd="0" presId="urn:microsoft.com/office/officeart/2005/8/layout/process3"/>
    <dgm:cxn modelId="{53C10C67-5DDE-7841-A3DD-1807BCB82F2E}" type="presOf" srcId="{FDF4E897-85F2-49FD-8756-D3A7A125AAEA}" destId="{D4DF3E00-43AE-4E70-8D54-398B6F87B2BD}" srcOrd="0" destOrd="8" presId="urn:microsoft.com/office/officeart/2005/8/layout/process3"/>
    <dgm:cxn modelId="{239BA468-221F-F444-BA19-7AD31EF9EE1D}" type="presOf" srcId="{AF396C1F-2784-4459-A792-413063CA9CFA}" destId="{6BBE958A-3A78-4E83-982B-401EE77AAEF0}" srcOrd="1" destOrd="0" presId="urn:microsoft.com/office/officeart/2005/8/layout/process3"/>
    <dgm:cxn modelId="{47CC3769-B805-E443-AB34-BF50E462BEAD}" type="presOf" srcId="{9B6765DC-DCF4-4DE3-AB6A-52CD7EECA035}" destId="{E8AE6118-4A3A-4B18-B093-23027AA6D183}" srcOrd="0" destOrd="9" presId="urn:microsoft.com/office/officeart/2005/8/layout/process3"/>
    <dgm:cxn modelId="{CA46916C-A2AE-0F45-9AFE-CB29060FD3E9}" type="presOf" srcId="{A8AA994D-746D-49CB-883C-915CFE39B956}" destId="{D4DF3E00-43AE-4E70-8D54-398B6F87B2BD}" srcOrd="0" destOrd="10" presId="urn:microsoft.com/office/officeart/2005/8/layout/process3"/>
    <dgm:cxn modelId="{23AC916E-828F-3748-BB95-884BAC32D345}" srcId="{4A1827C9-F403-4C04-BDBA-8F0582E28A34}" destId="{A8AA994D-746D-49CB-883C-915CFE39B956}" srcOrd="5" destOrd="0" parTransId="{7D63BE8D-DCDA-41DF-A4E5-33FB7C8A16E0}" sibTransId="{3317301F-C7B6-43AA-B07A-96F11A6F20C1}"/>
    <dgm:cxn modelId="{B3D6EA6F-8852-4BF1-893E-7BA93653B38A}" srcId="{CE30EE08-6716-46B9-AD2B-A364412ECDC9}" destId="{A0245638-5504-4BE5-A130-AADE1F291344}" srcOrd="2" destOrd="0" parTransId="{DC294E98-F79D-481A-9799-9CF9ED5726C6}" sibTransId="{BC8C82E2-5FA4-4EFA-8A23-781228C70F85}"/>
    <dgm:cxn modelId="{1785AF72-DBFA-4A45-9235-6A168E39F00B}" type="presOf" srcId="{A9D7F99C-359B-4797-89DD-AC73AEAA7F31}" destId="{F6549661-883C-46D0-9369-C23EDBFF577C}" srcOrd="0" destOrd="0" presId="urn:microsoft.com/office/officeart/2005/8/layout/process3"/>
    <dgm:cxn modelId="{03A91D76-0BB2-4F9A-8094-289D25449632}" srcId="{E812B9F7-56D1-408F-98FE-6B9E725B10F1}" destId="{F8E63A09-2194-4D97-BB91-92B3E16CE45A}" srcOrd="3" destOrd="0" parTransId="{0BD9F439-C786-4914-B996-61EDADC22AD6}" sibTransId="{852E7CFE-6967-40E1-82C4-17DCC4F98F7E}"/>
    <dgm:cxn modelId="{FAE3ED76-3476-D349-9324-3F2516565982}" type="presOf" srcId="{4A1827C9-F403-4C04-BDBA-8F0582E28A34}" destId="{67EAC116-0EEF-4A4A-8327-06E016B9E8E6}" srcOrd="0" destOrd="0" presId="urn:microsoft.com/office/officeart/2005/8/layout/process3"/>
    <dgm:cxn modelId="{9C80B877-EA45-1C4B-9EA3-3DB7B6B6ADDE}" srcId="{DAF06138-32ED-4F8F-8278-6B8E7952ECC5}" destId="{C6D80938-8B0E-4CD6-A1E7-2DBF4B8FF45B}" srcOrd="5" destOrd="0" parTransId="{F7569357-ECD9-474E-9222-50925B335918}" sibTransId="{B0BF9A2E-51AB-42EA-80D7-9215DABFF4C8}"/>
    <dgm:cxn modelId="{8DE72C79-FA17-4159-908E-04EFF87470A5}" srcId="{DAF06138-32ED-4F8F-8278-6B8E7952ECC5}" destId="{6CCCB0C7-3A82-46F8-89D9-542A2B68C021}" srcOrd="0" destOrd="0" parTransId="{303E2893-345E-4F58-825E-5E0D47D61BF9}" sibTransId="{B0694F42-14A6-4558-9FE9-D96E9159F9E1}"/>
    <dgm:cxn modelId="{B3470B84-E4E6-8640-8CF3-AD29C886525F}" srcId="{4A1827C9-F403-4C04-BDBA-8F0582E28A34}" destId="{FDF4E897-85F2-49FD-8756-D3A7A125AAEA}" srcOrd="3" destOrd="0" parTransId="{B134A743-8DB9-4E01-85B0-1D4EC8B641CA}" sibTransId="{128A7E34-C31A-4BEC-979E-EC20DFB429E4}"/>
    <dgm:cxn modelId="{31E84F87-B766-7743-9823-7FE234B28201}" type="presOf" srcId="{42A8D068-B43B-4AE1-8135-640278925DC9}" destId="{D4DF3E00-43AE-4E70-8D54-398B6F87B2BD}" srcOrd="0" destOrd="6" presId="urn:microsoft.com/office/officeart/2005/8/layout/process3"/>
    <dgm:cxn modelId="{173D958B-0EF6-4B16-8152-3A15593718C3}" srcId="{CD27ED51-FF9A-4E2F-9529-8F6D313C0340}" destId="{CE30EE08-6716-46B9-AD2B-A364412ECDC9}" srcOrd="0" destOrd="0" parTransId="{50272ECA-BB71-4B5B-949C-52A8CF5ADB4D}" sibTransId="{65AD238D-B182-49FE-A577-916C6E7308F8}"/>
    <dgm:cxn modelId="{9F7A0696-D49C-41BA-AF5C-956CC6EBC4D9}" srcId="{DAF06138-32ED-4F8F-8278-6B8E7952ECC5}" destId="{E2BE98F4-0552-40A7-942E-92E1358E0630}" srcOrd="3" destOrd="0" parTransId="{F3C6C533-7CD3-488F-AABE-D1A0E0E9AB5B}" sibTransId="{9407C2D3-AC9A-4F0B-90E3-9D807F796E58}"/>
    <dgm:cxn modelId="{73AA8699-EC49-CE45-84AA-327A29C119E6}" type="presOf" srcId="{265E32F0-106A-4CE5-A9C2-D65B692077FA}" destId="{65D0416C-AD86-4D8F-B6EA-248788C1B55F}" srcOrd="0" destOrd="4" presId="urn:microsoft.com/office/officeart/2005/8/layout/process3"/>
    <dgm:cxn modelId="{05AA529E-5ABF-C447-B7EF-C60176A99AA4}" type="presOf" srcId="{B611F8DC-8507-4CEF-B636-A96BA36339BC}" destId="{65D0416C-AD86-4D8F-B6EA-248788C1B55F}" srcOrd="0" destOrd="9" presId="urn:microsoft.com/office/officeart/2005/8/layout/process3"/>
    <dgm:cxn modelId="{94B907A1-66AB-476C-A9C7-E9B556B321DA}" srcId="{6CCCB0C7-3A82-46F8-89D9-542A2B68C021}" destId="{763AD402-ED15-432D-A6B7-ADD322560385}" srcOrd="0" destOrd="0" parTransId="{6123F9F4-2BCB-41B5-B8C7-EF88E4055AAF}" sibTransId="{3F5D17A3-DD3E-48C6-A528-FBF0946246EE}"/>
    <dgm:cxn modelId="{F33D00A7-6E3E-BD48-91EB-78538D6D736D}" srcId="{CD27ED51-FF9A-4E2F-9529-8F6D313C0340}" destId="{7C90F361-BD4B-45B1-B19C-C7E8D0D4E574}" srcOrd="4" destOrd="0" parTransId="{9F480B1B-9070-405A-B6DD-05D3D6609C9A}" sibTransId="{D85CBC96-F657-4210-A279-8C3391535BCA}"/>
    <dgm:cxn modelId="{B527CEA7-5D75-4ABD-863B-80FE423FEE4C}" type="presOf" srcId="{4400FFFD-1E6F-4B18-850E-C543A998EE79}" destId="{65D0416C-AD86-4D8F-B6EA-248788C1B55F}" srcOrd="0" destOrd="10" presId="urn:microsoft.com/office/officeart/2005/8/layout/process3"/>
    <dgm:cxn modelId="{CC4A68A9-DCD7-4A5E-9667-4EC49C074D7F}" type="presOf" srcId="{80DBB377-0A88-449E-A151-FCCAE14DB3FE}" destId="{65D0416C-AD86-4D8F-B6EA-248788C1B55F}" srcOrd="0" destOrd="7" presId="urn:microsoft.com/office/officeart/2005/8/layout/process3"/>
    <dgm:cxn modelId="{945E92AA-9F25-3646-8E04-6A93D5006BE4}" type="presOf" srcId="{CD27ED51-FF9A-4E2F-9529-8F6D313C0340}" destId="{9C3467AC-6208-4284-88D1-0455530F4470}" srcOrd="1" destOrd="0" presId="urn:microsoft.com/office/officeart/2005/8/layout/process3"/>
    <dgm:cxn modelId="{B2C3E1AF-E662-4C27-ABBE-00F86E77001F}" srcId="{6CCCB0C7-3A82-46F8-89D9-542A2B68C021}" destId="{2349D4E7-A9B8-421C-AB80-4BF7A08E415D}" srcOrd="2" destOrd="0" parTransId="{799A5749-2A1D-4311-83F2-A7845801A8DA}" sibTransId="{E5F20454-9955-465B-A92B-304FB73C9414}"/>
    <dgm:cxn modelId="{F29711B1-9C28-014E-B3DA-5688C21C76A9}" type="presOf" srcId="{F8E63A09-2194-4D97-BB91-92B3E16CE45A}" destId="{D4DF3E00-43AE-4E70-8D54-398B6F87B2BD}" srcOrd="0" destOrd="4" presId="urn:microsoft.com/office/officeart/2005/8/layout/process3"/>
    <dgm:cxn modelId="{A6FF7ABF-95C3-4A93-A28C-A0837D07D3CA}" type="presOf" srcId="{334E2F02-E6F9-4F7A-997D-4271F0B592A7}" destId="{E8AE6118-4A3A-4B18-B093-23027AA6D183}" srcOrd="0" destOrd="6" presId="urn:microsoft.com/office/officeart/2005/8/layout/process3"/>
    <dgm:cxn modelId="{74C7E1BF-DCFE-1543-917C-796B6876AE12}" type="presOf" srcId="{7F8B8576-016A-4E1B-8F5D-1AE4EFD12957}" destId="{D4DF3E00-43AE-4E70-8D54-398B6F87B2BD}" srcOrd="0" destOrd="2" presId="urn:microsoft.com/office/officeart/2005/8/layout/process3"/>
    <dgm:cxn modelId="{4545E6BF-DACE-5D49-9611-C17CF5C2BDEB}" type="presOf" srcId="{7C90F361-BD4B-45B1-B19C-C7E8D0D4E574}" destId="{E8AE6118-4A3A-4B18-B093-23027AA6D183}" srcOrd="0" destOrd="8" presId="urn:microsoft.com/office/officeart/2005/8/layout/process3"/>
    <dgm:cxn modelId="{1641DCC1-9D27-874B-B158-223A5956DF86}" type="presOf" srcId="{A03BFACC-3AA4-476F-A93B-48E79068A293}" destId="{CD2A80B2-DFDF-465E-B29A-7A7F31270AA9}" srcOrd="0" destOrd="0" presId="urn:microsoft.com/office/officeart/2005/8/layout/process3"/>
    <dgm:cxn modelId="{A3C384C5-8CFF-8E4F-A859-97B6C1BAB5ED}" type="presOf" srcId="{CE30EE08-6716-46B9-AD2B-A364412ECDC9}" destId="{E8AE6118-4A3A-4B18-B093-23027AA6D183}" srcOrd="0" destOrd="0" presId="urn:microsoft.com/office/officeart/2005/8/layout/process3"/>
    <dgm:cxn modelId="{028B0FC7-7AF1-CE45-88B8-1E719B40EF92}" srcId="{CD27ED51-FF9A-4E2F-9529-8F6D313C0340}" destId="{19284956-C2E3-44B0-AEA5-AA3F0173427C}" srcOrd="3" destOrd="0" parTransId="{12A32C4B-62B3-4998-9954-37C1F7833B42}" sibTransId="{D010F9CE-5925-4911-BE6C-2097DA074381}"/>
    <dgm:cxn modelId="{796AF0CA-546B-4195-951B-A51B82FA4E92}" srcId="{DAF06138-32ED-4F8F-8278-6B8E7952ECC5}" destId="{AD990E37-AC86-4B03-8070-D5F76FEBEA2C}" srcOrd="2" destOrd="0" parTransId="{B2139DFF-2E52-44CC-87D7-F99C739B3DF2}" sibTransId="{CF3DDA3D-93FF-4CAF-9E5D-00399BE42810}"/>
    <dgm:cxn modelId="{56A96FD6-AEFD-EF47-89CD-D891042A2CEC}" type="presOf" srcId="{DAF06138-32ED-4F8F-8278-6B8E7952ECC5}" destId="{B91FE13C-7394-433B-834E-66FF57E9B738}" srcOrd="0" destOrd="0" presId="urn:microsoft.com/office/officeart/2005/8/layout/process3"/>
    <dgm:cxn modelId="{0E76B9D8-6066-8D4A-B5FD-D6CEF66518EC}" type="presOf" srcId="{AF396C1F-2784-4459-A792-413063CA9CFA}" destId="{F8C3FDE3-1EBA-46B1-BFC4-CF5A6DC0ECAC}" srcOrd="0" destOrd="0" presId="urn:microsoft.com/office/officeart/2005/8/layout/process3"/>
    <dgm:cxn modelId="{81F318D9-46B6-48D7-ACB1-60E549801095}" srcId="{CE30EE08-6716-46B9-AD2B-A364412ECDC9}" destId="{321C7A4E-7950-49A9-97F0-5C8A930EA258}" srcOrd="0" destOrd="0" parTransId="{B2F392E1-36CA-425F-91DB-331D073B95A2}" sibTransId="{B435A236-C5ED-43FF-ACF9-94BDAFB8FA21}"/>
    <dgm:cxn modelId="{D6748CD9-94FD-47D7-9630-E7406544B48B}" srcId="{A9D7F99C-359B-4797-89DD-AC73AEAA7F31}" destId="{DAF06138-32ED-4F8F-8278-6B8E7952ECC5}" srcOrd="2" destOrd="0" parTransId="{49E1379A-A0B1-49D4-A6BC-3885A5E9823E}" sibTransId="{C926268C-E920-4F13-937E-A9854DD512A6}"/>
    <dgm:cxn modelId="{25FECCDA-B55E-4404-95D9-F3DAC52A186C}" srcId="{A9D7F99C-359B-4797-89DD-AC73AEAA7F31}" destId="{4A1827C9-F403-4C04-BDBA-8F0582E28A34}" srcOrd="1" destOrd="0" parTransId="{65D7DE28-C4AE-41F5-95F0-B7F5B37E4619}" sibTransId="{AF396C1F-2784-4459-A792-413063CA9CFA}"/>
    <dgm:cxn modelId="{6108AADF-FC9F-4266-A621-64E16E7DAD86}" type="presOf" srcId="{DC5C67CA-0E50-4907-B12B-0AE3871E3990}" destId="{65D0416C-AD86-4D8F-B6EA-248788C1B55F}" srcOrd="0" destOrd="2" presId="urn:microsoft.com/office/officeart/2005/8/layout/process3"/>
    <dgm:cxn modelId="{A262B6E2-5768-A646-B461-3F3D4F3A5CE1}" type="presOf" srcId="{D4BD8238-4044-4F11-859B-1DDD55300929}" destId="{D4DF3E00-43AE-4E70-8D54-398B6F87B2BD}" srcOrd="0" destOrd="3" presId="urn:microsoft.com/office/officeart/2005/8/layout/process3"/>
    <dgm:cxn modelId="{AF7849E6-C981-4EB3-83D4-53700F7228EE}" srcId="{DAF06138-32ED-4F8F-8278-6B8E7952ECC5}" destId="{4400FFFD-1E6F-4B18-850E-C543A998EE79}" srcOrd="7" destOrd="0" parTransId="{D9448299-A654-4566-8286-1B23D57D89E9}" sibTransId="{FD7F9A39-590D-4FC0-88CA-13077DA21FFA}"/>
    <dgm:cxn modelId="{31F562F4-27AF-1F4F-9B2E-4088F7D5B2EF}" type="presOf" srcId="{19284956-C2E3-44B0-AEA5-AA3F0173427C}" destId="{E8AE6118-4A3A-4B18-B093-23027AA6D183}" srcOrd="0" destOrd="7" presId="urn:microsoft.com/office/officeart/2005/8/layout/process3"/>
    <dgm:cxn modelId="{F71997F9-C554-48D2-A9DB-C7857F05E335}" srcId="{E812B9F7-56D1-408F-98FE-6B9E725B10F1}" destId="{D4BD8238-4044-4F11-859B-1DDD55300929}" srcOrd="2" destOrd="0" parTransId="{B67367B7-59C5-4C12-AAE8-D59F90F99BBF}" sibTransId="{2C10E120-B8CF-4C3E-9D5D-6FE5D6ED3A8C}"/>
    <dgm:cxn modelId="{31A6BAF9-1B29-416B-934B-FCD09B5B8E7B}" srcId="{4A1827C9-F403-4C04-BDBA-8F0582E28A34}" destId="{AB7FBDE9-2248-4FCC-9262-ED28488F96FC}" srcOrd="2" destOrd="0" parTransId="{54A2A86B-735B-4391-B837-DEDA7C1CCF91}" sibTransId="{B838B224-2638-4C13-A254-A33F679D8B9C}"/>
    <dgm:cxn modelId="{2DD941FA-65B4-4C20-BA95-0818D318A889}" srcId="{CE30EE08-6716-46B9-AD2B-A364412ECDC9}" destId="{031512D1-BB11-4AAC-A5CB-6EEA3C033ECB}" srcOrd="1" destOrd="0" parTransId="{8D2C8C5A-3D12-4B5F-B6B0-A2A817DED37C}" sibTransId="{66EF77E3-E4DB-403E-A662-2918C994CA86}"/>
    <dgm:cxn modelId="{60BC35FB-7BB4-BB45-B31D-7A7FFBCA263C}" srcId="{CD27ED51-FF9A-4E2F-9529-8F6D313C0340}" destId="{9B6765DC-DCF4-4DE3-AB6A-52CD7EECA035}" srcOrd="5" destOrd="0" parTransId="{C16B11C5-12B7-45BE-8E2F-F83823D5543A}" sibTransId="{E41083E5-A974-45E4-AAB5-30E00D7FE77D}"/>
    <dgm:cxn modelId="{7C19B0D1-FD91-0944-B490-864AAC9A3B23}" type="presParOf" srcId="{F6549661-883C-46D0-9369-C23EDBFF577C}" destId="{D8E1A4FB-2872-4BBE-87AB-99B8725722F1}" srcOrd="0" destOrd="0" presId="urn:microsoft.com/office/officeart/2005/8/layout/process3"/>
    <dgm:cxn modelId="{2B566370-6214-4E47-9B33-56E885F6138D}" type="presParOf" srcId="{D8E1A4FB-2872-4BBE-87AB-99B8725722F1}" destId="{6B32AA52-F4DE-4868-B6F4-89531132E00E}" srcOrd="0" destOrd="0" presId="urn:microsoft.com/office/officeart/2005/8/layout/process3"/>
    <dgm:cxn modelId="{16877381-7683-3D45-AF58-C40D7AC8FEA7}" type="presParOf" srcId="{D8E1A4FB-2872-4BBE-87AB-99B8725722F1}" destId="{9C3467AC-6208-4284-88D1-0455530F4470}" srcOrd="1" destOrd="0" presId="urn:microsoft.com/office/officeart/2005/8/layout/process3"/>
    <dgm:cxn modelId="{453486A0-6560-4345-83C2-A56E04AA8E28}" type="presParOf" srcId="{D8E1A4FB-2872-4BBE-87AB-99B8725722F1}" destId="{E8AE6118-4A3A-4B18-B093-23027AA6D183}" srcOrd="2" destOrd="0" presId="urn:microsoft.com/office/officeart/2005/8/layout/process3"/>
    <dgm:cxn modelId="{D7D62291-A01C-3545-863F-FECD6ABB0392}" type="presParOf" srcId="{F6549661-883C-46D0-9369-C23EDBFF577C}" destId="{CD2A80B2-DFDF-465E-B29A-7A7F31270AA9}" srcOrd="1" destOrd="0" presId="urn:microsoft.com/office/officeart/2005/8/layout/process3"/>
    <dgm:cxn modelId="{FEFF2936-4C7F-B746-B3E5-0BBD45A5B64E}" type="presParOf" srcId="{CD2A80B2-DFDF-465E-B29A-7A7F31270AA9}" destId="{75764236-C3CB-4EFA-A8BA-B93935A2A68E}" srcOrd="0" destOrd="0" presId="urn:microsoft.com/office/officeart/2005/8/layout/process3"/>
    <dgm:cxn modelId="{43EE3D63-FAD5-C246-94EF-C462027284A1}" type="presParOf" srcId="{F6549661-883C-46D0-9369-C23EDBFF577C}" destId="{CBE79EEE-18C1-46EB-BF19-ED6DCB01B253}" srcOrd="2" destOrd="0" presId="urn:microsoft.com/office/officeart/2005/8/layout/process3"/>
    <dgm:cxn modelId="{23663D92-8194-9C4F-AA7C-1C4EBDD830B2}" type="presParOf" srcId="{CBE79EEE-18C1-46EB-BF19-ED6DCB01B253}" destId="{67EAC116-0EEF-4A4A-8327-06E016B9E8E6}" srcOrd="0" destOrd="0" presId="urn:microsoft.com/office/officeart/2005/8/layout/process3"/>
    <dgm:cxn modelId="{70F301DB-F9E4-BC42-AF99-931D3985EBBC}" type="presParOf" srcId="{CBE79EEE-18C1-46EB-BF19-ED6DCB01B253}" destId="{190405C9-5BE1-4ED5-8B76-611D4D2D9E1A}" srcOrd="1" destOrd="0" presId="urn:microsoft.com/office/officeart/2005/8/layout/process3"/>
    <dgm:cxn modelId="{EDA03EB7-7CB7-0F43-809B-3A36E1D87302}" type="presParOf" srcId="{CBE79EEE-18C1-46EB-BF19-ED6DCB01B253}" destId="{D4DF3E00-43AE-4E70-8D54-398B6F87B2BD}" srcOrd="2" destOrd="0" presId="urn:microsoft.com/office/officeart/2005/8/layout/process3"/>
    <dgm:cxn modelId="{F2B37DD2-769F-5444-8A64-17450F60CF12}" type="presParOf" srcId="{F6549661-883C-46D0-9369-C23EDBFF577C}" destId="{F8C3FDE3-1EBA-46B1-BFC4-CF5A6DC0ECAC}" srcOrd="3" destOrd="0" presId="urn:microsoft.com/office/officeart/2005/8/layout/process3"/>
    <dgm:cxn modelId="{560F4C74-1CC3-E14C-A8FD-3D1B347295E1}" type="presParOf" srcId="{F8C3FDE3-1EBA-46B1-BFC4-CF5A6DC0ECAC}" destId="{6BBE958A-3A78-4E83-982B-401EE77AAEF0}" srcOrd="0" destOrd="0" presId="urn:microsoft.com/office/officeart/2005/8/layout/process3"/>
    <dgm:cxn modelId="{97CDC8AD-7C96-124C-86F8-FB67A91AF397}" type="presParOf" srcId="{F6549661-883C-46D0-9369-C23EDBFF577C}" destId="{18D8A80C-2BF9-413F-8335-B9DF338B815E}" srcOrd="4" destOrd="0" presId="urn:microsoft.com/office/officeart/2005/8/layout/process3"/>
    <dgm:cxn modelId="{7F082BA0-19E6-954E-A1E1-9A832B2E17C7}" type="presParOf" srcId="{18D8A80C-2BF9-413F-8335-B9DF338B815E}" destId="{B91FE13C-7394-433B-834E-66FF57E9B738}" srcOrd="0" destOrd="0" presId="urn:microsoft.com/office/officeart/2005/8/layout/process3"/>
    <dgm:cxn modelId="{F19D6924-4AC1-3A4A-B700-073657042609}" type="presParOf" srcId="{18D8A80C-2BF9-413F-8335-B9DF338B815E}" destId="{9EAC9A30-2D74-4AA9-BCB6-9C848B5C74E3}" srcOrd="1" destOrd="0" presId="urn:microsoft.com/office/officeart/2005/8/layout/process3"/>
    <dgm:cxn modelId="{C9C82FE1-AA17-B34C-A948-B85954B61DC1}" type="presParOf" srcId="{18D8A80C-2BF9-413F-8335-B9DF338B815E}" destId="{65D0416C-AD86-4D8F-B6EA-248788C1B55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CDFC68-27FF-4BBC-BBA3-D5AB9F18AE1C}" type="doc">
      <dgm:prSet loTypeId="urn:microsoft.com/office/officeart/2005/8/layout/matrix3" loCatId="matrix" qsTypeId="urn:microsoft.com/office/officeart/2005/8/quickstyle/simple1" qsCatId="simple" csTypeId="urn:microsoft.com/office/officeart/2005/8/colors/accent4_5" csCatId="accent4" phldr="1"/>
      <dgm:spPr/>
      <dgm:t>
        <a:bodyPr/>
        <a:lstStyle/>
        <a:p>
          <a:endParaRPr lang="en-US"/>
        </a:p>
      </dgm:t>
    </dgm:pt>
    <dgm:pt modelId="{B08F31CD-2CA8-4C84-BFAF-75CE7149AB94}">
      <dgm:prSet phldrT="[Text]" custT="1"/>
      <dgm:spPr>
        <a:solidFill>
          <a:schemeClr val="bg2">
            <a:lumMod val="25000"/>
          </a:schemeClr>
        </a:solidFill>
      </dgm:spPr>
      <dgm:t>
        <a:bodyPr/>
        <a:lstStyle/>
        <a:p>
          <a:pPr algn="ctr"/>
          <a:r>
            <a:rPr lang="en-US" sz="1400" b="1">
              <a:latin typeface="Nunito Sans" pitchFamily="2" charset="77"/>
            </a:rPr>
            <a:t>Strengths</a:t>
          </a:r>
        </a:p>
      </dgm:t>
    </dgm:pt>
    <dgm:pt modelId="{516020A8-2112-4A4D-832B-568D9D049C27}" type="parTrans" cxnId="{16102543-7EA0-4663-BCFB-6BE9D41C477E}">
      <dgm:prSet/>
      <dgm:spPr/>
      <dgm:t>
        <a:bodyPr/>
        <a:lstStyle/>
        <a:p>
          <a:endParaRPr lang="en-US" sz="1600">
            <a:latin typeface="Nunito Sans" pitchFamily="2" charset="77"/>
          </a:endParaRPr>
        </a:p>
      </dgm:t>
    </dgm:pt>
    <dgm:pt modelId="{354FE8B8-36BF-45E8-89E5-CCAF574E96AF}" type="sibTrans" cxnId="{16102543-7EA0-4663-BCFB-6BE9D41C477E}">
      <dgm:prSet/>
      <dgm:spPr/>
      <dgm:t>
        <a:bodyPr/>
        <a:lstStyle/>
        <a:p>
          <a:endParaRPr lang="en-US" sz="1600">
            <a:latin typeface="Nunito Sans" pitchFamily="2" charset="77"/>
          </a:endParaRPr>
        </a:p>
      </dgm:t>
    </dgm:pt>
    <dgm:pt modelId="{A3E7645F-47EB-4E17-BBDE-5884473C0246}">
      <dgm:prSet phldrT="[Text]" custT="1"/>
      <dgm:spPr>
        <a:solidFill>
          <a:schemeClr val="bg2">
            <a:lumMod val="25000"/>
          </a:schemeClr>
        </a:solidFill>
      </dgm:spPr>
      <dgm:t>
        <a:bodyPr/>
        <a:lstStyle/>
        <a:p>
          <a:pPr algn="ctr"/>
          <a:r>
            <a:rPr lang="en-US" sz="1400" b="1">
              <a:latin typeface="Nunito Sans" pitchFamily="2" charset="77"/>
            </a:rPr>
            <a:t>Weaknesses</a:t>
          </a:r>
        </a:p>
      </dgm:t>
    </dgm:pt>
    <dgm:pt modelId="{BC55C4E3-8E02-4091-81F2-B894362518B2}" type="parTrans" cxnId="{186A9AC8-9554-4ED4-8039-16CFDB79BDAA}">
      <dgm:prSet/>
      <dgm:spPr/>
      <dgm:t>
        <a:bodyPr/>
        <a:lstStyle/>
        <a:p>
          <a:endParaRPr lang="en-US" sz="1600">
            <a:latin typeface="Nunito Sans" pitchFamily="2" charset="77"/>
          </a:endParaRPr>
        </a:p>
      </dgm:t>
    </dgm:pt>
    <dgm:pt modelId="{1F055D19-E907-4541-B4B7-865E99A747A6}" type="sibTrans" cxnId="{186A9AC8-9554-4ED4-8039-16CFDB79BDAA}">
      <dgm:prSet/>
      <dgm:spPr/>
      <dgm:t>
        <a:bodyPr/>
        <a:lstStyle/>
        <a:p>
          <a:endParaRPr lang="en-US" sz="1600">
            <a:latin typeface="Nunito Sans" pitchFamily="2" charset="77"/>
          </a:endParaRPr>
        </a:p>
      </dgm:t>
    </dgm:pt>
    <dgm:pt modelId="{C1BD1767-6CCA-40A5-AB1A-F702BFABD49F}">
      <dgm:prSet phldrT="[Text]" custT="1"/>
      <dgm:spPr>
        <a:solidFill>
          <a:schemeClr val="bg2">
            <a:lumMod val="25000"/>
          </a:schemeClr>
        </a:solidFill>
      </dgm:spPr>
      <dgm:t>
        <a:bodyPr/>
        <a:lstStyle/>
        <a:p>
          <a:pPr algn="ctr"/>
          <a:r>
            <a:rPr lang="en-US" sz="1400" b="1">
              <a:latin typeface="Nunito Sans" pitchFamily="2" charset="77"/>
            </a:rPr>
            <a:t>Opportunities</a:t>
          </a:r>
        </a:p>
      </dgm:t>
    </dgm:pt>
    <dgm:pt modelId="{F0127F64-B0DE-40F9-A915-384A9E35710F}" type="parTrans" cxnId="{138F4104-1060-409B-BEE2-D4D4ED649853}">
      <dgm:prSet/>
      <dgm:spPr/>
      <dgm:t>
        <a:bodyPr/>
        <a:lstStyle/>
        <a:p>
          <a:endParaRPr lang="en-US" sz="1600">
            <a:latin typeface="Nunito Sans" pitchFamily="2" charset="77"/>
          </a:endParaRPr>
        </a:p>
      </dgm:t>
    </dgm:pt>
    <dgm:pt modelId="{BD8BCD32-1C90-477B-9417-9524073F1E2D}" type="sibTrans" cxnId="{138F4104-1060-409B-BEE2-D4D4ED649853}">
      <dgm:prSet/>
      <dgm:spPr/>
      <dgm:t>
        <a:bodyPr/>
        <a:lstStyle/>
        <a:p>
          <a:endParaRPr lang="en-US" sz="1600">
            <a:latin typeface="Nunito Sans" pitchFamily="2" charset="77"/>
          </a:endParaRPr>
        </a:p>
      </dgm:t>
    </dgm:pt>
    <dgm:pt modelId="{6FE4612C-72EF-4E32-9FEB-F0F823848819}">
      <dgm:prSet phldrT="[Text]" custT="1"/>
      <dgm:spPr>
        <a:solidFill>
          <a:schemeClr val="bg2">
            <a:lumMod val="25000"/>
          </a:schemeClr>
        </a:solidFill>
      </dgm:spPr>
      <dgm:t>
        <a:bodyPr/>
        <a:lstStyle/>
        <a:p>
          <a:pPr algn="ctr"/>
          <a:r>
            <a:rPr lang="en-US" sz="1400" b="1">
              <a:latin typeface="Nunito Sans" pitchFamily="2" charset="77"/>
            </a:rPr>
            <a:t>Threats</a:t>
          </a:r>
        </a:p>
      </dgm:t>
    </dgm:pt>
    <dgm:pt modelId="{F57E3F8B-0C97-49AC-A060-63A0AC2B6BE6}" type="parTrans" cxnId="{BBE856B2-300C-41FB-B37B-C36E6C89D591}">
      <dgm:prSet/>
      <dgm:spPr/>
      <dgm:t>
        <a:bodyPr/>
        <a:lstStyle/>
        <a:p>
          <a:endParaRPr lang="en-US" sz="1600">
            <a:latin typeface="Nunito Sans" pitchFamily="2" charset="77"/>
          </a:endParaRPr>
        </a:p>
      </dgm:t>
    </dgm:pt>
    <dgm:pt modelId="{FCB6D1CF-1737-4F10-B3AC-624270807D5C}" type="sibTrans" cxnId="{BBE856B2-300C-41FB-B37B-C36E6C89D591}">
      <dgm:prSet/>
      <dgm:spPr/>
      <dgm:t>
        <a:bodyPr/>
        <a:lstStyle/>
        <a:p>
          <a:endParaRPr lang="en-US" sz="1600">
            <a:latin typeface="Nunito Sans" pitchFamily="2" charset="77"/>
          </a:endParaRPr>
        </a:p>
      </dgm:t>
    </dgm:pt>
    <dgm:pt modelId="{329286BB-F62C-42D5-9AC6-3BEF5A0B3262}">
      <dgm:prSet phldrT="[Text]" custT="1"/>
      <dgm:spPr>
        <a:solidFill>
          <a:schemeClr val="bg2">
            <a:lumMod val="25000"/>
          </a:schemeClr>
        </a:solidFill>
      </dgm:spPr>
      <dgm:t>
        <a:bodyPr/>
        <a:lstStyle/>
        <a:p>
          <a:pPr algn="l"/>
          <a:r>
            <a:rPr lang="en-US" sz="1100" b="1" dirty="0">
              <a:latin typeface="Nunito Sans" pitchFamily="2" charset="77"/>
            </a:rPr>
            <a:t>Effective educational experience</a:t>
          </a:r>
        </a:p>
      </dgm:t>
    </dgm:pt>
    <dgm:pt modelId="{5131F0BB-D96A-47A4-B9E9-D4D7A65D7CD6}" type="parTrans" cxnId="{1C737B3B-26BC-4CF6-B4B6-6A4F4B1B3859}">
      <dgm:prSet/>
      <dgm:spPr/>
      <dgm:t>
        <a:bodyPr/>
        <a:lstStyle/>
        <a:p>
          <a:endParaRPr lang="en-US" sz="1600">
            <a:latin typeface="Nunito Sans" pitchFamily="2" charset="77"/>
          </a:endParaRPr>
        </a:p>
      </dgm:t>
    </dgm:pt>
    <dgm:pt modelId="{10589680-2D26-4E53-A130-4C3811B48334}" type="sibTrans" cxnId="{1C737B3B-26BC-4CF6-B4B6-6A4F4B1B3859}">
      <dgm:prSet/>
      <dgm:spPr/>
      <dgm:t>
        <a:bodyPr/>
        <a:lstStyle/>
        <a:p>
          <a:endParaRPr lang="en-US" sz="1600">
            <a:latin typeface="Nunito Sans" pitchFamily="2" charset="77"/>
          </a:endParaRPr>
        </a:p>
      </dgm:t>
    </dgm:pt>
    <dgm:pt modelId="{8333CE46-F018-4AB1-81BD-3EA3B023CB02}">
      <dgm:prSet phldrT="[Text]" custT="1"/>
      <dgm:spPr>
        <a:solidFill>
          <a:schemeClr val="bg2">
            <a:lumMod val="25000"/>
          </a:schemeClr>
        </a:solidFill>
      </dgm:spPr>
      <dgm:t>
        <a:bodyPr/>
        <a:lstStyle/>
        <a:p>
          <a:pPr algn="l"/>
          <a:r>
            <a:rPr lang="en-US" sz="1100" b="1">
              <a:latin typeface="Nunito Sans" pitchFamily="2" charset="77"/>
            </a:rPr>
            <a:t>Cutting edge research</a:t>
          </a:r>
        </a:p>
      </dgm:t>
    </dgm:pt>
    <dgm:pt modelId="{1401AF17-C79D-4508-8632-8FFBD63EF7D1}" type="parTrans" cxnId="{96AF29AB-EFDD-4558-BBC5-BDFF7F7ADAB4}">
      <dgm:prSet/>
      <dgm:spPr/>
      <dgm:t>
        <a:bodyPr/>
        <a:lstStyle/>
        <a:p>
          <a:endParaRPr lang="en-US" sz="1600">
            <a:latin typeface="Nunito Sans" pitchFamily="2" charset="77"/>
          </a:endParaRPr>
        </a:p>
      </dgm:t>
    </dgm:pt>
    <dgm:pt modelId="{B144934E-2C37-4BD6-8D93-4ECB46F7ECC4}" type="sibTrans" cxnId="{96AF29AB-EFDD-4558-BBC5-BDFF7F7ADAB4}">
      <dgm:prSet/>
      <dgm:spPr/>
      <dgm:t>
        <a:bodyPr/>
        <a:lstStyle/>
        <a:p>
          <a:endParaRPr lang="en-US" sz="1600">
            <a:latin typeface="Nunito Sans" pitchFamily="2" charset="77"/>
          </a:endParaRPr>
        </a:p>
      </dgm:t>
    </dgm:pt>
    <dgm:pt modelId="{223291FA-6BB6-4EA2-AF3E-D1223BD7B170}">
      <dgm:prSet phldrT="[Text]" custT="1"/>
      <dgm:spPr>
        <a:solidFill>
          <a:schemeClr val="bg2">
            <a:lumMod val="25000"/>
          </a:schemeClr>
        </a:solidFill>
      </dgm:spPr>
      <dgm:t>
        <a:bodyPr/>
        <a:lstStyle/>
        <a:p>
          <a:pPr algn="l"/>
          <a:r>
            <a:rPr lang="en-US" sz="1100" b="1">
              <a:latin typeface="Nunito Sans" pitchFamily="2" charset="77"/>
            </a:rPr>
            <a:t>Entrepreneurial initiatives</a:t>
          </a:r>
        </a:p>
      </dgm:t>
    </dgm:pt>
    <dgm:pt modelId="{01F5796E-E685-4026-9A76-0AB0BA989376}" type="parTrans" cxnId="{4AF9F0F5-9EF7-4280-B59B-E8E639E8E052}">
      <dgm:prSet/>
      <dgm:spPr/>
      <dgm:t>
        <a:bodyPr/>
        <a:lstStyle/>
        <a:p>
          <a:endParaRPr lang="en-US" sz="1600">
            <a:latin typeface="Nunito Sans" pitchFamily="2" charset="77"/>
          </a:endParaRPr>
        </a:p>
      </dgm:t>
    </dgm:pt>
    <dgm:pt modelId="{AF01B1E0-11E9-4F10-A741-7A2067AED249}" type="sibTrans" cxnId="{4AF9F0F5-9EF7-4280-B59B-E8E639E8E052}">
      <dgm:prSet/>
      <dgm:spPr/>
      <dgm:t>
        <a:bodyPr/>
        <a:lstStyle/>
        <a:p>
          <a:endParaRPr lang="en-US" sz="1600">
            <a:latin typeface="Nunito Sans" pitchFamily="2" charset="77"/>
          </a:endParaRPr>
        </a:p>
      </dgm:t>
    </dgm:pt>
    <dgm:pt modelId="{83E52A80-B24C-49EA-8D8F-F882C40AA517}">
      <dgm:prSet phldrT="[Text]" custT="1"/>
      <dgm:spPr>
        <a:solidFill>
          <a:schemeClr val="bg2">
            <a:lumMod val="25000"/>
          </a:schemeClr>
        </a:solidFill>
      </dgm:spPr>
      <dgm:t>
        <a:bodyPr/>
        <a:lstStyle/>
        <a:p>
          <a:pPr algn="l"/>
          <a:r>
            <a:rPr lang="en-US" sz="1100" b="1">
              <a:latin typeface="Nunito Sans" pitchFamily="2" charset="77"/>
            </a:rPr>
            <a:t>Real world problems that need BME solutions</a:t>
          </a:r>
        </a:p>
      </dgm:t>
    </dgm:pt>
    <dgm:pt modelId="{17BF1686-F51F-4352-9BE4-25F373B08981}" type="parTrans" cxnId="{CF70DBB9-B2B6-4014-9157-779927C7E945}">
      <dgm:prSet/>
      <dgm:spPr/>
      <dgm:t>
        <a:bodyPr/>
        <a:lstStyle/>
        <a:p>
          <a:endParaRPr lang="en-US" sz="1600">
            <a:latin typeface="Nunito Sans" pitchFamily="2" charset="77"/>
          </a:endParaRPr>
        </a:p>
      </dgm:t>
    </dgm:pt>
    <dgm:pt modelId="{D8F1DB28-75F7-422B-8EFD-F6089939B1F3}" type="sibTrans" cxnId="{CF70DBB9-B2B6-4014-9157-779927C7E945}">
      <dgm:prSet/>
      <dgm:spPr/>
      <dgm:t>
        <a:bodyPr/>
        <a:lstStyle/>
        <a:p>
          <a:endParaRPr lang="en-US" sz="1600">
            <a:latin typeface="Nunito Sans" pitchFamily="2" charset="77"/>
          </a:endParaRPr>
        </a:p>
      </dgm:t>
    </dgm:pt>
    <dgm:pt modelId="{86BA905C-BA18-4362-B68E-DA0B9C2F5B0E}">
      <dgm:prSet phldrT="[Text]" custT="1"/>
      <dgm:spPr>
        <a:solidFill>
          <a:schemeClr val="bg2">
            <a:lumMod val="25000"/>
          </a:schemeClr>
        </a:solidFill>
      </dgm:spPr>
      <dgm:t>
        <a:bodyPr/>
        <a:lstStyle/>
        <a:p>
          <a:pPr algn="l"/>
          <a:r>
            <a:rPr lang="en-US" sz="1100" b="1">
              <a:latin typeface="Nunito Sans" pitchFamily="2" charset="77"/>
            </a:rPr>
            <a:t>Proximity to RTP</a:t>
          </a:r>
        </a:p>
      </dgm:t>
    </dgm:pt>
    <dgm:pt modelId="{DB80B7B4-F44B-4428-A69D-994457406FB4}" type="parTrans" cxnId="{D27A66D2-45B7-4611-97E1-EED1819431E7}">
      <dgm:prSet/>
      <dgm:spPr/>
      <dgm:t>
        <a:bodyPr/>
        <a:lstStyle/>
        <a:p>
          <a:endParaRPr lang="en-US" sz="1600">
            <a:latin typeface="Nunito Sans" pitchFamily="2" charset="77"/>
          </a:endParaRPr>
        </a:p>
      </dgm:t>
    </dgm:pt>
    <dgm:pt modelId="{78126C45-2A1D-4DB5-A893-F2CDC8951592}" type="sibTrans" cxnId="{D27A66D2-45B7-4611-97E1-EED1819431E7}">
      <dgm:prSet/>
      <dgm:spPr/>
      <dgm:t>
        <a:bodyPr/>
        <a:lstStyle/>
        <a:p>
          <a:endParaRPr lang="en-US" sz="1600">
            <a:latin typeface="Nunito Sans" pitchFamily="2" charset="77"/>
          </a:endParaRPr>
        </a:p>
      </dgm:t>
    </dgm:pt>
    <dgm:pt modelId="{40B0672D-1AC6-4C1C-8246-59ED936E6735}">
      <dgm:prSet phldrT="[Text]" custT="1"/>
      <dgm:spPr>
        <a:solidFill>
          <a:schemeClr val="bg2">
            <a:lumMod val="25000"/>
          </a:schemeClr>
        </a:solidFill>
      </dgm:spPr>
      <dgm:t>
        <a:bodyPr/>
        <a:lstStyle/>
        <a:p>
          <a:pPr algn="l"/>
          <a:r>
            <a:rPr lang="en-US" sz="1100" b="1">
              <a:latin typeface="Nunito Sans" pitchFamily="2" charset="77"/>
            </a:rPr>
            <a:t>Macro-level growth of BME field</a:t>
          </a:r>
        </a:p>
      </dgm:t>
    </dgm:pt>
    <dgm:pt modelId="{D485C231-BDB3-4B16-A254-8314A98358D3}" type="parTrans" cxnId="{C6A198BB-94B5-44D3-86AB-6BCF8262E1F9}">
      <dgm:prSet/>
      <dgm:spPr/>
      <dgm:t>
        <a:bodyPr/>
        <a:lstStyle/>
        <a:p>
          <a:endParaRPr lang="en-US" sz="1600">
            <a:latin typeface="Nunito Sans" pitchFamily="2" charset="77"/>
          </a:endParaRPr>
        </a:p>
      </dgm:t>
    </dgm:pt>
    <dgm:pt modelId="{041C60E3-ED24-4063-9139-EC62775AF884}" type="sibTrans" cxnId="{C6A198BB-94B5-44D3-86AB-6BCF8262E1F9}">
      <dgm:prSet/>
      <dgm:spPr/>
      <dgm:t>
        <a:bodyPr/>
        <a:lstStyle/>
        <a:p>
          <a:endParaRPr lang="en-US" sz="1600">
            <a:latin typeface="Nunito Sans" pitchFamily="2" charset="77"/>
          </a:endParaRPr>
        </a:p>
      </dgm:t>
    </dgm:pt>
    <dgm:pt modelId="{7A780447-6BC2-474D-A9C2-E000DF27B5CE}">
      <dgm:prSet custT="1"/>
      <dgm:spPr>
        <a:solidFill>
          <a:schemeClr val="bg2">
            <a:lumMod val="25000"/>
          </a:schemeClr>
        </a:solidFill>
      </dgm:spPr>
      <dgm:t>
        <a:bodyPr/>
        <a:lstStyle/>
        <a:p>
          <a:pPr algn="l" rtl="0"/>
          <a:r>
            <a:rPr kumimoji="0" lang="en-US" sz="1100" b="1">
              <a:latin typeface="Nunito Sans" pitchFamily="2" charset="77"/>
              <a:ea typeface="+mn-ea"/>
              <a:cs typeface="+mn-cs"/>
            </a:rPr>
            <a:t>Organizational challenges and inefficiencies</a:t>
          </a:r>
          <a:endParaRPr lang="en-US" sz="1100" b="1">
            <a:latin typeface="Nunito Sans" pitchFamily="2" charset="77"/>
          </a:endParaRPr>
        </a:p>
      </dgm:t>
    </dgm:pt>
    <dgm:pt modelId="{94095E91-EA70-4D69-A15F-4A42D04015A0}" type="parTrans" cxnId="{C2842C0A-E948-4024-8A17-B5EB205D25F1}">
      <dgm:prSet/>
      <dgm:spPr/>
      <dgm:t>
        <a:bodyPr/>
        <a:lstStyle/>
        <a:p>
          <a:endParaRPr lang="en-US" sz="1600">
            <a:latin typeface="Nunito Sans" pitchFamily="2" charset="77"/>
          </a:endParaRPr>
        </a:p>
      </dgm:t>
    </dgm:pt>
    <dgm:pt modelId="{F5B96573-ED8E-4B98-B096-EEF902418B42}" type="sibTrans" cxnId="{C2842C0A-E948-4024-8A17-B5EB205D25F1}">
      <dgm:prSet/>
      <dgm:spPr/>
      <dgm:t>
        <a:bodyPr/>
        <a:lstStyle/>
        <a:p>
          <a:endParaRPr lang="en-US" sz="1600">
            <a:latin typeface="Nunito Sans" pitchFamily="2" charset="77"/>
          </a:endParaRPr>
        </a:p>
      </dgm:t>
    </dgm:pt>
    <dgm:pt modelId="{232C547D-ED05-41ED-9671-305C1FCE24C3}">
      <dgm:prSet custT="1"/>
      <dgm:spPr>
        <a:solidFill>
          <a:schemeClr val="bg2">
            <a:lumMod val="25000"/>
          </a:schemeClr>
        </a:solidFill>
      </dgm:spPr>
      <dgm:t>
        <a:bodyPr/>
        <a:lstStyle/>
        <a:p>
          <a:pPr algn="l" rtl="0"/>
          <a:r>
            <a:rPr kumimoji="0" lang="en-US" sz="1100" b="1">
              <a:latin typeface="Nunito Sans" pitchFamily="2" charset="77"/>
              <a:ea typeface="+mn-ea"/>
              <a:cs typeface="+mn-cs"/>
            </a:rPr>
            <a:t>Budget cuts and lack of endowment</a:t>
          </a:r>
        </a:p>
      </dgm:t>
    </dgm:pt>
    <dgm:pt modelId="{2C38ABA4-E796-4C53-9AD0-409E2A02DAD4}" type="parTrans" cxnId="{69BF3886-F849-4D7B-832F-3C8C90C997B1}">
      <dgm:prSet/>
      <dgm:spPr/>
      <dgm:t>
        <a:bodyPr/>
        <a:lstStyle/>
        <a:p>
          <a:endParaRPr lang="en-US" sz="1600">
            <a:latin typeface="Nunito Sans" pitchFamily="2" charset="77"/>
          </a:endParaRPr>
        </a:p>
      </dgm:t>
    </dgm:pt>
    <dgm:pt modelId="{A9BB55B5-0EC1-4CD8-89B1-93F9BE3868BD}" type="sibTrans" cxnId="{69BF3886-F849-4D7B-832F-3C8C90C997B1}">
      <dgm:prSet/>
      <dgm:spPr/>
      <dgm:t>
        <a:bodyPr/>
        <a:lstStyle/>
        <a:p>
          <a:endParaRPr lang="en-US" sz="1600">
            <a:latin typeface="Nunito Sans" pitchFamily="2" charset="77"/>
          </a:endParaRPr>
        </a:p>
      </dgm:t>
    </dgm:pt>
    <dgm:pt modelId="{6F239B6D-5645-484C-8183-2DC5C48B5066}">
      <dgm:prSet custT="1"/>
      <dgm:spPr>
        <a:solidFill>
          <a:schemeClr val="bg2">
            <a:lumMod val="25000"/>
          </a:schemeClr>
        </a:solidFill>
      </dgm:spPr>
      <dgm:t>
        <a:bodyPr/>
        <a:lstStyle/>
        <a:p>
          <a:pPr algn="l" rtl="0"/>
          <a:r>
            <a:rPr kumimoji="0" lang="en-US" sz="1100" b="1">
              <a:latin typeface="Nunito Sans" pitchFamily="2" charset="77"/>
              <a:ea typeface="+mn-ea"/>
              <a:cs typeface="+mn-cs"/>
            </a:rPr>
            <a:t>External awareness</a:t>
          </a:r>
        </a:p>
      </dgm:t>
    </dgm:pt>
    <dgm:pt modelId="{6FA3B1B1-9FC4-497E-A8FC-F6580B65D7B7}" type="parTrans" cxnId="{5FB539A6-C4F3-47A1-8B4C-532B27DF4B95}">
      <dgm:prSet/>
      <dgm:spPr/>
      <dgm:t>
        <a:bodyPr/>
        <a:lstStyle/>
        <a:p>
          <a:endParaRPr lang="en-US" sz="1600">
            <a:latin typeface="Nunito Sans" pitchFamily="2" charset="77"/>
          </a:endParaRPr>
        </a:p>
      </dgm:t>
    </dgm:pt>
    <dgm:pt modelId="{EB86D42D-23A2-4AD9-B9BC-02AA3F2ACC86}" type="sibTrans" cxnId="{5FB539A6-C4F3-47A1-8B4C-532B27DF4B95}">
      <dgm:prSet/>
      <dgm:spPr/>
      <dgm:t>
        <a:bodyPr/>
        <a:lstStyle/>
        <a:p>
          <a:endParaRPr lang="en-US" sz="1600">
            <a:latin typeface="Nunito Sans" pitchFamily="2" charset="77"/>
          </a:endParaRPr>
        </a:p>
      </dgm:t>
    </dgm:pt>
    <dgm:pt modelId="{28C03D52-6D7A-44B9-9195-0F71A4541874}">
      <dgm:prSet phldrT="[Text]" custT="1"/>
      <dgm:spPr>
        <a:solidFill>
          <a:schemeClr val="bg2">
            <a:lumMod val="25000"/>
          </a:schemeClr>
        </a:solidFill>
      </dgm:spPr>
      <dgm:t>
        <a:bodyPr/>
        <a:lstStyle/>
        <a:p>
          <a:pPr algn="l" rtl="0"/>
          <a:r>
            <a:rPr kumimoji="0" lang="en-US" sz="1100" b="1">
              <a:latin typeface="Nunito Sans" pitchFamily="2" charset="77"/>
              <a:ea typeface="+mn-ea"/>
              <a:cs typeface="+mn-cs"/>
            </a:rPr>
            <a:t>Decreasing public funding</a:t>
          </a:r>
          <a:endParaRPr lang="en-US" sz="1100" b="1">
            <a:latin typeface="Nunito Sans" pitchFamily="2" charset="77"/>
          </a:endParaRPr>
        </a:p>
      </dgm:t>
    </dgm:pt>
    <dgm:pt modelId="{3039B683-524F-4AB9-BCD2-E210F0C6CEBB}" type="parTrans" cxnId="{A4BC1945-C20A-45D3-8799-1CFAA07AD667}">
      <dgm:prSet/>
      <dgm:spPr/>
      <dgm:t>
        <a:bodyPr/>
        <a:lstStyle/>
        <a:p>
          <a:endParaRPr lang="en-US" sz="1600">
            <a:latin typeface="Nunito Sans" pitchFamily="2" charset="77"/>
          </a:endParaRPr>
        </a:p>
      </dgm:t>
    </dgm:pt>
    <dgm:pt modelId="{1C05A17E-AA4B-4900-866E-8E8B63E70887}" type="sibTrans" cxnId="{A4BC1945-C20A-45D3-8799-1CFAA07AD667}">
      <dgm:prSet/>
      <dgm:spPr/>
      <dgm:t>
        <a:bodyPr/>
        <a:lstStyle/>
        <a:p>
          <a:endParaRPr lang="en-US" sz="1600">
            <a:latin typeface="Nunito Sans" pitchFamily="2" charset="77"/>
          </a:endParaRPr>
        </a:p>
      </dgm:t>
    </dgm:pt>
    <dgm:pt modelId="{436189CE-F192-4BA0-AE5D-0B4311982BD6}">
      <dgm:prSet custT="1"/>
      <dgm:spPr>
        <a:solidFill>
          <a:schemeClr val="bg2">
            <a:lumMod val="25000"/>
          </a:schemeClr>
        </a:solidFill>
      </dgm:spPr>
      <dgm:t>
        <a:bodyPr/>
        <a:lstStyle/>
        <a:p>
          <a:pPr algn="l" rtl="0"/>
          <a:r>
            <a:rPr kumimoji="0" lang="en-US" sz="1100" b="1">
              <a:latin typeface="Nunito Sans" pitchFamily="2" charset="77"/>
              <a:ea typeface="+mn-ea"/>
              <a:cs typeface="+mn-cs"/>
            </a:rPr>
            <a:t>Competition from other BME programs</a:t>
          </a:r>
        </a:p>
      </dgm:t>
    </dgm:pt>
    <dgm:pt modelId="{8A7A252F-C3C1-4697-9D12-FACD6EEB2AED}" type="parTrans" cxnId="{5076B5CF-CBCF-4A7E-B392-9D2C1C4E0117}">
      <dgm:prSet/>
      <dgm:spPr/>
      <dgm:t>
        <a:bodyPr/>
        <a:lstStyle/>
        <a:p>
          <a:endParaRPr lang="en-US" sz="1600">
            <a:latin typeface="Nunito Sans" pitchFamily="2" charset="77"/>
          </a:endParaRPr>
        </a:p>
      </dgm:t>
    </dgm:pt>
    <dgm:pt modelId="{02371137-84E9-4071-88A7-BDB84CA13745}" type="sibTrans" cxnId="{5076B5CF-CBCF-4A7E-B392-9D2C1C4E0117}">
      <dgm:prSet/>
      <dgm:spPr/>
      <dgm:t>
        <a:bodyPr/>
        <a:lstStyle/>
        <a:p>
          <a:endParaRPr lang="en-US" sz="1600">
            <a:latin typeface="Nunito Sans" pitchFamily="2" charset="77"/>
          </a:endParaRPr>
        </a:p>
      </dgm:t>
    </dgm:pt>
    <dgm:pt modelId="{81DE8425-A1C3-4AA4-B2D8-C237FD7D6463}">
      <dgm:prSet custT="1"/>
      <dgm:spPr>
        <a:solidFill>
          <a:schemeClr val="bg2">
            <a:lumMod val="25000"/>
          </a:schemeClr>
        </a:solidFill>
      </dgm:spPr>
      <dgm:t>
        <a:bodyPr/>
        <a:lstStyle/>
        <a:p>
          <a:pPr algn="l" rtl="0"/>
          <a:r>
            <a:rPr kumimoji="0" lang="en-US" sz="1100" b="1">
              <a:latin typeface="Nunito Sans" pitchFamily="2" charset="77"/>
              <a:ea typeface="+mn-ea"/>
              <a:cs typeface="+mn-cs"/>
            </a:rPr>
            <a:t>Inter-institutional rivalry</a:t>
          </a:r>
        </a:p>
      </dgm:t>
    </dgm:pt>
    <dgm:pt modelId="{D064379E-7ADE-4AD5-B678-F7955C6271FA}" type="parTrans" cxnId="{D797CE97-5073-4E80-AFAA-F7D27A211335}">
      <dgm:prSet/>
      <dgm:spPr/>
      <dgm:t>
        <a:bodyPr/>
        <a:lstStyle/>
        <a:p>
          <a:endParaRPr lang="en-US" sz="1600">
            <a:latin typeface="Nunito Sans" pitchFamily="2" charset="77"/>
          </a:endParaRPr>
        </a:p>
      </dgm:t>
    </dgm:pt>
    <dgm:pt modelId="{C6D47DB3-68AE-428F-939A-83477624E86C}" type="sibTrans" cxnId="{D797CE97-5073-4E80-AFAA-F7D27A211335}">
      <dgm:prSet/>
      <dgm:spPr/>
      <dgm:t>
        <a:bodyPr/>
        <a:lstStyle/>
        <a:p>
          <a:endParaRPr lang="en-US" sz="1600">
            <a:latin typeface="Nunito Sans" pitchFamily="2" charset="77"/>
          </a:endParaRPr>
        </a:p>
      </dgm:t>
    </dgm:pt>
    <dgm:pt modelId="{249E1DC1-07B0-41E9-9B79-CB5EA27F9142}" type="pres">
      <dgm:prSet presAssocID="{A2CDFC68-27FF-4BBC-BBA3-D5AB9F18AE1C}" presName="matrix" presStyleCnt="0">
        <dgm:presLayoutVars>
          <dgm:chMax val="1"/>
          <dgm:dir/>
          <dgm:resizeHandles val="exact"/>
        </dgm:presLayoutVars>
      </dgm:prSet>
      <dgm:spPr/>
    </dgm:pt>
    <dgm:pt modelId="{0C799CA2-6AC5-424B-8842-7E930C3DFFBF}" type="pres">
      <dgm:prSet presAssocID="{A2CDFC68-27FF-4BBC-BBA3-D5AB9F18AE1C}" presName="diamond" presStyleLbl="bgShp" presStyleIdx="0" presStyleCnt="1"/>
      <dgm:spPr>
        <a:solidFill>
          <a:srgbClr val="CCE2F3"/>
        </a:solidFill>
      </dgm:spPr>
    </dgm:pt>
    <dgm:pt modelId="{68D16239-CF60-4397-896A-1ACF08585A8A}" type="pres">
      <dgm:prSet presAssocID="{A2CDFC68-27FF-4BBC-BBA3-D5AB9F18AE1C}" presName="quad1" presStyleLbl="node1" presStyleIdx="0" presStyleCnt="4">
        <dgm:presLayoutVars>
          <dgm:chMax val="0"/>
          <dgm:chPref val="0"/>
          <dgm:bulletEnabled val="1"/>
        </dgm:presLayoutVars>
      </dgm:prSet>
      <dgm:spPr/>
    </dgm:pt>
    <dgm:pt modelId="{F368EA7D-48C7-49D3-A6D1-8DE3DB99EC4D}" type="pres">
      <dgm:prSet presAssocID="{A2CDFC68-27FF-4BBC-BBA3-D5AB9F18AE1C}" presName="quad2" presStyleLbl="node1" presStyleIdx="1" presStyleCnt="4">
        <dgm:presLayoutVars>
          <dgm:chMax val="0"/>
          <dgm:chPref val="0"/>
          <dgm:bulletEnabled val="1"/>
        </dgm:presLayoutVars>
      </dgm:prSet>
      <dgm:spPr/>
    </dgm:pt>
    <dgm:pt modelId="{862D69A1-909B-40CD-A5B5-B493FC93C06B}" type="pres">
      <dgm:prSet presAssocID="{A2CDFC68-27FF-4BBC-BBA3-D5AB9F18AE1C}" presName="quad3" presStyleLbl="node1" presStyleIdx="2" presStyleCnt="4">
        <dgm:presLayoutVars>
          <dgm:chMax val="0"/>
          <dgm:chPref val="0"/>
          <dgm:bulletEnabled val="1"/>
        </dgm:presLayoutVars>
      </dgm:prSet>
      <dgm:spPr/>
    </dgm:pt>
    <dgm:pt modelId="{B1D6DBB4-5591-45AF-98C6-3F2AB9E2A282}" type="pres">
      <dgm:prSet presAssocID="{A2CDFC68-27FF-4BBC-BBA3-D5AB9F18AE1C}" presName="quad4" presStyleLbl="node1" presStyleIdx="3" presStyleCnt="4">
        <dgm:presLayoutVars>
          <dgm:chMax val="0"/>
          <dgm:chPref val="0"/>
          <dgm:bulletEnabled val="1"/>
        </dgm:presLayoutVars>
      </dgm:prSet>
      <dgm:spPr/>
    </dgm:pt>
  </dgm:ptLst>
  <dgm:cxnLst>
    <dgm:cxn modelId="{3D59D003-D741-4FD6-8426-DA6362BC3BCA}" type="presOf" srcId="{A2CDFC68-27FF-4BBC-BBA3-D5AB9F18AE1C}" destId="{249E1DC1-07B0-41E9-9B79-CB5EA27F9142}" srcOrd="0" destOrd="0" presId="urn:microsoft.com/office/officeart/2005/8/layout/matrix3"/>
    <dgm:cxn modelId="{138F4104-1060-409B-BEE2-D4D4ED649853}" srcId="{A2CDFC68-27FF-4BBC-BBA3-D5AB9F18AE1C}" destId="{C1BD1767-6CCA-40A5-AB1A-F702BFABD49F}" srcOrd="2" destOrd="0" parTransId="{F0127F64-B0DE-40F9-A915-384A9E35710F}" sibTransId="{BD8BCD32-1C90-477B-9417-9524073F1E2D}"/>
    <dgm:cxn modelId="{44ADAD05-A8BB-41C2-A81B-F7C47EFB7340}" type="presOf" srcId="{223291FA-6BB6-4EA2-AF3E-D1223BD7B170}" destId="{68D16239-CF60-4397-896A-1ACF08585A8A}" srcOrd="0" destOrd="3" presId="urn:microsoft.com/office/officeart/2005/8/layout/matrix3"/>
    <dgm:cxn modelId="{C2842C0A-E948-4024-8A17-B5EB205D25F1}" srcId="{A3E7645F-47EB-4E17-BBDE-5884473C0246}" destId="{7A780447-6BC2-474D-A9C2-E000DF27B5CE}" srcOrd="0" destOrd="0" parTransId="{94095E91-EA70-4D69-A15F-4A42D04015A0}" sibTransId="{F5B96573-ED8E-4B98-B096-EEF902418B42}"/>
    <dgm:cxn modelId="{DC641410-667B-4783-8AC6-3AC7E535B0EC}" type="presOf" srcId="{B08F31CD-2CA8-4C84-BFAF-75CE7149AB94}" destId="{68D16239-CF60-4397-896A-1ACF08585A8A}" srcOrd="0" destOrd="0" presId="urn:microsoft.com/office/officeart/2005/8/layout/matrix3"/>
    <dgm:cxn modelId="{32C4C424-4CB8-4814-B091-ACAADACE5C34}" type="presOf" srcId="{329286BB-F62C-42D5-9AC6-3BEF5A0B3262}" destId="{68D16239-CF60-4397-896A-1ACF08585A8A}" srcOrd="0" destOrd="1" presId="urn:microsoft.com/office/officeart/2005/8/layout/matrix3"/>
    <dgm:cxn modelId="{7E942825-DD0B-4CCC-A2CE-BE2F05735593}" type="presOf" srcId="{A3E7645F-47EB-4E17-BBDE-5884473C0246}" destId="{F368EA7D-48C7-49D3-A6D1-8DE3DB99EC4D}" srcOrd="0" destOrd="0" presId="urn:microsoft.com/office/officeart/2005/8/layout/matrix3"/>
    <dgm:cxn modelId="{1C737B3B-26BC-4CF6-B4B6-6A4F4B1B3859}" srcId="{B08F31CD-2CA8-4C84-BFAF-75CE7149AB94}" destId="{329286BB-F62C-42D5-9AC6-3BEF5A0B3262}" srcOrd="0" destOrd="0" parTransId="{5131F0BB-D96A-47A4-B9E9-D4D7A65D7CD6}" sibTransId="{10589680-2D26-4E53-A130-4C3811B48334}"/>
    <dgm:cxn modelId="{16102543-7EA0-4663-BCFB-6BE9D41C477E}" srcId="{A2CDFC68-27FF-4BBC-BBA3-D5AB9F18AE1C}" destId="{B08F31CD-2CA8-4C84-BFAF-75CE7149AB94}" srcOrd="0" destOrd="0" parTransId="{516020A8-2112-4A4D-832B-568D9D049C27}" sibTransId="{354FE8B8-36BF-45E8-89E5-CCAF574E96AF}"/>
    <dgm:cxn modelId="{A4BC1945-C20A-45D3-8799-1CFAA07AD667}" srcId="{6FE4612C-72EF-4E32-9FEB-F0F823848819}" destId="{28C03D52-6D7A-44B9-9195-0F71A4541874}" srcOrd="0" destOrd="0" parTransId="{3039B683-524F-4AB9-BCD2-E210F0C6CEBB}" sibTransId="{1C05A17E-AA4B-4900-866E-8E8B63E70887}"/>
    <dgm:cxn modelId="{69BF3886-F849-4D7B-832F-3C8C90C997B1}" srcId="{A3E7645F-47EB-4E17-BBDE-5884473C0246}" destId="{232C547D-ED05-41ED-9671-305C1FCE24C3}" srcOrd="1" destOrd="0" parTransId="{2C38ABA4-E796-4C53-9AD0-409E2A02DAD4}" sibTransId="{A9BB55B5-0EC1-4CD8-89B1-93F9BE3868BD}"/>
    <dgm:cxn modelId="{FE20A094-1F9B-42C2-8E61-33DE7FD1D86D}" type="presOf" srcId="{6F239B6D-5645-484C-8183-2DC5C48B5066}" destId="{F368EA7D-48C7-49D3-A6D1-8DE3DB99EC4D}" srcOrd="0" destOrd="3" presId="urn:microsoft.com/office/officeart/2005/8/layout/matrix3"/>
    <dgm:cxn modelId="{D797CE97-5073-4E80-AFAA-F7D27A211335}" srcId="{6FE4612C-72EF-4E32-9FEB-F0F823848819}" destId="{81DE8425-A1C3-4AA4-B2D8-C237FD7D6463}" srcOrd="2" destOrd="0" parTransId="{D064379E-7ADE-4AD5-B678-F7955C6271FA}" sibTransId="{C6D47DB3-68AE-428F-939A-83477624E86C}"/>
    <dgm:cxn modelId="{301DBE9A-D582-415D-B12C-BCA38AEA3E25}" type="presOf" srcId="{8333CE46-F018-4AB1-81BD-3EA3B023CB02}" destId="{68D16239-CF60-4397-896A-1ACF08585A8A}" srcOrd="0" destOrd="2" presId="urn:microsoft.com/office/officeart/2005/8/layout/matrix3"/>
    <dgm:cxn modelId="{FD966E9B-BA21-4494-AB67-71A67D3E5E81}" type="presOf" srcId="{232C547D-ED05-41ED-9671-305C1FCE24C3}" destId="{F368EA7D-48C7-49D3-A6D1-8DE3DB99EC4D}" srcOrd="0" destOrd="2" presId="urn:microsoft.com/office/officeart/2005/8/layout/matrix3"/>
    <dgm:cxn modelId="{5FB539A6-C4F3-47A1-8B4C-532B27DF4B95}" srcId="{A3E7645F-47EB-4E17-BBDE-5884473C0246}" destId="{6F239B6D-5645-484C-8183-2DC5C48B5066}" srcOrd="2" destOrd="0" parTransId="{6FA3B1B1-9FC4-497E-A8FC-F6580B65D7B7}" sibTransId="{EB86D42D-23A2-4AD9-B9BC-02AA3F2ACC86}"/>
    <dgm:cxn modelId="{A47A13A8-C936-4122-A39F-B4DD3167FB5B}" type="presOf" srcId="{40B0672D-1AC6-4C1C-8246-59ED936E6735}" destId="{862D69A1-909B-40CD-A5B5-B493FC93C06B}" srcOrd="0" destOrd="3" presId="urn:microsoft.com/office/officeart/2005/8/layout/matrix3"/>
    <dgm:cxn modelId="{025C22A8-45D0-43A7-AC3E-130C19918BD6}" type="presOf" srcId="{6FE4612C-72EF-4E32-9FEB-F0F823848819}" destId="{B1D6DBB4-5591-45AF-98C6-3F2AB9E2A282}" srcOrd="0" destOrd="0" presId="urn:microsoft.com/office/officeart/2005/8/layout/matrix3"/>
    <dgm:cxn modelId="{96AF29AB-EFDD-4558-BBC5-BDFF7F7ADAB4}" srcId="{B08F31CD-2CA8-4C84-BFAF-75CE7149AB94}" destId="{8333CE46-F018-4AB1-81BD-3EA3B023CB02}" srcOrd="1" destOrd="0" parTransId="{1401AF17-C79D-4508-8632-8FFBD63EF7D1}" sibTransId="{B144934E-2C37-4BD6-8D93-4ECB46F7ECC4}"/>
    <dgm:cxn modelId="{8A4C75AE-8E3C-400E-B291-F038CC8741D5}" type="presOf" srcId="{436189CE-F192-4BA0-AE5D-0B4311982BD6}" destId="{B1D6DBB4-5591-45AF-98C6-3F2AB9E2A282}" srcOrd="0" destOrd="2" presId="urn:microsoft.com/office/officeart/2005/8/layout/matrix3"/>
    <dgm:cxn modelId="{96C228B1-CFA3-4DBB-948C-59A1FBB0FC65}" type="presOf" srcId="{C1BD1767-6CCA-40A5-AB1A-F702BFABD49F}" destId="{862D69A1-909B-40CD-A5B5-B493FC93C06B}" srcOrd="0" destOrd="0" presId="urn:microsoft.com/office/officeart/2005/8/layout/matrix3"/>
    <dgm:cxn modelId="{BBE856B2-300C-41FB-B37B-C36E6C89D591}" srcId="{A2CDFC68-27FF-4BBC-BBA3-D5AB9F18AE1C}" destId="{6FE4612C-72EF-4E32-9FEB-F0F823848819}" srcOrd="3" destOrd="0" parTransId="{F57E3F8B-0C97-49AC-A060-63A0AC2B6BE6}" sibTransId="{FCB6D1CF-1737-4F10-B3AC-624270807D5C}"/>
    <dgm:cxn modelId="{DF068DB3-F025-4D98-A950-20E806E5FDC5}" type="presOf" srcId="{83E52A80-B24C-49EA-8D8F-F882C40AA517}" destId="{862D69A1-909B-40CD-A5B5-B493FC93C06B}" srcOrd="0" destOrd="1" presId="urn:microsoft.com/office/officeart/2005/8/layout/matrix3"/>
    <dgm:cxn modelId="{73785DB6-12EB-4573-891C-AC1EE727DDD7}" type="presOf" srcId="{81DE8425-A1C3-4AA4-B2D8-C237FD7D6463}" destId="{B1D6DBB4-5591-45AF-98C6-3F2AB9E2A282}" srcOrd="0" destOrd="3" presId="urn:microsoft.com/office/officeart/2005/8/layout/matrix3"/>
    <dgm:cxn modelId="{CF70DBB9-B2B6-4014-9157-779927C7E945}" srcId="{C1BD1767-6CCA-40A5-AB1A-F702BFABD49F}" destId="{83E52A80-B24C-49EA-8D8F-F882C40AA517}" srcOrd="0" destOrd="0" parTransId="{17BF1686-F51F-4352-9BE4-25F373B08981}" sibTransId="{D8F1DB28-75F7-422B-8EFD-F6089939B1F3}"/>
    <dgm:cxn modelId="{C6A198BB-94B5-44D3-86AB-6BCF8262E1F9}" srcId="{C1BD1767-6CCA-40A5-AB1A-F702BFABD49F}" destId="{40B0672D-1AC6-4C1C-8246-59ED936E6735}" srcOrd="2" destOrd="0" parTransId="{D485C231-BDB3-4B16-A254-8314A98358D3}" sibTransId="{041C60E3-ED24-4063-9139-EC62775AF884}"/>
    <dgm:cxn modelId="{D3A3B2BD-518F-4102-A748-CABC83AD9092}" type="presOf" srcId="{28C03D52-6D7A-44B9-9195-0F71A4541874}" destId="{B1D6DBB4-5591-45AF-98C6-3F2AB9E2A282}" srcOrd="0" destOrd="1" presId="urn:microsoft.com/office/officeart/2005/8/layout/matrix3"/>
    <dgm:cxn modelId="{186A9AC8-9554-4ED4-8039-16CFDB79BDAA}" srcId="{A2CDFC68-27FF-4BBC-BBA3-D5AB9F18AE1C}" destId="{A3E7645F-47EB-4E17-BBDE-5884473C0246}" srcOrd="1" destOrd="0" parTransId="{BC55C4E3-8E02-4091-81F2-B894362518B2}" sibTransId="{1F055D19-E907-4541-B4B7-865E99A747A6}"/>
    <dgm:cxn modelId="{15BE8FCC-5B6B-4FF1-AE1E-73AF5DEE25B7}" type="presOf" srcId="{7A780447-6BC2-474D-A9C2-E000DF27B5CE}" destId="{F368EA7D-48C7-49D3-A6D1-8DE3DB99EC4D}" srcOrd="0" destOrd="1" presId="urn:microsoft.com/office/officeart/2005/8/layout/matrix3"/>
    <dgm:cxn modelId="{5076B5CF-CBCF-4A7E-B392-9D2C1C4E0117}" srcId="{6FE4612C-72EF-4E32-9FEB-F0F823848819}" destId="{436189CE-F192-4BA0-AE5D-0B4311982BD6}" srcOrd="1" destOrd="0" parTransId="{8A7A252F-C3C1-4697-9D12-FACD6EEB2AED}" sibTransId="{02371137-84E9-4071-88A7-BDB84CA13745}"/>
    <dgm:cxn modelId="{D27A66D2-45B7-4611-97E1-EED1819431E7}" srcId="{C1BD1767-6CCA-40A5-AB1A-F702BFABD49F}" destId="{86BA905C-BA18-4362-B68E-DA0B9C2F5B0E}" srcOrd="1" destOrd="0" parTransId="{DB80B7B4-F44B-4428-A69D-994457406FB4}" sibTransId="{78126C45-2A1D-4DB5-A893-F2CDC8951592}"/>
    <dgm:cxn modelId="{CA29B0EA-44F4-456B-A1E7-2A1A6D3C5A91}" type="presOf" srcId="{86BA905C-BA18-4362-B68E-DA0B9C2F5B0E}" destId="{862D69A1-909B-40CD-A5B5-B493FC93C06B}" srcOrd="0" destOrd="2" presId="urn:microsoft.com/office/officeart/2005/8/layout/matrix3"/>
    <dgm:cxn modelId="{4AF9F0F5-9EF7-4280-B59B-E8E639E8E052}" srcId="{B08F31CD-2CA8-4C84-BFAF-75CE7149AB94}" destId="{223291FA-6BB6-4EA2-AF3E-D1223BD7B170}" srcOrd="2" destOrd="0" parTransId="{01F5796E-E685-4026-9A76-0AB0BA989376}" sibTransId="{AF01B1E0-11E9-4F10-A741-7A2067AED249}"/>
    <dgm:cxn modelId="{34F30872-0CBD-4F01-BBDB-3E6B2A59DC7A}" type="presParOf" srcId="{249E1DC1-07B0-41E9-9B79-CB5EA27F9142}" destId="{0C799CA2-6AC5-424B-8842-7E930C3DFFBF}" srcOrd="0" destOrd="0" presId="urn:microsoft.com/office/officeart/2005/8/layout/matrix3"/>
    <dgm:cxn modelId="{C249786E-526A-43BC-9B18-D779250F442A}" type="presParOf" srcId="{249E1DC1-07B0-41E9-9B79-CB5EA27F9142}" destId="{68D16239-CF60-4397-896A-1ACF08585A8A}" srcOrd="1" destOrd="0" presId="urn:microsoft.com/office/officeart/2005/8/layout/matrix3"/>
    <dgm:cxn modelId="{29236F33-00EA-4898-9704-7853DAC4E05A}" type="presParOf" srcId="{249E1DC1-07B0-41E9-9B79-CB5EA27F9142}" destId="{F368EA7D-48C7-49D3-A6D1-8DE3DB99EC4D}" srcOrd="2" destOrd="0" presId="urn:microsoft.com/office/officeart/2005/8/layout/matrix3"/>
    <dgm:cxn modelId="{CC2B6F97-04D7-470C-B8D8-81D6C90514D9}" type="presParOf" srcId="{249E1DC1-07B0-41E9-9B79-CB5EA27F9142}" destId="{862D69A1-909B-40CD-A5B5-B493FC93C06B}" srcOrd="3" destOrd="0" presId="urn:microsoft.com/office/officeart/2005/8/layout/matrix3"/>
    <dgm:cxn modelId="{702C122C-3A0C-4865-A34A-6178E7B4C55D}" type="presParOf" srcId="{249E1DC1-07B0-41E9-9B79-CB5EA27F9142}" destId="{B1D6DBB4-5591-45AF-98C6-3F2AB9E2A28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697588-1CA2-482F-8016-A92A9AFFC5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9146B6A-E846-4FD7-BEC2-0E0A041C6108}">
      <dgm:prSet phldrT="[Text]" custT="1"/>
      <dgm:spPr>
        <a:solidFill>
          <a:schemeClr val="bg2">
            <a:lumMod val="25000"/>
          </a:schemeClr>
        </a:solidFill>
      </dgm:spPr>
      <dgm:t>
        <a:bodyPr/>
        <a:lstStyle/>
        <a:p>
          <a:r>
            <a:rPr lang="en-US" sz="1800" b="1">
              <a:latin typeface="Nunito Sans" pitchFamily="2" charset="77"/>
            </a:rPr>
            <a:t>The BME department’s reputation is one of its top 3 weakness </a:t>
          </a:r>
        </a:p>
      </dgm:t>
    </dgm:pt>
    <dgm:pt modelId="{B278F77D-3F5D-44DC-BF00-623493D72C88}" type="parTrans" cxnId="{9BB97FAD-0040-45C6-91FB-A1A354B53B91}">
      <dgm:prSet/>
      <dgm:spPr/>
      <dgm:t>
        <a:bodyPr/>
        <a:lstStyle/>
        <a:p>
          <a:endParaRPr lang="en-US">
            <a:latin typeface="Nunito Sans" pitchFamily="2" charset="77"/>
          </a:endParaRPr>
        </a:p>
      </dgm:t>
    </dgm:pt>
    <dgm:pt modelId="{1CA269D1-33F5-4B4A-8171-16A2540317A0}" type="sibTrans" cxnId="{9BB97FAD-0040-45C6-91FB-A1A354B53B91}">
      <dgm:prSet/>
      <dgm:spPr/>
      <dgm:t>
        <a:bodyPr/>
        <a:lstStyle/>
        <a:p>
          <a:endParaRPr lang="en-US">
            <a:latin typeface="Nunito Sans" pitchFamily="2" charset="77"/>
          </a:endParaRPr>
        </a:p>
      </dgm:t>
    </dgm:pt>
    <dgm:pt modelId="{E7D721DF-AAFF-4DDE-B79E-9F8C0185A446}">
      <dgm:prSet phldrT="[Text]" custT="1"/>
      <dgm:spPr/>
      <dgm:t>
        <a:bodyPr/>
        <a:lstStyle/>
        <a:p>
          <a:r>
            <a:rPr lang="en-US" sz="1200">
              <a:latin typeface="Nunito Sans" pitchFamily="2" charset="77"/>
            </a:rPr>
            <a:t>“Lack of visibility of the program as a whole” –UNC-based, Graduate</a:t>
          </a:r>
        </a:p>
      </dgm:t>
    </dgm:pt>
    <dgm:pt modelId="{CC3E50BA-81ED-48BD-82DD-6006BDBBCFA3}" type="parTrans" cxnId="{48D5F6FE-0943-48DD-8C4D-97784D5F1B74}">
      <dgm:prSet/>
      <dgm:spPr/>
      <dgm:t>
        <a:bodyPr/>
        <a:lstStyle/>
        <a:p>
          <a:endParaRPr lang="en-US">
            <a:latin typeface="Nunito Sans" pitchFamily="2" charset="77"/>
          </a:endParaRPr>
        </a:p>
      </dgm:t>
    </dgm:pt>
    <dgm:pt modelId="{CADFB543-339F-4DB6-925A-CD87FDF80E18}" type="sibTrans" cxnId="{48D5F6FE-0943-48DD-8C4D-97784D5F1B74}">
      <dgm:prSet/>
      <dgm:spPr/>
      <dgm:t>
        <a:bodyPr/>
        <a:lstStyle/>
        <a:p>
          <a:endParaRPr lang="en-US">
            <a:latin typeface="Nunito Sans" pitchFamily="2" charset="77"/>
          </a:endParaRPr>
        </a:p>
      </dgm:t>
    </dgm:pt>
    <dgm:pt modelId="{987A7EBB-2BFB-475A-AF8C-6FBD476EA469}">
      <dgm:prSet phldrT="[Text]" custT="1"/>
      <dgm:spPr>
        <a:solidFill>
          <a:schemeClr val="bg2">
            <a:lumMod val="2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800" b="1">
              <a:latin typeface="Nunito Sans" pitchFamily="2" charset="77"/>
            </a:rPr>
            <a:t>Sponsorship at national conferences influences program recognition</a:t>
          </a:r>
        </a:p>
      </dgm:t>
    </dgm:pt>
    <dgm:pt modelId="{5B3FEE7A-24ED-415D-9D3D-1C323FB4F287}" type="parTrans" cxnId="{362FA80C-5839-4761-8E5D-D9E451E96525}">
      <dgm:prSet/>
      <dgm:spPr/>
      <dgm:t>
        <a:bodyPr/>
        <a:lstStyle/>
        <a:p>
          <a:endParaRPr lang="en-US">
            <a:latin typeface="Nunito Sans" pitchFamily="2" charset="77"/>
          </a:endParaRPr>
        </a:p>
      </dgm:t>
    </dgm:pt>
    <dgm:pt modelId="{5DA1D80B-09EB-4ECA-86B7-D6B62096C871}" type="sibTrans" cxnId="{362FA80C-5839-4761-8E5D-D9E451E96525}">
      <dgm:prSet/>
      <dgm:spPr/>
      <dgm:t>
        <a:bodyPr/>
        <a:lstStyle/>
        <a:p>
          <a:endParaRPr lang="en-US">
            <a:latin typeface="Nunito Sans" pitchFamily="2" charset="77"/>
          </a:endParaRPr>
        </a:p>
      </dgm:t>
    </dgm:pt>
    <dgm:pt modelId="{F3856963-92F1-40DC-A146-F4932C6D7F57}">
      <dgm:prSet custT="1"/>
      <dgm:spPr/>
      <dgm:t>
        <a:bodyPr/>
        <a:lstStyle/>
        <a:p>
          <a:r>
            <a:rPr lang="en-US" sz="1200">
              <a:latin typeface="Nunito Sans" pitchFamily="2" charset="77"/>
            </a:rPr>
            <a:t>“Recognition among other BME programs in the US” –UNC-based, Graduate</a:t>
          </a:r>
        </a:p>
      </dgm:t>
    </dgm:pt>
    <dgm:pt modelId="{84B2E548-566A-4C79-AE6C-0426CD03536C}" type="parTrans" cxnId="{CE7EFBB6-BF62-4DF7-9743-9F0E5BE133A6}">
      <dgm:prSet/>
      <dgm:spPr/>
      <dgm:t>
        <a:bodyPr/>
        <a:lstStyle/>
        <a:p>
          <a:endParaRPr lang="en-US">
            <a:latin typeface="Nunito Sans" pitchFamily="2" charset="77"/>
          </a:endParaRPr>
        </a:p>
      </dgm:t>
    </dgm:pt>
    <dgm:pt modelId="{5ECCE468-C913-41A0-8EF7-CC73B00ED440}" type="sibTrans" cxnId="{CE7EFBB6-BF62-4DF7-9743-9F0E5BE133A6}">
      <dgm:prSet/>
      <dgm:spPr/>
      <dgm:t>
        <a:bodyPr/>
        <a:lstStyle/>
        <a:p>
          <a:endParaRPr lang="en-US">
            <a:latin typeface="Nunito Sans" pitchFamily="2" charset="77"/>
          </a:endParaRPr>
        </a:p>
      </dgm:t>
    </dgm:pt>
    <dgm:pt modelId="{26949F5B-44D6-49F4-A09F-55CC84B05CA0}">
      <dgm:prSet custT="1"/>
      <dgm:spPr/>
      <dgm:t>
        <a:bodyPr/>
        <a:lstStyle/>
        <a:p>
          <a:r>
            <a:rPr lang="en-US" sz="1200">
              <a:latin typeface="Nunito Sans" pitchFamily="2" charset="77"/>
            </a:rPr>
            <a:t>“PR” –NCSU-based, Graduate</a:t>
          </a:r>
        </a:p>
      </dgm:t>
    </dgm:pt>
    <dgm:pt modelId="{8A665723-7B92-47EA-BB31-0C7BF984329F}" type="parTrans" cxnId="{AD086099-E7F5-4798-8070-C75605BFC1F9}">
      <dgm:prSet/>
      <dgm:spPr/>
      <dgm:t>
        <a:bodyPr/>
        <a:lstStyle/>
        <a:p>
          <a:endParaRPr lang="en-US">
            <a:latin typeface="Nunito Sans" pitchFamily="2" charset="77"/>
          </a:endParaRPr>
        </a:p>
      </dgm:t>
    </dgm:pt>
    <dgm:pt modelId="{CEE5DAB3-2E74-4F16-9F7C-F650761C90C7}" type="sibTrans" cxnId="{AD086099-E7F5-4798-8070-C75605BFC1F9}">
      <dgm:prSet/>
      <dgm:spPr/>
      <dgm:t>
        <a:bodyPr/>
        <a:lstStyle/>
        <a:p>
          <a:endParaRPr lang="en-US">
            <a:latin typeface="Nunito Sans" pitchFamily="2" charset="77"/>
          </a:endParaRPr>
        </a:p>
      </dgm:t>
    </dgm:pt>
    <dgm:pt modelId="{8B0C2355-79D0-4003-A15A-C5ADD0088ED1}">
      <dgm:prSet phldrT="[Text]" custT="1"/>
      <dgm:spPr>
        <a:solidFill>
          <a:schemeClr val="bg2">
            <a:lumMod val="25000"/>
          </a:schemeClr>
        </a:solidFill>
      </dgm:spPr>
      <dgm:t>
        <a:bodyPr/>
        <a:lstStyle/>
        <a:p>
          <a:r>
            <a:rPr lang="en-US" sz="1800" b="1">
              <a:latin typeface="Nunito Sans" pitchFamily="2" charset="77"/>
            </a:rPr>
            <a:t>Top programs dedicate resources to PR</a:t>
          </a:r>
        </a:p>
      </dgm:t>
    </dgm:pt>
    <dgm:pt modelId="{076B25E2-0D97-4F7F-ACF3-DCEE3C3F6D19}" type="parTrans" cxnId="{34525B8D-8635-484B-81B6-8F7F0E7D6F50}">
      <dgm:prSet/>
      <dgm:spPr/>
      <dgm:t>
        <a:bodyPr/>
        <a:lstStyle/>
        <a:p>
          <a:endParaRPr lang="en-US">
            <a:latin typeface="Nunito Sans" pitchFamily="2" charset="77"/>
          </a:endParaRPr>
        </a:p>
      </dgm:t>
    </dgm:pt>
    <dgm:pt modelId="{30BE1007-D5B2-496F-8D74-E948B065EA57}" type="sibTrans" cxnId="{34525B8D-8635-484B-81B6-8F7F0E7D6F50}">
      <dgm:prSet/>
      <dgm:spPr/>
      <dgm:t>
        <a:bodyPr/>
        <a:lstStyle/>
        <a:p>
          <a:endParaRPr lang="en-US">
            <a:latin typeface="Nunito Sans" pitchFamily="2" charset="77"/>
          </a:endParaRPr>
        </a:p>
      </dgm:t>
    </dgm:pt>
    <dgm:pt modelId="{101DEF8D-4A55-4CBC-AC0B-05C90E424D63}">
      <dgm:prSet phldrT="[Text]" custT="1"/>
      <dgm:spPr/>
      <dgm:t>
        <a:bodyPr/>
        <a:lstStyle/>
        <a:p>
          <a:r>
            <a:rPr lang="en-US" sz="1200" b="0">
              <a:latin typeface="Nunito Sans" pitchFamily="2" charset="77"/>
            </a:rPr>
            <a:t>77% of top 20 programs sponsored a booth or reception at the 2013 BMES Meeting</a:t>
          </a:r>
          <a:endParaRPr lang="en-US" sz="1200">
            <a:latin typeface="Nunito Sans" pitchFamily="2" charset="77"/>
          </a:endParaRPr>
        </a:p>
      </dgm:t>
    </dgm:pt>
    <dgm:pt modelId="{371022D3-37CB-472B-827C-4B0BAEF757F6}" type="parTrans" cxnId="{83BECC82-F876-4054-8E8D-B26BF818EC01}">
      <dgm:prSet/>
      <dgm:spPr/>
      <dgm:t>
        <a:bodyPr/>
        <a:lstStyle/>
        <a:p>
          <a:endParaRPr lang="en-US">
            <a:latin typeface="Nunito Sans" pitchFamily="2" charset="77"/>
          </a:endParaRPr>
        </a:p>
      </dgm:t>
    </dgm:pt>
    <dgm:pt modelId="{B60C8D83-96A3-4805-A010-C4A9FE97E9CD}" type="sibTrans" cxnId="{83BECC82-F876-4054-8E8D-B26BF818EC01}">
      <dgm:prSet/>
      <dgm:spPr/>
      <dgm:t>
        <a:bodyPr/>
        <a:lstStyle/>
        <a:p>
          <a:endParaRPr lang="en-US">
            <a:latin typeface="Nunito Sans" pitchFamily="2" charset="77"/>
          </a:endParaRPr>
        </a:p>
      </dgm:t>
    </dgm:pt>
    <dgm:pt modelId="{EBDE8A53-2DD3-40ED-910C-F4E7A9CD730E}">
      <dgm:prSet phldrT="[Text]" custT="1"/>
      <dgm:spPr/>
      <dgm:t>
        <a:bodyPr/>
        <a:lstStyle/>
        <a:p>
          <a:r>
            <a:rPr lang="en-US" sz="1200">
              <a:latin typeface="Nunito Sans" pitchFamily="2" charset="77"/>
            </a:rPr>
            <a:t>$60,000/</a:t>
          </a:r>
          <a:r>
            <a:rPr lang="en-US" sz="1200" err="1">
              <a:latin typeface="Nunito Sans" pitchFamily="2" charset="77"/>
            </a:rPr>
            <a:t>yr</a:t>
          </a:r>
          <a:r>
            <a:rPr lang="en-US" sz="1200">
              <a:latin typeface="Nunito Sans" pitchFamily="2" charset="77"/>
            </a:rPr>
            <a:t>, University of Texas at Austin</a:t>
          </a:r>
        </a:p>
      </dgm:t>
    </dgm:pt>
    <dgm:pt modelId="{4CA4D0FE-7DE7-4456-9607-779B0F313046}" type="parTrans" cxnId="{67D8EBF1-9C2F-494B-AFD6-F11177C736C5}">
      <dgm:prSet/>
      <dgm:spPr/>
      <dgm:t>
        <a:bodyPr/>
        <a:lstStyle/>
        <a:p>
          <a:endParaRPr lang="en-US">
            <a:latin typeface="Nunito Sans" pitchFamily="2" charset="77"/>
          </a:endParaRPr>
        </a:p>
      </dgm:t>
    </dgm:pt>
    <dgm:pt modelId="{622EECE0-9918-4D5E-8308-1330282A3E84}" type="sibTrans" cxnId="{67D8EBF1-9C2F-494B-AFD6-F11177C736C5}">
      <dgm:prSet/>
      <dgm:spPr/>
      <dgm:t>
        <a:bodyPr/>
        <a:lstStyle/>
        <a:p>
          <a:endParaRPr lang="en-US">
            <a:latin typeface="Nunito Sans" pitchFamily="2" charset="77"/>
          </a:endParaRPr>
        </a:p>
      </dgm:t>
    </dgm:pt>
    <dgm:pt modelId="{552DFCC6-1812-4692-BBD1-53F380AE1B3A}">
      <dgm:prSet phldrT="[Text]" custT="1"/>
      <dgm:spPr/>
      <dgm:t>
        <a:bodyPr/>
        <a:lstStyle/>
        <a:p>
          <a:r>
            <a:rPr lang="en-US" sz="1200">
              <a:latin typeface="Nunito Sans" pitchFamily="2" charset="77"/>
            </a:rPr>
            <a:t>$10,000/</a:t>
          </a:r>
          <a:r>
            <a:rPr lang="en-US" sz="1200" err="1">
              <a:latin typeface="Nunito Sans" pitchFamily="2" charset="77"/>
            </a:rPr>
            <a:t>yr</a:t>
          </a:r>
          <a:r>
            <a:rPr lang="en-US" sz="1200">
              <a:latin typeface="Nunito Sans" pitchFamily="2" charset="77"/>
            </a:rPr>
            <a:t>, University of Virginia</a:t>
          </a:r>
        </a:p>
      </dgm:t>
    </dgm:pt>
    <dgm:pt modelId="{A1D52164-6B23-4615-82BF-12D7E3119FDE}" type="parTrans" cxnId="{9D0BA30B-4AC6-44BC-99D8-06F6BD9EDBEE}">
      <dgm:prSet/>
      <dgm:spPr/>
      <dgm:t>
        <a:bodyPr/>
        <a:lstStyle/>
        <a:p>
          <a:endParaRPr lang="en-US">
            <a:latin typeface="Nunito Sans" pitchFamily="2" charset="77"/>
          </a:endParaRPr>
        </a:p>
      </dgm:t>
    </dgm:pt>
    <dgm:pt modelId="{93E7BABC-B4EF-443D-88E3-788B806EC8F2}" type="sibTrans" cxnId="{9D0BA30B-4AC6-44BC-99D8-06F6BD9EDBEE}">
      <dgm:prSet/>
      <dgm:spPr/>
      <dgm:t>
        <a:bodyPr/>
        <a:lstStyle/>
        <a:p>
          <a:endParaRPr lang="en-US">
            <a:latin typeface="Nunito Sans" pitchFamily="2" charset="77"/>
          </a:endParaRPr>
        </a:p>
      </dgm:t>
    </dgm:pt>
    <dgm:pt modelId="{8C6A2CDF-622A-4ECA-85A5-AA3763D8163F}">
      <dgm:prSet phldrT="[Text]" custT="1"/>
      <dgm:spPr/>
      <dgm:t>
        <a:bodyPr/>
        <a:lstStyle/>
        <a:p>
          <a:r>
            <a:rPr lang="en-US" sz="1200">
              <a:latin typeface="Nunito Sans" pitchFamily="2" charset="77"/>
            </a:rPr>
            <a:t>Georgia Tech/Emory hosted 2012 BMES Conference</a:t>
          </a:r>
        </a:p>
      </dgm:t>
    </dgm:pt>
    <dgm:pt modelId="{3E75ED4D-8EB4-411D-ADBE-048F05C40170}" type="parTrans" cxnId="{75F1F19A-3B05-432E-BF51-F7FE80A6EF7C}">
      <dgm:prSet/>
      <dgm:spPr/>
      <dgm:t>
        <a:bodyPr/>
        <a:lstStyle/>
        <a:p>
          <a:endParaRPr lang="en-US">
            <a:latin typeface="Nunito Sans" pitchFamily="2" charset="77"/>
          </a:endParaRPr>
        </a:p>
      </dgm:t>
    </dgm:pt>
    <dgm:pt modelId="{43FDF88B-610E-4083-A605-9BB637C48852}" type="sibTrans" cxnId="{75F1F19A-3B05-432E-BF51-F7FE80A6EF7C}">
      <dgm:prSet/>
      <dgm:spPr/>
      <dgm:t>
        <a:bodyPr/>
        <a:lstStyle/>
        <a:p>
          <a:endParaRPr lang="en-US">
            <a:latin typeface="Nunito Sans" pitchFamily="2" charset="77"/>
          </a:endParaRPr>
        </a:p>
      </dgm:t>
    </dgm:pt>
    <dgm:pt modelId="{15934243-3289-4D21-87BA-002856944E26}">
      <dgm:prSet phldrT="[Text]"/>
      <dgm:spPr/>
      <dgm:t>
        <a:bodyPr/>
        <a:lstStyle/>
        <a:p>
          <a:endParaRPr lang="en-US" sz="1400">
            <a:latin typeface="Nunito Sans" pitchFamily="2" charset="77"/>
          </a:endParaRPr>
        </a:p>
      </dgm:t>
    </dgm:pt>
    <dgm:pt modelId="{6666B536-E681-4C8A-B046-C0B0D3736DC6}" type="parTrans" cxnId="{256CAF7C-0F52-4D3F-B275-8A7DCE87677A}">
      <dgm:prSet/>
      <dgm:spPr/>
      <dgm:t>
        <a:bodyPr/>
        <a:lstStyle/>
        <a:p>
          <a:endParaRPr lang="en-US">
            <a:latin typeface="Nunito Sans" pitchFamily="2" charset="77"/>
          </a:endParaRPr>
        </a:p>
      </dgm:t>
    </dgm:pt>
    <dgm:pt modelId="{29C52864-E6E4-4FD6-93B6-518E080DEE64}" type="sibTrans" cxnId="{256CAF7C-0F52-4D3F-B275-8A7DCE87677A}">
      <dgm:prSet/>
      <dgm:spPr/>
      <dgm:t>
        <a:bodyPr/>
        <a:lstStyle/>
        <a:p>
          <a:endParaRPr lang="en-US">
            <a:latin typeface="Nunito Sans" pitchFamily="2" charset="77"/>
          </a:endParaRPr>
        </a:p>
      </dgm:t>
    </dgm:pt>
    <dgm:pt modelId="{4C045409-5688-4E49-B66A-9404E1488F70}">
      <dgm:prSet phldrT="[Text]" custT="1"/>
      <dgm:spPr/>
      <dgm:t>
        <a:bodyPr/>
        <a:lstStyle/>
        <a:p>
          <a:r>
            <a:rPr lang="en-US" sz="1200">
              <a:latin typeface="Nunito Sans" pitchFamily="2" charset="77"/>
            </a:rPr>
            <a:t>University of Maryland holds the </a:t>
          </a:r>
          <a:r>
            <a:rPr lang="en-US" sz="1200" err="1">
              <a:latin typeface="Nunito Sans" pitchFamily="2" charset="77"/>
            </a:rPr>
            <a:t>Fischell</a:t>
          </a:r>
          <a:r>
            <a:rPr lang="en-US" sz="1200">
              <a:latin typeface="Nunito Sans" pitchFamily="2" charset="77"/>
            </a:rPr>
            <a:t> Festival ($10,000/</a:t>
          </a:r>
          <a:r>
            <a:rPr lang="en-US" sz="1200" err="1">
              <a:latin typeface="Nunito Sans" pitchFamily="2" charset="77"/>
            </a:rPr>
            <a:t>yr</a:t>
          </a:r>
          <a:r>
            <a:rPr lang="en-US" sz="1200">
              <a:latin typeface="Nunito Sans" pitchFamily="2" charset="77"/>
            </a:rPr>
            <a:t>)</a:t>
          </a:r>
        </a:p>
      </dgm:t>
    </dgm:pt>
    <dgm:pt modelId="{CB7FE658-5D5B-4A21-9417-FA9C593B9EB0}" type="parTrans" cxnId="{81B51DB1-4C8F-48C9-9E35-75A1CBBAEAE4}">
      <dgm:prSet/>
      <dgm:spPr/>
      <dgm:t>
        <a:bodyPr/>
        <a:lstStyle/>
        <a:p>
          <a:endParaRPr lang="en-US">
            <a:latin typeface="Nunito Sans" pitchFamily="2" charset="77"/>
          </a:endParaRPr>
        </a:p>
      </dgm:t>
    </dgm:pt>
    <dgm:pt modelId="{C2C21144-1496-48C1-974C-03D2FD06AF65}" type="sibTrans" cxnId="{81B51DB1-4C8F-48C9-9E35-75A1CBBAEAE4}">
      <dgm:prSet/>
      <dgm:spPr/>
      <dgm:t>
        <a:bodyPr/>
        <a:lstStyle/>
        <a:p>
          <a:endParaRPr lang="en-US">
            <a:latin typeface="Nunito Sans" pitchFamily="2" charset="77"/>
          </a:endParaRPr>
        </a:p>
      </dgm:t>
    </dgm:pt>
    <dgm:pt modelId="{42219F74-32D6-4DEB-9ECC-EDB479E99A7F}">
      <dgm:prSet phldrT="[Text]" custT="1"/>
      <dgm:spPr/>
      <dgm:t>
        <a:bodyPr/>
        <a:lstStyle/>
        <a:p>
          <a:r>
            <a:rPr lang="en-US" sz="1200">
              <a:latin typeface="Nunito Sans" pitchFamily="2" charset="77"/>
            </a:rPr>
            <a:t>$50,000/</a:t>
          </a:r>
          <a:r>
            <a:rPr lang="en-US" sz="1200" err="1">
              <a:latin typeface="Nunito Sans" pitchFamily="2" charset="77"/>
            </a:rPr>
            <a:t>yr</a:t>
          </a:r>
          <a:r>
            <a:rPr lang="en-US" sz="1200">
              <a:latin typeface="Nunito Sans" pitchFamily="2" charset="77"/>
            </a:rPr>
            <a:t>, University of Washington</a:t>
          </a:r>
        </a:p>
      </dgm:t>
    </dgm:pt>
    <dgm:pt modelId="{A51505C1-8E17-41B1-83CC-FE59A5F9F5AB}" type="parTrans" cxnId="{168C35F0-747F-4DF2-B85B-8A536263CEAC}">
      <dgm:prSet/>
      <dgm:spPr/>
      <dgm:t>
        <a:bodyPr/>
        <a:lstStyle/>
        <a:p>
          <a:endParaRPr lang="en-US">
            <a:latin typeface="Nunito Sans" pitchFamily="2" charset="77"/>
          </a:endParaRPr>
        </a:p>
      </dgm:t>
    </dgm:pt>
    <dgm:pt modelId="{215B6E1C-65DE-4AA1-9222-ED2A50812593}" type="sibTrans" cxnId="{168C35F0-747F-4DF2-B85B-8A536263CEAC}">
      <dgm:prSet/>
      <dgm:spPr/>
      <dgm:t>
        <a:bodyPr/>
        <a:lstStyle/>
        <a:p>
          <a:endParaRPr lang="en-US">
            <a:latin typeface="Nunito Sans" pitchFamily="2" charset="77"/>
          </a:endParaRPr>
        </a:p>
      </dgm:t>
    </dgm:pt>
    <dgm:pt modelId="{0E43B42B-5F0C-4B5A-8854-62A3934503CE}">
      <dgm:prSet/>
      <dgm:spPr/>
      <dgm:t>
        <a:bodyPr/>
        <a:lstStyle/>
        <a:p>
          <a:endParaRPr lang="en-US" sz="1300">
            <a:latin typeface="Nunito Sans" pitchFamily="2" charset="77"/>
          </a:endParaRPr>
        </a:p>
      </dgm:t>
    </dgm:pt>
    <dgm:pt modelId="{1B59A81D-542D-423D-9070-57FB298C0FD5}" type="parTrans" cxnId="{9462287B-7F8D-4AC6-A20A-BC88850AED3D}">
      <dgm:prSet/>
      <dgm:spPr/>
      <dgm:t>
        <a:bodyPr/>
        <a:lstStyle/>
        <a:p>
          <a:endParaRPr lang="en-US">
            <a:latin typeface="Nunito Sans" pitchFamily="2" charset="77"/>
          </a:endParaRPr>
        </a:p>
      </dgm:t>
    </dgm:pt>
    <dgm:pt modelId="{4EB4957D-BA58-49FA-B43F-1A4864C3D706}" type="sibTrans" cxnId="{9462287B-7F8D-4AC6-A20A-BC88850AED3D}">
      <dgm:prSet/>
      <dgm:spPr/>
      <dgm:t>
        <a:bodyPr/>
        <a:lstStyle/>
        <a:p>
          <a:endParaRPr lang="en-US">
            <a:latin typeface="Nunito Sans" pitchFamily="2" charset="77"/>
          </a:endParaRPr>
        </a:p>
      </dgm:t>
    </dgm:pt>
    <dgm:pt modelId="{C171C068-04E1-4024-9DB0-739DB9186D06}">
      <dgm:prSet phldrT="[Text]"/>
      <dgm:spPr/>
      <dgm:t>
        <a:bodyPr/>
        <a:lstStyle/>
        <a:p>
          <a:endParaRPr lang="en-US" sz="1400">
            <a:latin typeface="Nunito Sans" pitchFamily="2" charset="77"/>
          </a:endParaRPr>
        </a:p>
      </dgm:t>
    </dgm:pt>
    <dgm:pt modelId="{974832E8-3238-4D98-B02A-D3DE85F2B7BD}" type="parTrans" cxnId="{8345221B-74F0-4480-99C5-FFC15FCE70A7}">
      <dgm:prSet/>
      <dgm:spPr/>
      <dgm:t>
        <a:bodyPr/>
        <a:lstStyle/>
        <a:p>
          <a:endParaRPr lang="en-US">
            <a:latin typeface="Nunito Sans" pitchFamily="2" charset="77"/>
          </a:endParaRPr>
        </a:p>
      </dgm:t>
    </dgm:pt>
    <dgm:pt modelId="{F17E8291-3103-4FE5-B563-76D6B8BD5344}" type="sibTrans" cxnId="{8345221B-74F0-4480-99C5-FFC15FCE70A7}">
      <dgm:prSet/>
      <dgm:spPr/>
      <dgm:t>
        <a:bodyPr/>
        <a:lstStyle/>
        <a:p>
          <a:endParaRPr lang="en-US">
            <a:latin typeface="Nunito Sans" pitchFamily="2" charset="77"/>
          </a:endParaRPr>
        </a:p>
      </dgm:t>
    </dgm:pt>
    <dgm:pt modelId="{7C3DC275-3797-4957-9A45-9CCF22442DB8}" type="pres">
      <dgm:prSet presAssocID="{C1697588-1CA2-482F-8016-A92A9AFFC503}" presName="linear" presStyleCnt="0">
        <dgm:presLayoutVars>
          <dgm:animLvl val="lvl"/>
          <dgm:resizeHandles val="exact"/>
        </dgm:presLayoutVars>
      </dgm:prSet>
      <dgm:spPr/>
    </dgm:pt>
    <dgm:pt modelId="{3D79A664-5BC2-42DB-B770-36971A3A4B14}" type="pres">
      <dgm:prSet presAssocID="{89146B6A-E846-4FD7-BEC2-0E0A041C6108}" presName="parentText" presStyleLbl="node1" presStyleIdx="0" presStyleCnt="3">
        <dgm:presLayoutVars>
          <dgm:chMax val="0"/>
          <dgm:bulletEnabled val="1"/>
        </dgm:presLayoutVars>
      </dgm:prSet>
      <dgm:spPr/>
    </dgm:pt>
    <dgm:pt modelId="{1667A6A6-8EAC-4422-BED2-547D85163080}" type="pres">
      <dgm:prSet presAssocID="{89146B6A-E846-4FD7-BEC2-0E0A041C6108}" presName="childText" presStyleLbl="revTx" presStyleIdx="0" presStyleCnt="3">
        <dgm:presLayoutVars>
          <dgm:bulletEnabled val="1"/>
        </dgm:presLayoutVars>
      </dgm:prSet>
      <dgm:spPr/>
    </dgm:pt>
    <dgm:pt modelId="{4F6F3F6D-92DD-42CD-A2F8-B47840577D57}" type="pres">
      <dgm:prSet presAssocID="{987A7EBB-2BFB-475A-AF8C-6FBD476EA469}" presName="parentText" presStyleLbl="node1" presStyleIdx="1" presStyleCnt="3">
        <dgm:presLayoutVars>
          <dgm:chMax val="0"/>
          <dgm:bulletEnabled val="1"/>
        </dgm:presLayoutVars>
      </dgm:prSet>
      <dgm:spPr/>
    </dgm:pt>
    <dgm:pt modelId="{4949B52C-53E1-4F0D-A712-2C597BD3ECA4}" type="pres">
      <dgm:prSet presAssocID="{987A7EBB-2BFB-475A-AF8C-6FBD476EA469}" presName="childText" presStyleLbl="revTx" presStyleIdx="1" presStyleCnt="3">
        <dgm:presLayoutVars>
          <dgm:bulletEnabled val="1"/>
        </dgm:presLayoutVars>
      </dgm:prSet>
      <dgm:spPr/>
    </dgm:pt>
    <dgm:pt modelId="{E3FD8D09-EA6B-49B3-8891-A9FBF8BB3AEA}" type="pres">
      <dgm:prSet presAssocID="{8B0C2355-79D0-4003-A15A-C5ADD0088ED1}" presName="parentText" presStyleLbl="node1" presStyleIdx="2" presStyleCnt="3">
        <dgm:presLayoutVars>
          <dgm:chMax val="0"/>
          <dgm:bulletEnabled val="1"/>
        </dgm:presLayoutVars>
      </dgm:prSet>
      <dgm:spPr/>
    </dgm:pt>
    <dgm:pt modelId="{A3EBBCC1-660B-4BF1-B993-5B25C4D8C41C}" type="pres">
      <dgm:prSet presAssocID="{8B0C2355-79D0-4003-A15A-C5ADD0088ED1}" presName="childText" presStyleLbl="revTx" presStyleIdx="2" presStyleCnt="3">
        <dgm:presLayoutVars>
          <dgm:bulletEnabled val="1"/>
        </dgm:presLayoutVars>
      </dgm:prSet>
      <dgm:spPr/>
    </dgm:pt>
  </dgm:ptLst>
  <dgm:cxnLst>
    <dgm:cxn modelId="{21555B02-1788-4458-BF31-F15422281950}" type="presOf" srcId="{0E43B42B-5F0C-4B5A-8854-62A3934503CE}" destId="{1667A6A6-8EAC-4422-BED2-547D85163080}" srcOrd="0" destOrd="3" presId="urn:microsoft.com/office/officeart/2005/8/layout/vList2"/>
    <dgm:cxn modelId="{EB8DFB09-0001-425A-BC24-58EA02DDB0EC}" type="presOf" srcId="{EBDE8A53-2DD3-40ED-910C-F4E7A9CD730E}" destId="{A3EBBCC1-660B-4BF1-B993-5B25C4D8C41C}" srcOrd="0" destOrd="0" presId="urn:microsoft.com/office/officeart/2005/8/layout/vList2"/>
    <dgm:cxn modelId="{9D0BA30B-4AC6-44BC-99D8-06F6BD9EDBEE}" srcId="{8B0C2355-79D0-4003-A15A-C5ADD0088ED1}" destId="{552DFCC6-1812-4692-BBD1-53F380AE1B3A}" srcOrd="2" destOrd="0" parTransId="{A1D52164-6B23-4615-82BF-12D7E3119FDE}" sibTransId="{93E7BABC-B4EF-443D-88E3-788B806EC8F2}"/>
    <dgm:cxn modelId="{362FA80C-5839-4761-8E5D-D9E451E96525}" srcId="{C1697588-1CA2-482F-8016-A92A9AFFC503}" destId="{987A7EBB-2BFB-475A-AF8C-6FBD476EA469}" srcOrd="1" destOrd="0" parTransId="{5B3FEE7A-24ED-415D-9D3D-1C323FB4F287}" sibTransId="{5DA1D80B-09EB-4ECA-86B7-D6B62096C871}"/>
    <dgm:cxn modelId="{B20CBB15-FF31-4433-9EB5-BE8CEA1C887B}" type="presOf" srcId="{101DEF8D-4A55-4CBC-AC0B-05C90E424D63}" destId="{4949B52C-53E1-4F0D-A712-2C597BD3ECA4}" srcOrd="0" destOrd="0" presId="urn:microsoft.com/office/officeart/2005/8/layout/vList2"/>
    <dgm:cxn modelId="{8345221B-74F0-4480-99C5-FFC15FCE70A7}" srcId="{987A7EBB-2BFB-475A-AF8C-6FBD476EA469}" destId="{C171C068-04E1-4024-9DB0-739DB9186D06}" srcOrd="1" destOrd="0" parTransId="{974832E8-3238-4D98-B02A-D3DE85F2B7BD}" sibTransId="{F17E8291-3103-4FE5-B563-76D6B8BD5344}"/>
    <dgm:cxn modelId="{C508CA1D-EE0F-42CB-A3B4-B6E79E26E095}" type="presOf" srcId="{8C6A2CDF-622A-4ECA-85A5-AA3763D8163F}" destId="{A3EBBCC1-660B-4BF1-B993-5B25C4D8C41C}" srcOrd="0" destOrd="3" presId="urn:microsoft.com/office/officeart/2005/8/layout/vList2"/>
    <dgm:cxn modelId="{87015A62-0659-4713-820B-EFC3C737E0E6}" type="presOf" srcId="{552DFCC6-1812-4692-BBD1-53F380AE1B3A}" destId="{A3EBBCC1-660B-4BF1-B993-5B25C4D8C41C}" srcOrd="0" destOrd="2" presId="urn:microsoft.com/office/officeart/2005/8/layout/vList2"/>
    <dgm:cxn modelId="{0AC87D72-577F-4327-90E2-2810B115D1FB}" type="presOf" srcId="{E7D721DF-AAFF-4DDE-B79E-9F8C0185A446}" destId="{1667A6A6-8EAC-4422-BED2-547D85163080}" srcOrd="0" destOrd="0" presId="urn:microsoft.com/office/officeart/2005/8/layout/vList2"/>
    <dgm:cxn modelId="{E690D372-8D4C-4C2D-A6A1-6E872EC46C78}" type="presOf" srcId="{C171C068-04E1-4024-9DB0-739DB9186D06}" destId="{4949B52C-53E1-4F0D-A712-2C597BD3ECA4}" srcOrd="0" destOrd="1" presId="urn:microsoft.com/office/officeart/2005/8/layout/vList2"/>
    <dgm:cxn modelId="{9462287B-7F8D-4AC6-A20A-BC88850AED3D}" srcId="{89146B6A-E846-4FD7-BEC2-0E0A041C6108}" destId="{0E43B42B-5F0C-4B5A-8854-62A3934503CE}" srcOrd="3" destOrd="0" parTransId="{1B59A81D-542D-423D-9070-57FB298C0FD5}" sibTransId="{4EB4957D-BA58-49FA-B43F-1A4864C3D706}"/>
    <dgm:cxn modelId="{256CAF7C-0F52-4D3F-B275-8A7DCE87677A}" srcId="{8B0C2355-79D0-4003-A15A-C5ADD0088ED1}" destId="{15934243-3289-4D21-87BA-002856944E26}" srcOrd="5" destOrd="0" parTransId="{6666B536-E681-4C8A-B046-C0B0D3736DC6}" sibTransId="{29C52864-E6E4-4FD6-93B6-518E080DEE64}"/>
    <dgm:cxn modelId="{83BECC82-F876-4054-8E8D-B26BF818EC01}" srcId="{987A7EBB-2BFB-475A-AF8C-6FBD476EA469}" destId="{101DEF8D-4A55-4CBC-AC0B-05C90E424D63}" srcOrd="0" destOrd="0" parTransId="{371022D3-37CB-472B-827C-4B0BAEF757F6}" sibTransId="{B60C8D83-96A3-4805-A010-C4A9FE97E9CD}"/>
    <dgm:cxn modelId="{34525B8D-8635-484B-81B6-8F7F0E7D6F50}" srcId="{C1697588-1CA2-482F-8016-A92A9AFFC503}" destId="{8B0C2355-79D0-4003-A15A-C5ADD0088ED1}" srcOrd="2" destOrd="0" parTransId="{076B25E2-0D97-4F7F-ACF3-DCEE3C3F6D19}" sibTransId="{30BE1007-D5B2-496F-8D74-E948B065EA57}"/>
    <dgm:cxn modelId="{CA71AA90-E225-43A6-8A77-A6F58D79B153}" type="presOf" srcId="{4C045409-5688-4E49-B66A-9404E1488F70}" destId="{A3EBBCC1-660B-4BF1-B993-5B25C4D8C41C}" srcOrd="0" destOrd="4" presId="urn:microsoft.com/office/officeart/2005/8/layout/vList2"/>
    <dgm:cxn modelId="{AD086099-E7F5-4798-8070-C75605BFC1F9}" srcId="{89146B6A-E846-4FD7-BEC2-0E0A041C6108}" destId="{26949F5B-44D6-49F4-A09F-55CC84B05CA0}" srcOrd="2" destOrd="0" parTransId="{8A665723-7B92-47EA-BB31-0C7BF984329F}" sibTransId="{CEE5DAB3-2E74-4F16-9F7C-F650761C90C7}"/>
    <dgm:cxn modelId="{75F1F19A-3B05-432E-BF51-F7FE80A6EF7C}" srcId="{8B0C2355-79D0-4003-A15A-C5ADD0088ED1}" destId="{8C6A2CDF-622A-4ECA-85A5-AA3763D8163F}" srcOrd="3" destOrd="0" parTransId="{3E75ED4D-8EB4-411D-ADBE-048F05C40170}" sibTransId="{43FDF88B-610E-4083-A605-9BB637C48852}"/>
    <dgm:cxn modelId="{32066EAB-43FD-45A8-A2ED-807B0057ED66}" type="presOf" srcId="{89146B6A-E846-4FD7-BEC2-0E0A041C6108}" destId="{3D79A664-5BC2-42DB-B770-36971A3A4B14}" srcOrd="0" destOrd="0" presId="urn:microsoft.com/office/officeart/2005/8/layout/vList2"/>
    <dgm:cxn modelId="{4AB712AC-5CDA-497E-8102-28675527796F}" type="presOf" srcId="{987A7EBB-2BFB-475A-AF8C-6FBD476EA469}" destId="{4F6F3F6D-92DD-42CD-A2F8-B47840577D57}" srcOrd="0" destOrd="0" presId="urn:microsoft.com/office/officeart/2005/8/layout/vList2"/>
    <dgm:cxn modelId="{9BB97FAD-0040-45C6-91FB-A1A354B53B91}" srcId="{C1697588-1CA2-482F-8016-A92A9AFFC503}" destId="{89146B6A-E846-4FD7-BEC2-0E0A041C6108}" srcOrd="0" destOrd="0" parTransId="{B278F77D-3F5D-44DC-BF00-623493D72C88}" sibTransId="{1CA269D1-33F5-4B4A-8171-16A2540317A0}"/>
    <dgm:cxn modelId="{81B51DB1-4C8F-48C9-9E35-75A1CBBAEAE4}" srcId="{8B0C2355-79D0-4003-A15A-C5ADD0088ED1}" destId="{4C045409-5688-4E49-B66A-9404E1488F70}" srcOrd="4" destOrd="0" parTransId="{CB7FE658-5D5B-4A21-9417-FA9C593B9EB0}" sibTransId="{C2C21144-1496-48C1-974C-03D2FD06AF65}"/>
    <dgm:cxn modelId="{CE7EFBB6-BF62-4DF7-9743-9F0E5BE133A6}" srcId="{89146B6A-E846-4FD7-BEC2-0E0A041C6108}" destId="{F3856963-92F1-40DC-A146-F4932C6D7F57}" srcOrd="1" destOrd="0" parTransId="{84B2E548-566A-4C79-AE6C-0426CD03536C}" sibTransId="{5ECCE468-C913-41A0-8EF7-CC73B00ED440}"/>
    <dgm:cxn modelId="{5E2D8ABA-AE16-4C23-974F-67D753113BC4}" type="presOf" srcId="{26949F5B-44D6-49F4-A09F-55CC84B05CA0}" destId="{1667A6A6-8EAC-4422-BED2-547D85163080}" srcOrd="0" destOrd="2" presId="urn:microsoft.com/office/officeart/2005/8/layout/vList2"/>
    <dgm:cxn modelId="{7ED231C3-3622-466C-B02D-799DF926FEE7}" type="presOf" srcId="{15934243-3289-4D21-87BA-002856944E26}" destId="{A3EBBCC1-660B-4BF1-B993-5B25C4D8C41C}" srcOrd="0" destOrd="5" presId="urn:microsoft.com/office/officeart/2005/8/layout/vList2"/>
    <dgm:cxn modelId="{62737CC5-A503-429A-9224-C31EBBF83D3D}" type="presOf" srcId="{8B0C2355-79D0-4003-A15A-C5ADD0088ED1}" destId="{E3FD8D09-EA6B-49B3-8891-A9FBF8BB3AEA}" srcOrd="0" destOrd="0" presId="urn:microsoft.com/office/officeart/2005/8/layout/vList2"/>
    <dgm:cxn modelId="{D53421C9-503E-48FC-AFF1-9EAEEA743328}" type="presOf" srcId="{42219F74-32D6-4DEB-9ECC-EDB479E99A7F}" destId="{A3EBBCC1-660B-4BF1-B993-5B25C4D8C41C}" srcOrd="0" destOrd="1" presId="urn:microsoft.com/office/officeart/2005/8/layout/vList2"/>
    <dgm:cxn modelId="{3DECA6D5-85AC-49A1-B223-E266B6865205}" type="presOf" srcId="{C1697588-1CA2-482F-8016-A92A9AFFC503}" destId="{7C3DC275-3797-4957-9A45-9CCF22442DB8}" srcOrd="0" destOrd="0" presId="urn:microsoft.com/office/officeart/2005/8/layout/vList2"/>
    <dgm:cxn modelId="{8BE935E4-3A38-4E4A-9E4C-4D98193493DE}" type="presOf" srcId="{F3856963-92F1-40DC-A146-F4932C6D7F57}" destId="{1667A6A6-8EAC-4422-BED2-547D85163080}" srcOrd="0" destOrd="1" presId="urn:microsoft.com/office/officeart/2005/8/layout/vList2"/>
    <dgm:cxn modelId="{168C35F0-747F-4DF2-B85B-8A536263CEAC}" srcId="{8B0C2355-79D0-4003-A15A-C5ADD0088ED1}" destId="{42219F74-32D6-4DEB-9ECC-EDB479E99A7F}" srcOrd="1" destOrd="0" parTransId="{A51505C1-8E17-41B1-83CC-FE59A5F9F5AB}" sibTransId="{215B6E1C-65DE-4AA1-9222-ED2A50812593}"/>
    <dgm:cxn modelId="{67D8EBF1-9C2F-494B-AFD6-F11177C736C5}" srcId="{8B0C2355-79D0-4003-A15A-C5ADD0088ED1}" destId="{EBDE8A53-2DD3-40ED-910C-F4E7A9CD730E}" srcOrd="0" destOrd="0" parTransId="{4CA4D0FE-7DE7-4456-9607-779B0F313046}" sibTransId="{622EECE0-9918-4D5E-8308-1330282A3E84}"/>
    <dgm:cxn modelId="{48D5F6FE-0943-48DD-8C4D-97784D5F1B74}" srcId="{89146B6A-E846-4FD7-BEC2-0E0A041C6108}" destId="{E7D721DF-AAFF-4DDE-B79E-9F8C0185A446}" srcOrd="0" destOrd="0" parTransId="{CC3E50BA-81ED-48BD-82DD-6006BDBBCFA3}" sibTransId="{CADFB543-339F-4DB6-925A-CD87FDF80E18}"/>
    <dgm:cxn modelId="{D53786B1-07E4-4B2B-9C06-297EE8076B74}" type="presParOf" srcId="{7C3DC275-3797-4957-9A45-9CCF22442DB8}" destId="{3D79A664-5BC2-42DB-B770-36971A3A4B14}" srcOrd="0" destOrd="0" presId="urn:microsoft.com/office/officeart/2005/8/layout/vList2"/>
    <dgm:cxn modelId="{749027DE-0080-4226-B6D7-18CE09CDD69F}" type="presParOf" srcId="{7C3DC275-3797-4957-9A45-9CCF22442DB8}" destId="{1667A6A6-8EAC-4422-BED2-547D85163080}" srcOrd="1" destOrd="0" presId="urn:microsoft.com/office/officeart/2005/8/layout/vList2"/>
    <dgm:cxn modelId="{05957587-5528-43A4-A14F-1178A1FF6970}" type="presParOf" srcId="{7C3DC275-3797-4957-9A45-9CCF22442DB8}" destId="{4F6F3F6D-92DD-42CD-A2F8-B47840577D57}" srcOrd="2" destOrd="0" presId="urn:microsoft.com/office/officeart/2005/8/layout/vList2"/>
    <dgm:cxn modelId="{E6E53176-BA8B-4238-A63B-C6852380B9BB}" type="presParOf" srcId="{7C3DC275-3797-4957-9A45-9CCF22442DB8}" destId="{4949B52C-53E1-4F0D-A712-2C597BD3ECA4}" srcOrd="3" destOrd="0" presId="urn:microsoft.com/office/officeart/2005/8/layout/vList2"/>
    <dgm:cxn modelId="{889D0E79-0105-452B-98F0-FE8A285096FE}" type="presParOf" srcId="{7C3DC275-3797-4957-9A45-9CCF22442DB8}" destId="{E3FD8D09-EA6B-49B3-8891-A9FBF8BB3AEA}" srcOrd="4" destOrd="0" presId="urn:microsoft.com/office/officeart/2005/8/layout/vList2"/>
    <dgm:cxn modelId="{11EC41C4-BF8E-4CCB-B5F9-8B5DF56D2531}" type="presParOf" srcId="{7C3DC275-3797-4957-9A45-9CCF22442DB8}" destId="{A3EBBCC1-660B-4BF1-B993-5B25C4D8C41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DCD540-9905-4BF9-AE78-5D24E10B5CAA}" type="doc">
      <dgm:prSet loTypeId="urn:microsoft.com/office/officeart/2005/8/layout/rings+Icon" loCatId="relationship" qsTypeId="urn:microsoft.com/office/officeart/2005/8/quickstyle/simple1" qsCatId="simple" csTypeId="urn:microsoft.com/office/officeart/2005/8/colors/accent1_1" csCatId="accent1" phldr="1"/>
      <dgm:spPr/>
    </dgm:pt>
    <dgm:pt modelId="{0DC54F9D-3684-4F36-939A-6F09E41F0AD6}">
      <dgm:prSet phldrT="[Text]" custT="1"/>
      <dgm:spPr/>
      <dgm:t>
        <a:bodyPr/>
        <a:lstStyle/>
        <a:p>
          <a:endParaRPr lang="en-US" sz="1400" dirty="0"/>
        </a:p>
      </dgm:t>
    </dgm:pt>
    <dgm:pt modelId="{9F43579A-67CD-4231-B3C2-FE4AC8B8C271}" type="parTrans" cxnId="{0338838A-1344-4B1F-A474-48D67E423B80}">
      <dgm:prSet/>
      <dgm:spPr/>
      <dgm:t>
        <a:bodyPr/>
        <a:lstStyle/>
        <a:p>
          <a:endParaRPr lang="en-US"/>
        </a:p>
      </dgm:t>
    </dgm:pt>
    <dgm:pt modelId="{022BED7D-7573-4BB5-818E-9A1CD4B26618}" type="sibTrans" cxnId="{0338838A-1344-4B1F-A474-48D67E423B80}">
      <dgm:prSet/>
      <dgm:spPr/>
      <dgm:t>
        <a:bodyPr/>
        <a:lstStyle/>
        <a:p>
          <a:endParaRPr lang="en-US"/>
        </a:p>
      </dgm:t>
    </dgm:pt>
    <dgm:pt modelId="{81F41D30-3167-4F05-9116-44E61228009C}">
      <dgm:prSet phldrT="[Text]"/>
      <dgm:spPr/>
      <dgm:t>
        <a:bodyPr/>
        <a:lstStyle/>
        <a:p>
          <a:r>
            <a:rPr lang="en-US" dirty="0"/>
            <a:t> </a:t>
          </a:r>
        </a:p>
      </dgm:t>
    </dgm:pt>
    <dgm:pt modelId="{B6E3D3C8-7507-4E0F-BFF7-793AF8F2A438}" type="parTrans" cxnId="{9F986E50-BACA-4F03-AA68-389943114441}">
      <dgm:prSet/>
      <dgm:spPr/>
      <dgm:t>
        <a:bodyPr/>
        <a:lstStyle/>
        <a:p>
          <a:endParaRPr lang="en-US"/>
        </a:p>
      </dgm:t>
    </dgm:pt>
    <dgm:pt modelId="{107265BD-7E2E-4C75-A192-E8A141283F03}" type="sibTrans" cxnId="{9F986E50-BACA-4F03-AA68-389943114441}">
      <dgm:prSet/>
      <dgm:spPr/>
      <dgm:t>
        <a:bodyPr/>
        <a:lstStyle/>
        <a:p>
          <a:endParaRPr lang="en-US"/>
        </a:p>
      </dgm:t>
    </dgm:pt>
    <dgm:pt modelId="{A7141BF5-9F87-454B-B55D-23C16AF93422}">
      <dgm:prSet phldrT="[Text]"/>
      <dgm:spPr/>
      <dgm:t>
        <a:bodyPr/>
        <a:lstStyle/>
        <a:p>
          <a:r>
            <a:rPr lang="en-US" dirty="0"/>
            <a:t> </a:t>
          </a:r>
        </a:p>
      </dgm:t>
    </dgm:pt>
    <dgm:pt modelId="{C9614D9E-3720-4C4B-AF78-9DD6B69A65F9}" type="parTrans" cxnId="{63A13932-F11F-453C-959A-569D8C055B93}">
      <dgm:prSet/>
      <dgm:spPr/>
      <dgm:t>
        <a:bodyPr/>
        <a:lstStyle/>
        <a:p>
          <a:endParaRPr lang="en-US"/>
        </a:p>
      </dgm:t>
    </dgm:pt>
    <dgm:pt modelId="{87B7F9B9-289B-4A75-8371-7330942BB749}" type="sibTrans" cxnId="{63A13932-F11F-453C-959A-569D8C055B93}">
      <dgm:prSet/>
      <dgm:spPr/>
      <dgm:t>
        <a:bodyPr/>
        <a:lstStyle/>
        <a:p>
          <a:endParaRPr lang="en-US"/>
        </a:p>
      </dgm:t>
    </dgm:pt>
    <dgm:pt modelId="{34D61974-9DF6-4A2A-B148-DE28BEBFCB47}" type="pres">
      <dgm:prSet presAssocID="{4ADCD540-9905-4BF9-AE78-5D24E10B5CAA}" presName="Name0" presStyleCnt="0">
        <dgm:presLayoutVars>
          <dgm:chMax val="7"/>
          <dgm:dir/>
          <dgm:resizeHandles val="exact"/>
        </dgm:presLayoutVars>
      </dgm:prSet>
      <dgm:spPr/>
    </dgm:pt>
    <dgm:pt modelId="{FD5B6828-A9FF-4750-AF21-4F47533678CD}" type="pres">
      <dgm:prSet presAssocID="{4ADCD540-9905-4BF9-AE78-5D24E10B5CAA}" presName="ellipse1" presStyleLbl="vennNode1" presStyleIdx="0" presStyleCnt="3" custScaleX="108340" custScaleY="109822">
        <dgm:presLayoutVars>
          <dgm:bulletEnabled val="1"/>
        </dgm:presLayoutVars>
      </dgm:prSet>
      <dgm:spPr/>
    </dgm:pt>
    <dgm:pt modelId="{B6BD882E-01EE-44C7-8B27-C82C6F84CE53}" type="pres">
      <dgm:prSet presAssocID="{4ADCD540-9905-4BF9-AE78-5D24E10B5CAA}" presName="ellipse2" presStyleLbl="vennNode1" presStyleIdx="1" presStyleCnt="3" custScaleX="119586" custScaleY="112547" custLinFactNeighborX="-31" custLinFactNeighborY="2168">
        <dgm:presLayoutVars>
          <dgm:bulletEnabled val="1"/>
        </dgm:presLayoutVars>
      </dgm:prSet>
      <dgm:spPr/>
    </dgm:pt>
    <dgm:pt modelId="{F6BD59CD-2473-4145-A4E7-792AE5C7DCC9}" type="pres">
      <dgm:prSet presAssocID="{4ADCD540-9905-4BF9-AE78-5D24E10B5CAA}" presName="ellipse3" presStyleLbl="vennNode1" presStyleIdx="2" presStyleCnt="3" custScaleX="108340" custScaleY="109822">
        <dgm:presLayoutVars>
          <dgm:bulletEnabled val="1"/>
        </dgm:presLayoutVars>
      </dgm:prSet>
      <dgm:spPr/>
    </dgm:pt>
  </dgm:ptLst>
  <dgm:cxnLst>
    <dgm:cxn modelId="{BF471C11-13E9-4688-8AC2-F96C2C61462A}" type="presOf" srcId="{0DC54F9D-3684-4F36-939A-6F09E41F0AD6}" destId="{FD5B6828-A9FF-4750-AF21-4F47533678CD}" srcOrd="0" destOrd="0" presId="urn:microsoft.com/office/officeart/2005/8/layout/rings+Icon"/>
    <dgm:cxn modelId="{63A13932-F11F-453C-959A-569D8C055B93}" srcId="{4ADCD540-9905-4BF9-AE78-5D24E10B5CAA}" destId="{A7141BF5-9F87-454B-B55D-23C16AF93422}" srcOrd="2" destOrd="0" parTransId="{C9614D9E-3720-4C4B-AF78-9DD6B69A65F9}" sibTransId="{87B7F9B9-289B-4A75-8371-7330942BB749}"/>
    <dgm:cxn modelId="{9F986E50-BACA-4F03-AA68-389943114441}" srcId="{4ADCD540-9905-4BF9-AE78-5D24E10B5CAA}" destId="{81F41D30-3167-4F05-9116-44E61228009C}" srcOrd="1" destOrd="0" parTransId="{B6E3D3C8-7507-4E0F-BFF7-793AF8F2A438}" sibTransId="{107265BD-7E2E-4C75-A192-E8A141283F03}"/>
    <dgm:cxn modelId="{B205E459-CFAB-46FD-8B64-F2D943827AB8}" type="presOf" srcId="{A7141BF5-9F87-454B-B55D-23C16AF93422}" destId="{F6BD59CD-2473-4145-A4E7-792AE5C7DCC9}" srcOrd="0" destOrd="0" presId="urn:microsoft.com/office/officeart/2005/8/layout/rings+Icon"/>
    <dgm:cxn modelId="{0338838A-1344-4B1F-A474-48D67E423B80}" srcId="{4ADCD540-9905-4BF9-AE78-5D24E10B5CAA}" destId="{0DC54F9D-3684-4F36-939A-6F09E41F0AD6}" srcOrd="0" destOrd="0" parTransId="{9F43579A-67CD-4231-B3C2-FE4AC8B8C271}" sibTransId="{022BED7D-7573-4BB5-818E-9A1CD4B26618}"/>
    <dgm:cxn modelId="{8C039B99-B5E8-46C2-B5A2-35810E8CCEAB}" type="presOf" srcId="{4ADCD540-9905-4BF9-AE78-5D24E10B5CAA}" destId="{34D61974-9DF6-4A2A-B148-DE28BEBFCB47}" srcOrd="0" destOrd="0" presId="urn:microsoft.com/office/officeart/2005/8/layout/rings+Icon"/>
    <dgm:cxn modelId="{A42222FD-993D-4644-AEE6-9394CD891EC3}" type="presOf" srcId="{81F41D30-3167-4F05-9116-44E61228009C}" destId="{B6BD882E-01EE-44C7-8B27-C82C6F84CE53}" srcOrd="0" destOrd="0" presId="urn:microsoft.com/office/officeart/2005/8/layout/rings+Icon"/>
    <dgm:cxn modelId="{CD66308F-2CE3-4307-8481-915EB4E00921}" type="presParOf" srcId="{34D61974-9DF6-4A2A-B148-DE28BEBFCB47}" destId="{FD5B6828-A9FF-4750-AF21-4F47533678CD}" srcOrd="0" destOrd="0" presId="urn:microsoft.com/office/officeart/2005/8/layout/rings+Icon"/>
    <dgm:cxn modelId="{11566819-1D2B-4E08-B63E-8DE0978A531C}" type="presParOf" srcId="{34D61974-9DF6-4A2A-B148-DE28BEBFCB47}" destId="{B6BD882E-01EE-44C7-8B27-C82C6F84CE53}" srcOrd="1" destOrd="0" presId="urn:microsoft.com/office/officeart/2005/8/layout/rings+Icon"/>
    <dgm:cxn modelId="{E41224CF-8ABD-446D-8B43-2718438BB950}" type="presParOf" srcId="{34D61974-9DF6-4A2A-B148-DE28BEBFCB47}" destId="{F6BD59CD-2473-4145-A4E7-792AE5C7DCC9}"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FEB56-77AE-4D68-9AB5-D2B5A03283BB}">
      <dsp:nvSpPr>
        <dsp:cNvPr id="0" name=""/>
        <dsp:cNvSpPr/>
      </dsp:nvSpPr>
      <dsp:spPr>
        <a:xfrm>
          <a:off x="1201746" y="65404"/>
          <a:ext cx="8756644" cy="1273461"/>
        </a:xfrm>
        <a:prstGeom prst="rightArrow">
          <a:avLst>
            <a:gd name="adj1" fmla="val 50000"/>
            <a:gd name="adj2" fmla="val 5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02162"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Calibri" panose="020F0502020204030204" pitchFamily="34" charset="0"/>
            </a:rPr>
            <a:t>Strategic Planning Overall</a:t>
          </a:r>
        </a:p>
      </dsp:txBody>
      <dsp:txXfrm>
        <a:off x="1201746" y="383769"/>
        <a:ext cx="8438279" cy="636731"/>
      </dsp:txXfrm>
    </dsp:sp>
    <dsp:sp modelId="{8735786E-3C58-40D5-8E46-085443215F22}">
      <dsp:nvSpPr>
        <dsp:cNvPr id="0" name=""/>
        <dsp:cNvSpPr/>
      </dsp:nvSpPr>
      <dsp:spPr>
        <a:xfrm>
          <a:off x="1201746" y="1045783"/>
          <a:ext cx="1618403" cy="233827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Calibri" panose="020F0502020204030204" pitchFamily="34" charset="0"/>
            </a:rPr>
            <a:t>1. </a:t>
          </a:r>
          <a:r>
            <a:rPr lang="en-US" sz="1300" b="1" kern="1200" dirty="0">
              <a:latin typeface="Calibri" panose="020F0502020204030204" pitchFamily="34" charset="0"/>
            </a:rPr>
            <a:t>Internal</a:t>
          </a:r>
          <a:r>
            <a:rPr lang="en-US" sz="1300" kern="1200" dirty="0">
              <a:latin typeface="Calibri" panose="020F0502020204030204" pitchFamily="34" charset="0"/>
            </a:rPr>
            <a:t>:  Guide decision making of the</a:t>
          </a:r>
          <a:r>
            <a:rPr lang="en-US" sz="1300" kern="1200" baseline="0" dirty="0">
              <a:latin typeface="Calibri" panose="020F0502020204030204" pitchFamily="34" charset="0"/>
            </a:rPr>
            <a:t> school</a:t>
          </a:r>
          <a:r>
            <a:rPr lang="en-US" sz="1300" kern="1200" dirty="0">
              <a:latin typeface="Calibri" panose="020F0502020204030204" pitchFamily="34" charset="0"/>
            </a:rPr>
            <a:t> to be consistent with the strategic direction of the organization</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2. </a:t>
          </a:r>
          <a:r>
            <a:rPr lang="en-US" sz="1300" b="1" kern="1200" dirty="0">
              <a:latin typeface="Calibri" panose="020F0502020204030204" pitchFamily="34" charset="0"/>
            </a:rPr>
            <a:t>External</a:t>
          </a:r>
          <a:r>
            <a:rPr lang="en-US" sz="1300" kern="1200" dirty="0">
              <a:latin typeface="Calibri" panose="020F0502020204030204" pitchFamily="34" charset="0"/>
            </a:rPr>
            <a:t>:  Inform key constituents of our plan to ensure buy in and support</a:t>
          </a:r>
        </a:p>
      </dsp:txBody>
      <dsp:txXfrm>
        <a:off x="1201746" y="1045783"/>
        <a:ext cx="1618403" cy="2338279"/>
      </dsp:txXfrm>
    </dsp:sp>
    <dsp:sp modelId="{570656C3-4AA1-4F95-AC0A-7797DBB63B32}">
      <dsp:nvSpPr>
        <dsp:cNvPr id="0" name=""/>
        <dsp:cNvSpPr/>
      </dsp:nvSpPr>
      <dsp:spPr>
        <a:xfrm>
          <a:off x="2819974" y="490055"/>
          <a:ext cx="7138416" cy="1273461"/>
        </a:xfrm>
        <a:prstGeom prst="rightArrow">
          <a:avLst>
            <a:gd name="adj1" fmla="val 50000"/>
            <a:gd name="adj2" fmla="val 50000"/>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02162"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Calibri" panose="020F0502020204030204" pitchFamily="34" charset="0"/>
            </a:rPr>
            <a:t>UNC School of Pharmacy  Strategic Planning Process</a:t>
          </a:r>
        </a:p>
      </dsp:txBody>
      <dsp:txXfrm>
        <a:off x="2819974" y="808420"/>
        <a:ext cx="6820051" cy="636731"/>
      </dsp:txXfrm>
    </dsp:sp>
    <dsp:sp modelId="{112568E9-D0A8-4E7A-9E68-1AC659E883E5}">
      <dsp:nvSpPr>
        <dsp:cNvPr id="0" name=""/>
        <dsp:cNvSpPr/>
      </dsp:nvSpPr>
      <dsp:spPr>
        <a:xfrm>
          <a:off x="2819974" y="1479951"/>
          <a:ext cx="1618403" cy="254788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Calibri" panose="020F0502020204030204" pitchFamily="34" charset="0"/>
            </a:rPr>
            <a:t>1. Strategic plan for the next 3 years (mission, values, vision, priorities, objectives, initiatives, and budgets)</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2. Strategic thinking training to UNC Eshelman School of Pharmacy leaders</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3. Strategic input from key constituents</a:t>
          </a:r>
        </a:p>
      </dsp:txBody>
      <dsp:txXfrm>
        <a:off x="2819974" y="1479951"/>
        <a:ext cx="1618403" cy="2547883"/>
      </dsp:txXfrm>
    </dsp:sp>
    <dsp:sp modelId="{C5D5D43A-0B62-4DE3-9DDB-18D41D200339}">
      <dsp:nvSpPr>
        <dsp:cNvPr id="0" name=""/>
        <dsp:cNvSpPr/>
      </dsp:nvSpPr>
      <dsp:spPr>
        <a:xfrm>
          <a:off x="4438202" y="914706"/>
          <a:ext cx="5520188" cy="1273461"/>
        </a:xfrm>
        <a:prstGeom prst="rightArrow">
          <a:avLst>
            <a:gd name="adj1" fmla="val 50000"/>
            <a:gd name="adj2" fmla="val 5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02162"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Calibri" panose="020F0502020204030204" pitchFamily="34" charset="0"/>
            </a:rPr>
            <a:t>Task Force Meetings</a:t>
          </a:r>
        </a:p>
      </dsp:txBody>
      <dsp:txXfrm>
        <a:off x="4438202" y="1233071"/>
        <a:ext cx="5201823" cy="636731"/>
      </dsp:txXfrm>
    </dsp:sp>
    <dsp:sp modelId="{471526E1-1CB3-4FC2-8D99-76FF0AA54956}">
      <dsp:nvSpPr>
        <dsp:cNvPr id="0" name=""/>
        <dsp:cNvSpPr/>
      </dsp:nvSpPr>
      <dsp:spPr>
        <a:xfrm>
          <a:off x="4438202" y="1895085"/>
          <a:ext cx="1618403" cy="233827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Calibri" panose="020F0502020204030204" pitchFamily="34" charset="0"/>
            </a:rPr>
            <a:t>1. Understand approach</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2. Review assessment data</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3. Generate insights and ideas (captured by consulting team) – ongoing at the end of each section</a:t>
          </a:r>
        </a:p>
      </dsp:txBody>
      <dsp:txXfrm>
        <a:off x="4438202" y="1895085"/>
        <a:ext cx="1618403" cy="2338279"/>
      </dsp:txXfrm>
    </dsp:sp>
    <dsp:sp modelId="{E244C15E-3AEE-A546-843A-5C4A168D063D}">
      <dsp:nvSpPr>
        <dsp:cNvPr id="0" name=""/>
        <dsp:cNvSpPr/>
      </dsp:nvSpPr>
      <dsp:spPr>
        <a:xfrm>
          <a:off x="6057306" y="1339357"/>
          <a:ext cx="3901085" cy="1273461"/>
        </a:xfrm>
        <a:prstGeom prst="rightArrow">
          <a:avLst>
            <a:gd name="adj1" fmla="val 50000"/>
            <a:gd name="adj2" fmla="val 50000"/>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02162" numCol="1" spcCol="1270" anchor="ctr" anchorCtr="0">
          <a:noAutofit/>
        </a:bodyPr>
        <a:lstStyle/>
        <a:p>
          <a:pPr marL="0" lvl="0" indent="0" algn="l" defTabSz="800100">
            <a:lnSpc>
              <a:spcPct val="90000"/>
            </a:lnSpc>
            <a:spcBef>
              <a:spcPct val="0"/>
            </a:spcBef>
            <a:spcAft>
              <a:spcPct val="35000"/>
            </a:spcAft>
            <a:buFont typeface="Wingdings" pitchFamily="2" charset="2"/>
            <a:buNone/>
          </a:pPr>
          <a:r>
            <a:rPr lang="en-US" sz="1800" b="1" kern="1200" dirty="0"/>
            <a:t>Faculty, Staff, Student Town Halls</a:t>
          </a:r>
        </a:p>
      </dsp:txBody>
      <dsp:txXfrm>
        <a:off x="6057306" y="1657722"/>
        <a:ext cx="3582720" cy="636731"/>
      </dsp:txXfrm>
    </dsp:sp>
    <dsp:sp modelId="{EB102BC9-B61E-8C43-BDFC-9E85E3882534}">
      <dsp:nvSpPr>
        <dsp:cNvPr id="0" name=""/>
        <dsp:cNvSpPr/>
      </dsp:nvSpPr>
      <dsp:spPr>
        <a:xfrm>
          <a:off x="6057306" y="2319736"/>
          <a:ext cx="1618403" cy="233827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33400">
            <a:lnSpc>
              <a:spcPct val="90000"/>
            </a:lnSpc>
            <a:spcBef>
              <a:spcPct val="0"/>
            </a:spcBef>
            <a:spcAft>
              <a:spcPct val="35000"/>
            </a:spcAft>
            <a:buFont typeface="Symbol" pitchFamily="2" charset="2"/>
            <a:buNone/>
          </a:pPr>
          <a:r>
            <a:rPr lang="en-US" sz="1300" kern="1200" dirty="0">
              <a:solidFill>
                <a:prstClr val="black">
                  <a:hueOff val="0"/>
                  <a:satOff val="0"/>
                  <a:lumOff val="0"/>
                  <a:alphaOff val="0"/>
                </a:prstClr>
              </a:solidFill>
              <a:latin typeface="Calibri" panose="020F0502020204030204" pitchFamily="34" charset="0"/>
              <a:ea typeface="+mn-ea"/>
              <a:cs typeface="+mn-cs"/>
            </a:rPr>
            <a:t>1. Feedback on ideas before advisory meetings</a:t>
          </a:r>
        </a:p>
        <a:p>
          <a:pPr marL="0" lvl="0" indent="0" algn="l" defTabSz="533400">
            <a:lnSpc>
              <a:spcPct val="90000"/>
            </a:lnSpc>
            <a:spcBef>
              <a:spcPct val="0"/>
            </a:spcBef>
            <a:spcAft>
              <a:spcPct val="35000"/>
            </a:spcAft>
            <a:buFont typeface="Symbol" pitchFamily="2" charset="2"/>
            <a:buNone/>
          </a:pPr>
          <a:r>
            <a:rPr lang="en-US" sz="1300" kern="1200" dirty="0">
              <a:solidFill>
                <a:prstClr val="black">
                  <a:hueOff val="0"/>
                  <a:satOff val="0"/>
                  <a:lumOff val="0"/>
                  <a:alphaOff val="0"/>
                </a:prstClr>
              </a:solidFill>
              <a:latin typeface="Calibri" panose="020F0502020204030204" pitchFamily="34" charset="0"/>
              <a:ea typeface="+mn-ea"/>
              <a:cs typeface="+mn-cs"/>
            </a:rPr>
            <a:t>2. Understanding of the strategic planning process</a:t>
          </a:r>
        </a:p>
        <a:p>
          <a:pPr marL="0" lvl="0" indent="0" algn="l" defTabSz="533400">
            <a:lnSpc>
              <a:spcPct val="90000"/>
            </a:lnSpc>
            <a:spcBef>
              <a:spcPct val="0"/>
            </a:spcBef>
            <a:spcAft>
              <a:spcPct val="35000"/>
            </a:spcAft>
            <a:buFont typeface="Symbol" pitchFamily="2" charset="2"/>
            <a:buNone/>
          </a:pPr>
          <a:r>
            <a:rPr lang="en-US" sz="1300" kern="1200" dirty="0">
              <a:solidFill>
                <a:prstClr val="black">
                  <a:hueOff val="0"/>
                  <a:satOff val="0"/>
                  <a:lumOff val="0"/>
                  <a:alphaOff val="0"/>
                </a:prstClr>
              </a:solidFill>
              <a:latin typeface="Calibri" panose="020F0502020204030204" pitchFamily="34" charset="0"/>
              <a:ea typeface="+mn-ea"/>
              <a:cs typeface="+mn-cs"/>
            </a:rPr>
            <a:t>3. Buy-in and support from faculty, staff, and students through 3 town hall meetings</a:t>
          </a:r>
        </a:p>
      </dsp:txBody>
      <dsp:txXfrm>
        <a:off x="6057306" y="2319736"/>
        <a:ext cx="1618403" cy="2338279"/>
      </dsp:txXfrm>
    </dsp:sp>
    <dsp:sp modelId="{882ACC18-B853-1D4B-A61C-BCA9AE070209}">
      <dsp:nvSpPr>
        <dsp:cNvPr id="0" name=""/>
        <dsp:cNvSpPr/>
      </dsp:nvSpPr>
      <dsp:spPr>
        <a:xfrm>
          <a:off x="7675534" y="1764008"/>
          <a:ext cx="2282857" cy="1273461"/>
        </a:xfrm>
        <a:prstGeom prst="rightArrow">
          <a:avLst>
            <a:gd name="adj1" fmla="val 50000"/>
            <a:gd name="adj2" fmla="val 5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9144" bIns="202162"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Calibri" panose="020F0502020204030204" pitchFamily="34" charset="0"/>
            </a:rPr>
            <a:t>Advisory Meetings</a:t>
          </a:r>
        </a:p>
      </dsp:txBody>
      <dsp:txXfrm>
        <a:off x="7675534" y="2082373"/>
        <a:ext cx="1964492" cy="636731"/>
      </dsp:txXfrm>
    </dsp:sp>
    <dsp:sp modelId="{0AB17D0E-E33C-284D-B1DC-B47FB6DECABC}">
      <dsp:nvSpPr>
        <dsp:cNvPr id="0" name=""/>
        <dsp:cNvSpPr/>
      </dsp:nvSpPr>
      <dsp:spPr>
        <a:xfrm>
          <a:off x="7675534" y="2744387"/>
          <a:ext cx="1618403" cy="233827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Calibri" panose="020F0502020204030204" pitchFamily="34" charset="0"/>
            </a:rPr>
            <a:t>1. Feedback on ideas</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2. Agreement as to next steps</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3. Buy in and support</a:t>
          </a:r>
        </a:p>
      </dsp:txBody>
      <dsp:txXfrm>
        <a:off x="7675534" y="2744387"/>
        <a:ext cx="1618403" cy="23382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467AC-6208-4284-88D1-0455530F4470}">
      <dsp:nvSpPr>
        <dsp:cNvPr id="0" name=""/>
        <dsp:cNvSpPr/>
      </dsp:nvSpPr>
      <dsp:spPr>
        <a:xfrm>
          <a:off x="1417" y="603253"/>
          <a:ext cx="1739359"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US" sz="1600" b="1" u="none" kern="1200" dirty="0"/>
            <a:t>Phase 1 –</a:t>
          </a:r>
          <a:r>
            <a:rPr lang="en-US" sz="1600" u="none" kern="1200" dirty="0"/>
            <a:t> </a:t>
          </a:r>
          <a:r>
            <a:rPr lang="en-US" sz="1600" b="1" u="none" kern="1200" dirty="0">
              <a:solidFill>
                <a:schemeClr val="tx1"/>
              </a:solidFill>
            </a:rPr>
            <a:t>Assessment</a:t>
          </a:r>
          <a:r>
            <a:rPr lang="en-US" sz="1600" u="none" kern="1200" dirty="0"/>
            <a:t> </a:t>
          </a:r>
        </a:p>
      </dsp:txBody>
      <dsp:txXfrm>
        <a:off x="1417" y="603253"/>
        <a:ext cx="1739359" cy="695743"/>
      </dsp:txXfrm>
    </dsp:sp>
    <dsp:sp modelId="{E8AE6118-4A3A-4B18-B093-23027AA6D183}">
      <dsp:nvSpPr>
        <dsp:cNvPr id="0" name=""/>
        <dsp:cNvSpPr/>
      </dsp:nvSpPr>
      <dsp:spPr>
        <a:xfrm>
          <a:off x="297185" y="1582721"/>
          <a:ext cx="1860331" cy="31189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0" algn="l" defTabSz="622300">
            <a:lnSpc>
              <a:spcPct val="90000"/>
            </a:lnSpc>
            <a:spcBef>
              <a:spcPct val="0"/>
            </a:spcBef>
            <a:spcAft>
              <a:spcPct val="15000"/>
            </a:spcAft>
            <a:buNone/>
          </a:pPr>
          <a:r>
            <a:rPr lang="en-US" sz="1400" kern="1200" dirty="0"/>
            <a:t>Background Fact Pack</a:t>
          </a:r>
        </a:p>
        <a:p>
          <a:pPr marL="228600" lvl="2" indent="0" algn="l" defTabSz="622300">
            <a:lnSpc>
              <a:spcPct val="90000"/>
            </a:lnSpc>
            <a:spcBef>
              <a:spcPct val="0"/>
            </a:spcBef>
            <a:spcAft>
              <a:spcPct val="15000"/>
            </a:spcAft>
            <a:buNone/>
          </a:pPr>
          <a:r>
            <a:rPr lang="en-US" sz="1400" i="1" kern="1200" dirty="0"/>
            <a:t>Internal  </a:t>
          </a:r>
          <a:br>
            <a:rPr lang="en-US" sz="1400" i="1" kern="1200" dirty="0"/>
          </a:br>
          <a:r>
            <a:rPr lang="en-US" sz="1400" i="1" kern="1200" dirty="0"/>
            <a:t>&amp; external surveys</a:t>
          </a:r>
        </a:p>
        <a:p>
          <a:pPr marL="228600" lvl="2" indent="0" algn="l" defTabSz="622300">
            <a:lnSpc>
              <a:spcPct val="90000"/>
            </a:lnSpc>
            <a:spcBef>
              <a:spcPct val="0"/>
            </a:spcBef>
            <a:spcAft>
              <a:spcPct val="15000"/>
            </a:spcAft>
            <a:buNone/>
          </a:pPr>
          <a:r>
            <a:rPr lang="en-US" sz="1400" i="1" kern="1200" dirty="0"/>
            <a:t>Benchmark</a:t>
          </a:r>
        </a:p>
        <a:p>
          <a:pPr marL="228600" lvl="2" indent="0" algn="l" defTabSz="622300">
            <a:lnSpc>
              <a:spcPct val="90000"/>
            </a:lnSpc>
            <a:spcBef>
              <a:spcPct val="0"/>
            </a:spcBef>
            <a:spcAft>
              <a:spcPct val="15000"/>
            </a:spcAft>
            <a:buNone/>
          </a:pPr>
          <a:r>
            <a:rPr lang="en-US" sz="1400" i="1" kern="1200" dirty="0"/>
            <a:t>Interviews </a:t>
          </a:r>
        </a:p>
        <a:p>
          <a:pPr marL="228600" lvl="2" indent="0" algn="l" defTabSz="622300">
            <a:lnSpc>
              <a:spcPct val="90000"/>
            </a:lnSpc>
            <a:spcBef>
              <a:spcPct val="0"/>
            </a:spcBef>
            <a:spcAft>
              <a:spcPct val="15000"/>
            </a:spcAft>
            <a:buNone/>
          </a:pPr>
          <a:r>
            <a:rPr lang="en-US" sz="1400" i="1" kern="1200" dirty="0"/>
            <a:t>Summary SWOT</a:t>
          </a: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kern="1200" dirty="0">
              <a:solidFill>
                <a:schemeClr val="tx1"/>
              </a:solidFill>
            </a:rPr>
            <a:t>July 31 – Sept 30</a:t>
          </a:r>
          <a:endParaRPr lang="en-US" sz="1400" b="1" kern="1200" dirty="0">
            <a:solidFill>
              <a:schemeClr val="tx1"/>
            </a:solidFill>
          </a:endParaRPr>
        </a:p>
      </dsp:txBody>
      <dsp:txXfrm>
        <a:off x="351672" y="1637208"/>
        <a:ext cx="1751357" cy="3009978"/>
      </dsp:txXfrm>
    </dsp:sp>
    <dsp:sp modelId="{CD2A80B2-DFDF-465E-B29A-7A7F31270AA9}">
      <dsp:nvSpPr>
        <dsp:cNvPr id="0" name=""/>
        <dsp:cNvSpPr/>
      </dsp:nvSpPr>
      <dsp:spPr>
        <a:xfrm rot="21587211">
          <a:off x="2013824" y="729272"/>
          <a:ext cx="578868" cy="433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2013824" y="816124"/>
        <a:ext cx="448953" cy="259830"/>
      </dsp:txXfrm>
    </dsp:sp>
    <dsp:sp modelId="{190405C9-5BE1-4ED5-8B76-611D4D2D9E1A}">
      <dsp:nvSpPr>
        <dsp:cNvPr id="0" name=""/>
        <dsp:cNvSpPr/>
      </dsp:nvSpPr>
      <dsp:spPr>
        <a:xfrm>
          <a:off x="2832974" y="592719"/>
          <a:ext cx="1739359"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100000"/>
            </a:lnSpc>
            <a:spcBef>
              <a:spcPct val="0"/>
            </a:spcBef>
            <a:spcAft>
              <a:spcPts val="0"/>
            </a:spcAft>
            <a:buNone/>
          </a:pPr>
          <a:r>
            <a:rPr lang="en-US" sz="1600" b="1" u="none" kern="1200" dirty="0"/>
            <a:t>Phase 2 –</a:t>
          </a:r>
          <a:r>
            <a:rPr lang="en-US" sz="1600" u="none" kern="1200" dirty="0"/>
            <a:t> </a:t>
          </a:r>
        </a:p>
        <a:p>
          <a:pPr marL="0" lvl="0" indent="0" algn="ctr" defTabSz="711200">
            <a:lnSpc>
              <a:spcPct val="100000"/>
            </a:lnSpc>
            <a:spcBef>
              <a:spcPct val="0"/>
            </a:spcBef>
            <a:spcAft>
              <a:spcPts val="0"/>
            </a:spcAft>
            <a:buNone/>
          </a:pPr>
          <a:r>
            <a:rPr lang="en-US" sz="1600" b="1" u="none" kern="1200" dirty="0">
              <a:solidFill>
                <a:schemeClr val="tx1"/>
              </a:solidFill>
            </a:rPr>
            <a:t>Visioning</a:t>
          </a:r>
          <a:endParaRPr lang="en-US" sz="1600" u="none" kern="1200" dirty="0">
            <a:solidFill>
              <a:schemeClr val="tx1"/>
            </a:solidFill>
          </a:endParaRPr>
        </a:p>
      </dsp:txBody>
      <dsp:txXfrm>
        <a:off x="2832974" y="592719"/>
        <a:ext cx="1739359" cy="695743"/>
      </dsp:txXfrm>
    </dsp:sp>
    <dsp:sp modelId="{D4DF3E00-43AE-4E70-8D54-398B6F87B2BD}">
      <dsp:nvSpPr>
        <dsp:cNvPr id="0" name=""/>
        <dsp:cNvSpPr/>
      </dsp:nvSpPr>
      <dsp:spPr>
        <a:xfrm>
          <a:off x="3124428" y="1582721"/>
          <a:ext cx="1914982" cy="31189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0" algn="l" defTabSz="622300">
            <a:lnSpc>
              <a:spcPct val="90000"/>
            </a:lnSpc>
            <a:spcBef>
              <a:spcPct val="0"/>
            </a:spcBef>
            <a:spcAft>
              <a:spcPct val="15000"/>
            </a:spcAft>
            <a:buNone/>
          </a:pPr>
          <a:r>
            <a:rPr lang="en-US" sz="1400" kern="1200" dirty="0"/>
            <a:t>Draft Strategy Statements:</a:t>
          </a:r>
        </a:p>
        <a:p>
          <a:pPr marL="228600" lvl="2" indent="0" algn="l" defTabSz="622300">
            <a:lnSpc>
              <a:spcPct val="90000"/>
            </a:lnSpc>
            <a:spcBef>
              <a:spcPct val="0"/>
            </a:spcBef>
            <a:spcAft>
              <a:spcPct val="15000"/>
            </a:spcAft>
            <a:buNone/>
          </a:pPr>
          <a:r>
            <a:rPr lang="en-US" sz="1400" i="1" kern="1200" dirty="0"/>
            <a:t>Mission / Values</a:t>
          </a:r>
        </a:p>
        <a:p>
          <a:pPr marL="228600" lvl="2" indent="0" algn="l" defTabSz="622300">
            <a:lnSpc>
              <a:spcPct val="90000"/>
            </a:lnSpc>
            <a:spcBef>
              <a:spcPct val="0"/>
            </a:spcBef>
            <a:spcAft>
              <a:spcPct val="15000"/>
            </a:spcAft>
            <a:buNone/>
          </a:pPr>
          <a:r>
            <a:rPr lang="en-US" sz="1400" i="1" kern="1200" dirty="0"/>
            <a:t>Vision</a:t>
          </a:r>
        </a:p>
        <a:p>
          <a:pPr marL="228600" lvl="2" indent="0" algn="l" defTabSz="622300">
            <a:lnSpc>
              <a:spcPct val="90000"/>
            </a:lnSpc>
            <a:spcBef>
              <a:spcPct val="0"/>
            </a:spcBef>
            <a:spcAft>
              <a:spcPct val="15000"/>
            </a:spcAft>
            <a:buNone/>
          </a:pPr>
          <a:r>
            <a:rPr lang="en-US" sz="1400" i="1" kern="1200" dirty="0"/>
            <a:t>Priorities</a:t>
          </a:r>
        </a:p>
        <a:p>
          <a:pPr marL="228600" lvl="2" indent="0" algn="l" defTabSz="622300">
            <a:lnSpc>
              <a:spcPct val="90000"/>
            </a:lnSpc>
            <a:spcBef>
              <a:spcPct val="0"/>
            </a:spcBef>
            <a:spcAft>
              <a:spcPct val="15000"/>
            </a:spcAft>
            <a:buNone/>
          </a:pPr>
          <a:r>
            <a:rPr lang="en-US" sz="1400" i="1" kern="1200" dirty="0"/>
            <a:t>Key Metrics</a:t>
          </a:r>
        </a:p>
        <a:p>
          <a:pPr marL="228600" lvl="2" indent="0" algn="l" defTabSz="622300">
            <a:lnSpc>
              <a:spcPct val="90000"/>
            </a:lnSpc>
            <a:spcBef>
              <a:spcPct val="0"/>
            </a:spcBef>
            <a:spcAft>
              <a:spcPct val="15000"/>
            </a:spcAft>
            <a:buNone/>
          </a:pPr>
          <a:endParaRPr lang="en-US" sz="1400" kern="1200" dirty="0"/>
        </a:p>
        <a:p>
          <a:pPr marL="114300" lvl="1" indent="0" algn="l" defTabSz="622300">
            <a:lnSpc>
              <a:spcPct val="90000"/>
            </a:lnSpc>
            <a:spcBef>
              <a:spcPct val="0"/>
            </a:spcBef>
            <a:spcAft>
              <a:spcPct val="15000"/>
            </a:spcAft>
            <a:buNone/>
          </a:pPr>
          <a:endParaRPr lang="en-US" sz="1400" kern="1200" dirty="0"/>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solidFill>
              <a:schemeClr val="accent2"/>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accent2"/>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accent2"/>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kern="1200" dirty="0">
              <a:solidFill>
                <a:schemeClr val="tx1"/>
              </a:solidFill>
            </a:rPr>
            <a:t>Sept 30 – Oct 28</a:t>
          </a:r>
          <a:endParaRPr lang="en-US" sz="1400" b="1" kern="1200" dirty="0">
            <a:solidFill>
              <a:schemeClr val="accent2"/>
            </a:solidFill>
          </a:endParaRPr>
        </a:p>
      </dsp:txBody>
      <dsp:txXfrm>
        <a:off x="3180516" y="1638809"/>
        <a:ext cx="1802806" cy="3006776"/>
      </dsp:txXfrm>
    </dsp:sp>
    <dsp:sp modelId="{F8C3FDE3-1EBA-46B1-BFC4-CF5A6DC0ECAC}">
      <dsp:nvSpPr>
        <dsp:cNvPr id="0" name=""/>
        <dsp:cNvSpPr/>
      </dsp:nvSpPr>
      <dsp:spPr>
        <a:xfrm>
          <a:off x="4857967" y="724066"/>
          <a:ext cx="605543" cy="433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857967" y="810676"/>
        <a:ext cx="475628" cy="259830"/>
      </dsp:txXfrm>
    </dsp:sp>
    <dsp:sp modelId="{9EAC9A30-2D74-4AA9-BCB6-9C848B5C74E3}">
      <dsp:nvSpPr>
        <dsp:cNvPr id="0" name=""/>
        <dsp:cNvSpPr/>
      </dsp:nvSpPr>
      <dsp:spPr>
        <a:xfrm>
          <a:off x="5714867" y="592719"/>
          <a:ext cx="1739359"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US" sz="1600" b="1" u="none" kern="1200" dirty="0"/>
            <a:t>Phase 3 –</a:t>
          </a:r>
          <a:r>
            <a:rPr lang="en-US" sz="1600" u="none" kern="1200" dirty="0"/>
            <a:t> </a:t>
          </a:r>
          <a:r>
            <a:rPr lang="en-US" sz="1600" b="1" u="none" kern="1200" dirty="0">
              <a:solidFill>
                <a:schemeClr val="tx1"/>
              </a:solidFill>
            </a:rPr>
            <a:t>Implementation</a:t>
          </a:r>
          <a:r>
            <a:rPr lang="en-US" sz="1600" u="none" kern="1200" dirty="0"/>
            <a:t> </a:t>
          </a:r>
        </a:p>
      </dsp:txBody>
      <dsp:txXfrm>
        <a:off x="5714867" y="592719"/>
        <a:ext cx="1739359" cy="695743"/>
      </dsp:txXfrm>
    </dsp:sp>
    <dsp:sp modelId="{65D0416C-AD86-4D8F-B6EA-248788C1B55F}">
      <dsp:nvSpPr>
        <dsp:cNvPr id="0" name=""/>
        <dsp:cNvSpPr/>
      </dsp:nvSpPr>
      <dsp:spPr>
        <a:xfrm>
          <a:off x="6068573" y="1582721"/>
          <a:ext cx="1790479" cy="31189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0" algn="l" defTabSz="622300">
            <a:lnSpc>
              <a:spcPct val="90000"/>
            </a:lnSpc>
            <a:spcBef>
              <a:spcPct val="0"/>
            </a:spcBef>
            <a:spcAft>
              <a:spcPct val="15000"/>
            </a:spcAft>
            <a:buNone/>
          </a:pPr>
          <a:r>
            <a:rPr lang="en-US" sz="1400" kern="1200" dirty="0"/>
            <a:t>Implementation Plan:</a:t>
          </a:r>
        </a:p>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kern="1200" dirty="0"/>
            <a:t>Objectives</a:t>
          </a:r>
        </a:p>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kern="1200" dirty="0"/>
            <a:t>Initiatives </a:t>
          </a:r>
        </a:p>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kern="1200" dirty="0"/>
            <a:t>Supporting Metrics</a:t>
          </a:r>
        </a:p>
        <a:p>
          <a:pPr marL="228600" lvl="2" indent="0" algn="l" defTabSz="622300">
            <a:lnSpc>
              <a:spcPct val="90000"/>
            </a:lnSpc>
            <a:spcBef>
              <a:spcPct val="0"/>
            </a:spcBef>
            <a:spcAft>
              <a:spcPct val="15000"/>
            </a:spcAft>
            <a:buNone/>
          </a:pPr>
          <a:endParaRPr lang="en-US" sz="1400" kern="1200" dirty="0"/>
        </a:p>
        <a:p>
          <a:pPr marL="114300" lvl="1" indent="0" algn="l" defTabSz="622300">
            <a:lnSpc>
              <a:spcPct val="90000"/>
            </a:lnSpc>
            <a:spcBef>
              <a:spcPct val="0"/>
            </a:spcBef>
            <a:spcAft>
              <a:spcPct val="15000"/>
            </a:spcAft>
            <a:buNone/>
          </a:pPr>
          <a:endParaRPr lang="en-US" sz="1400" kern="1200" dirty="0"/>
        </a:p>
        <a:p>
          <a:pPr marL="114300" lvl="1" indent="0" algn="l" defTabSz="622300">
            <a:lnSpc>
              <a:spcPct val="90000"/>
            </a:lnSpc>
            <a:spcBef>
              <a:spcPct val="0"/>
            </a:spcBef>
            <a:spcAft>
              <a:spcPct val="15000"/>
            </a:spcAft>
            <a:buNone/>
          </a:pPr>
          <a:endParaRPr lang="en-US" sz="1400" kern="1200" dirty="0"/>
        </a:p>
        <a:p>
          <a:pPr marL="114300" lvl="1" indent="0" algn="l" defTabSz="622300">
            <a:lnSpc>
              <a:spcPct val="90000"/>
            </a:lnSpc>
            <a:spcBef>
              <a:spcPct val="0"/>
            </a:spcBef>
            <a:spcAft>
              <a:spcPct val="15000"/>
            </a:spcAft>
            <a:buNone/>
          </a:pPr>
          <a:endParaRPr lang="en-US" sz="1400" kern="1200" dirty="0"/>
        </a:p>
        <a:p>
          <a:pPr marL="114300" lvl="1" indent="0" algn="l" defTabSz="622300">
            <a:lnSpc>
              <a:spcPct val="90000"/>
            </a:lnSpc>
            <a:spcBef>
              <a:spcPct val="0"/>
            </a:spcBef>
            <a:spcAft>
              <a:spcPct val="15000"/>
            </a:spcAft>
            <a:buNone/>
          </a:pPr>
          <a:endParaRPr lang="en-US" sz="1400" b="1" kern="1200" dirty="0"/>
        </a:p>
        <a:p>
          <a:pPr marL="114300" lvl="1" indent="0" algn="l" defTabSz="622300">
            <a:lnSpc>
              <a:spcPct val="90000"/>
            </a:lnSpc>
            <a:spcBef>
              <a:spcPct val="0"/>
            </a:spcBef>
            <a:spcAft>
              <a:spcPct val="15000"/>
            </a:spcAft>
            <a:buNone/>
          </a:pPr>
          <a:endParaRPr lang="en-US" sz="1400" b="1" kern="1200" dirty="0"/>
        </a:p>
        <a:p>
          <a:pPr marL="114300" lvl="1" indent="0" algn="l" defTabSz="622300">
            <a:lnSpc>
              <a:spcPct val="90000"/>
            </a:lnSpc>
            <a:spcBef>
              <a:spcPct val="0"/>
            </a:spcBef>
            <a:spcAft>
              <a:spcPct val="15000"/>
            </a:spcAft>
            <a:buNone/>
          </a:pPr>
          <a:r>
            <a:rPr lang="en-US" sz="1400" b="1" i="0" kern="1200" dirty="0">
              <a:solidFill>
                <a:schemeClr val="tx1"/>
              </a:solidFill>
            </a:rPr>
            <a:t>Oct 28 – Dec 16</a:t>
          </a:r>
          <a:endParaRPr lang="en-US" sz="1400" b="1" kern="1200" dirty="0"/>
        </a:p>
      </dsp:txBody>
      <dsp:txXfrm>
        <a:off x="6121014" y="1635162"/>
        <a:ext cx="1685597" cy="30140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467AC-6208-4284-88D1-0455530F4470}">
      <dsp:nvSpPr>
        <dsp:cNvPr id="0" name=""/>
        <dsp:cNvSpPr/>
      </dsp:nvSpPr>
      <dsp:spPr>
        <a:xfrm>
          <a:off x="1417" y="603253"/>
          <a:ext cx="1739359"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US" sz="1600" b="1" u="none" kern="1200" dirty="0"/>
            <a:t>Phase 1 –</a:t>
          </a:r>
          <a:r>
            <a:rPr lang="en-US" sz="1600" u="none" kern="1200" dirty="0"/>
            <a:t> </a:t>
          </a:r>
          <a:r>
            <a:rPr lang="en-US" sz="1600" b="1" u="none" kern="1200" dirty="0">
              <a:solidFill>
                <a:schemeClr val="tx1"/>
              </a:solidFill>
            </a:rPr>
            <a:t>Assessment</a:t>
          </a:r>
          <a:r>
            <a:rPr lang="en-US" sz="1600" u="none" kern="1200" dirty="0"/>
            <a:t> </a:t>
          </a:r>
        </a:p>
      </dsp:txBody>
      <dsp:txXfrm>
        <a:off x="1417" y="603253"/>
        <a:ext cx="1739359" cy="695743"/>
      </dsp:txXfrm>
    </dsp:sp>
    <dsp:sp modelId="{E8AE6118-4A3A-4B18-B093-23027AA6D183}">
      <dsp:nvSpPr>
        <dsp:cNvPr id="0" name=""/>
        <dsp:cNvSpPr/>
      </dsp:nvSpPr>
      <dsp:spPr>
        <a:xfrm>
          <a:off x="297185" y="1582721"/>
          <a:ext cx="1860331" cy="31189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0" algn="l" defTabSz="622300">
            <a:lnSpc>
              <a:spcPct val="90000"/>
            </a:lnSpc>
            <a:spcBef>
              <a:spcPct val="0"/>
            </a:spcBef>
            <a:spcAft>
              <a:spcPct val="15000"/>
            </a:spcAft>
            <a:buNone/>
          </a:pPr>
          <a:r>
            <a:rPr lang="en-US" sz="1400" kern="1200" dirty="0"/>
            <a:t>Background Fact Pack</a:t>
          </a:r>
        </a:p>
        <a:p>
          <a:pPr marL="228600" lvl="2" indent="0" algn="l" defTabSz="622300">
            <a:lnSpc>
              <a:spcPct val="90000"/>
            </a:lnSpc>
            <a:spcBef>
              <a:spcPct val="0"/>
            </a:spcBef>
            <a:spcAft>
              <a:spcPct val="15000"/>
            </a:spcAft>
            <a:buNone/>
          </a:pPr>
          <a:r>
            <a:rPr lang="en-US" sz="1400" i="1" kern="1200" dirty="0"/>
            <a:t>Internal  </a:t>
          </a:r>
          <a:br>
            <a:rPr lang="en-US" sz="1400" i="1" kern="1200" dirty="0"/>
          </a:br>
          <a:r>
            <a:rPr lang="en-US" sz="1400" i="1" kern="1200" dirty="0"/>
            <a:t>&amp; external surveys</a:t>
          </a:r>
        </a:p>
        <a:p>
          <a:pPr marL="228600" lvl="2" indent="0" algn="l" defTabSz="622300">
            <a:lnSpc>
              <a:spcPct val="90000"/>
            </a:lnSpc>
            <a:spcBef>
              <a:spcPct val="0"/>
            </a:spcBef>
            <a:spcAft>
              <a:spcPct val="15000"/>
            </a:spcAft>
            <a:buNone/>
          </a:pPr>
          <a:r>
            <a:rPr lang="en-US" sz="1400" i="1" kern="1200" dirty="0"/>
            <a:t>Benchmark</a:t>
          </a:r>
        </a:p>
        <a:p>
          <a:pPr marL="228600" lvl="2" indent="0" algn="l" defTabSz="622300">
            <a:lnSpc>
              <a:spcPct val="90000"/>
            </a:lnSpc>
            <a:spcBef>
              <a:spcPct val="0"/>
            </a:spcBef>
            <a:spcAft>
              <a:spcPct val="15000"/>
            </a:spcAft>
            <a:buNone/>
          </a:pPr>
          <a:r>
            <a:rPr lang="en-US" sz="1400" i="1" kern="1200" dirty="0"/>
            <a:t>Interviews </a:t>
          </a:r>
        </a:p>
        <a:p>
          <a:pPr marL="228600" lvl="2" indent="0" algn="l" defTabSz="622300">
            <a:lnSpc>
              <a:spcPct val="90000"/>
            </a:lnSpc>
            <a:spcBef>
              <a:spcPct val="0"/>
            </a:spcBef>
            <a:spcAft>
              <a:spcPct val="15000"/>
            </a:spcAft>
            <a:buNone/>
          </a:pPr>
          <a:r>
            <a:rPr lang="en-US" sz="1400" i="1" kern="1200" dirty="0"/>
            <a:t>Summary SWOT</a:t>
          </a: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kern="1200" dirty="0">
              <a:solidFill>
                <a:schemeClr val="tx1"/>
              </a:solidFill>
            </a:rPr>
            <a:t>July 31 – Sept 30</a:t>
          </a:r>
          <a:endParaRPr lang="en-US" sz="1400" b="1" kern="1200" dirty="0">
            <a:solidFill>
              <a:schemeClr val="tx1"/>
            </a:solidFill>
          </a:endParaRPr>
        </a:p>
      </dsp:txBody>
      <dsp:txXfrm>
        <a:off x="351672" y="1637208"/>
        <a:ext cx="1751357" cy="3009978"/>
      </dsp:txXfrm>
    </dsp:sp>
    <dsp:sp modelId="{CD2A80B2-DFDF-465E-B29A-7A7F31270AA9}">
      <dsp:nvSpPr>
        <dsp:cNvPr id="0" name=""/>
        <dsp:cNvSpPr/>
      </dsp:nvSpPr>
      <dsp:spPr>
        <a:xfrm rot="21587211">
          <a:off x="2013824" y="729272"/>
          <a:ext cx="578868" cy="433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2013824" y="816124"/>
        <a:ext cx="448953" cy="259830"/>
      </dsp:txXfrm>
    </dsp:sp>
    <dsp:sp modelId="{190405C9-5BE1-4ED5-8B76-611D4D2D9E1A}">
      <dsp:nvSpPr>
        <dsp:cNvPr id="0" name=""/>
        <dsp:cNvSpPr/>
      </dsp:nvSpPr>
      <dsp:spPr>
        <a:xfrm>
          <a:off x="2832974" y="592719"/>
          <a:ext cx="1739359" cy="2764800"/>
        </a:xfrm>
        <a:prstGeom prst="roundRect">
          <a:avLst>
            <a:gd name="adj" fmla="val 10000"/>
          </a:avLst>
        </a:prstGeom>
        <a:solidFill>
          <a:schemeClr val="accent1">
            <a:hueOff val="0"/>
            <a:satOff val="0"/>
            <a:lumOff val="0"/>
            <a:alpha val="30000"/>
          </a:schemeClr>
        </a:solidFill>
        <a:ln w="25400" cap="flat" cmpd="sng" algn="ctr">
          <a:solidFill>
            <a:schemeClr val="lt1">
              <a:hueOff val="0"/>
              <a:satOff val="0"/>
              <a:lumOff val="0"/>
              <a:alpha val="3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100000"/>
            </a:lnSpc>
            <a:spcBef>
              <a:spcPct val="0"/>
            </a:spcBef>
            <a:spcAft>
              <a:spcPts val="0"/>
            </a:spcAft>
            <a:buNone/>
          </a:pPr>
          <a:r>
            <a:rPr lang="en-US" sz="1600" b="1" u="none" kern="1200" dirty="0"/>
            <a:t>Phase 2 –</a:t>
          </a:r>
          <a:r>
            <a:rPr lang="en-US" sz="1600" u="none" kern="1200" dirty="0"/>
            <a:t> </a:t>
          </a:r>
        </a:p>
        <a:p>
          <a:pPr marL="0" lvl="0" indent="0" algn="ctr" defTabSz="711200">
            <a:lnSpc>
              <a:spcPct val="100000"/>
            </a:lnSpc>
            <a:spcBef>
              <a:spcPct val="0"/>
            </a:spcBef>
            <a:spcAft>
              <a:spcPts val="0"/>
            </a:spcAft>
            <a:buNone/>
          </a:pPr>
          <a:r>
            <a:rPr lang="en-US" sz="1600" b="1" u="none" kern="1200" dirty="0">
              <a:solidFill>
                <a:schemeClr val="bg1">
                  <a:lumMod val="50000"/>
                </a:schemeClr>
              </a:solidFill>
            </a:rPr>
            <a:t>Visioning</a:t>
          </a:r>
          <a:endParaRPr lang="en-US" sz="1600" u="none" kern="1200" dirty="0">
            <a:solidFill>
              <a:schemeClr val="bg1">
                <a:lumMod val="50000"/>
              </a:schemeClr>
            </a:solidFill>
          </a:endParaRPr>
        </a:p>
      </dsp:txBody>
      <dsp:txXfrm>
        <a:off x="2832974" y="592719"/>
        <a:ext cx="1739359" cy="695743"/>
      </dsp:txXfrm>
    </dsp:sp>
    <dsp:sp modelId="{D4DF3E00-43AE-4E70-8D54-398B6F87B2BD}">
      <dsp:nvSpPr>
        <dsp:cNvPr id="0" name=""/>
        <dsp:cNvSpPr/>
      </dsp:nvSpPr>
      <dsp:spPr>
        <a:xfrm>
          <a:off x="3124428" y="1582721"/>
          <a:ext cx="1914982" cy="3118952"/>
        </a:xfrm>
        <a:prstGeom prst="roundRect">
          <a:avLst>
            <a:gd name="adj" fmla="val 10000"/>
          </a:avLst>
        </a:prstGeom>
        <a:solidFill>
          <a:schemeClr val="lt1">
            <a:hueOff val="0"/>
            <a:satOff val="0"/>
            <a:lumOff val="0"/>
            <a:alpha val="30000"/>
          </a:schemeClr>
        </a:solidFill>
        <a:ln w="25400" cap="flat" cmpd="sng" algn="ctr">
          <a:solidFill>
            <a:schemeClr val="accent1">
              <a:hueOff val="0"/>
              <a:satOff val="0"/>
              <a:lumOff val="0"/>
              <a:alpha val="3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0" algn="l" defTabSz="622300">
            <a:lnSpc>
              <a:spcPct val="90000"/>
            </a:lnSpc>
            <a:spcBef>
              <a:spcPct val="0"/>
            </a:spcBef>
            <a:spcAft>
              <a:spcPct val="15000"/>
            </a:spcAft>
            <a:buNone/>
          </a:pPr>
          <a:r>
            <a:rPr lang="en-US" sz="1400" kern="1200" dirty="0">
              <a:solidFill>
                <a:schemeClr val="bg1">
                  <a:lumMod val="50000"/>
                </a:schemeClr>
              </a:solidFill>
            </a:rPr>
            <a:t>Draft Strategy Statements:</a:t>
          </a:r>
        </a:p>
        <a:p>
          <a:pPr marL="228600" lvl="2" indent="0" algn="l" defTabSz="622300">
            <a:lnSpc>
              <a:spcPct val="90000"/>
            </a:lnSpc>
            <a:spcBef>
              <a:spcPct val="0"/>
            </a:spcBef>
            <a:spcAft>
              <a:spcPct val="15000"/>
            </a:spcAft>
            <a:buNone/>
          </a:pPr>
          <a:r>
            <a:rPr lang="en-US" sz="1400" i="1" kern="1200" dirty="0">
              <a:solidFill>
                <a:schemeClr val="bg1">
                  <a:lumMod val="50000"/>
                </a:schemeClr>
              </a:solidFill>
            </a:rPr>
            <a:t>Mission / Values</a:t>
          </a:r>
        </a:p>
        <a:p>
          <a:pPr marL="228600" lvl="2" indent="0" algn="l" defTabSz="622300">
            <a:lnSpc>
              <a:spcPct val="90000"/>
            </a:lnSpc>
            <a:spcBef>
              <a:spcPct val="0"/>
            </a:spcBef>
            <a:spcAft>
              <a:spcPct val="15000"/>
            </a:spcAft>
            <a:buNone/>
          </a:pPr>
          <a:r>
            <a:rPr lang="en-US" sz="1400" i="1" kern="1200" dirty="0">
              <a:solidFill>
                <a:schemeClr val="bg1">
                  <a:lumMod val="50000"/>
                </a:schemeClr>
              </a:solidFill>
            </a:rPr>
            <a:t>Vision</a:t>
          </a:r>
        </a:p>
        <a:p>
          <a:pPr marL="228600" lvl="2" indent="0" algn="l" defTabSz="622300">
            <a:lnSpc>
              <a:spcPct val="90000"/>
            </a:lnSpc>
            <a:spcBef>
              <a:spcPct val="0"/>
            </a:spcBef>
            <a:spcAft>
              <a:spcPct val="15000"/>
            </a:spcAft>
            <a:buNone/>
          </a:pPr>
          <a:r>
            <a:rPr lang="en-US" sz="1400" i="1" kern="1200" dirty="0">
              <a:solidFill>
                <a:schemeClr val="bg1">
                  <a:lumMod val="50000"/>
                </a:schemeClr>
              </a:solidFill>
            </a:rPr>
            <a:t>Priorities</a:t>
          </a:r>
        </a:p>
        <a:p>
          <a:pPr marL="228600" lvl="2" indent="0" algn="l" defTabSz="622300">
            <a:lnSpc>
              <a:spcPct val="90000"/>
            </a:lnSpc>
            <a:spcBef>
              <a:spcPct val="0"/>
            </a:spcBef>
            <a:spcAft>
              <a:spcPct val="15000"/>
            </a:spcAft>
            <a:buNone/>
          </a:pPr>
          <a:r>
            <a:rPr lang="en-US" sz="1400" i="1" kern="1200" dirty="0">
              <a:solidFill>
                <a:schemeClr val="bg1">
                  <a:lumMod val="50000"/>
                </a:schemeClr>
              </a:solidFill>
            </a:rPr>
            <a:t>Key Metrics</a:t>
          </a:r>
        </a:p>
        <a:p>
          <a:pPr marL="228600" lvl="2" indent="0" algn="l" defTabSz="622300">
            <a:lnSpc>
              <a:spcPct val="90000"/>
            </a:lnSpc>
            <a:spcBef>
              <a:spcPct val="0"/>
            </a:spcBef>
            <a:spcAft>
              <a:spcPct val="15000"/>
            </a:spcAft>
            <a:buNone/>
          </a:pPr>
          <a:endParaRPr lang="en-US" sz="1400" kern="1200" dirty="0">
            <a:solidFill>
              <a:schemeClr val="bg1">
                <a:lumMod val="50000"/>
              </a:schemeClr>
            </a:solidFill>
          </a:endParaRPr>
        </a:p>
        <a:p>
          <a:pPr marL="114300" lvl="1" indent="0" algn="l" defTabSz="622300">
            <a:lnSpc>
              <a:spcPct val="90000"/>
            </a:lnSpc>
            <a:spcBef>
              <a:spcPct val="0"/>
            </a:spcBef>
            <a:spcAft>
              <a:spcPct val="15000"/>
            </a:spcAft>
            <a:buNone/>
          </a:pPr>
          <a:endParaRPr lang="en-US" sz="1400" kern="1200" dirty="0">
            <a:solidFill>
              <a:schemeClr val="bg1">
                <a:lumMod val="50000"/>
              </a:schemeClr>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solidFill>
              <a:schemeClr val="bg1">
                <a:lumMod val="50000"/>
              </a:schemeClr>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bg1">
                <a:lumMod val="50000"/>
              </a:schemeClr>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bg1">
                <a:lumMod val="50000"/>
              </a:schemeClr>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kern="1200" dirty="0">
              <a:solidFill>
                <a:schemeClr val="bg1">
                  <a:lumMod val="50000"/>
                </a:schemeClr>
              </a:solidFill>
            </a:rPr>
            <a:t>Sept 30 – Oct 28</a:t>
          </a:r>
          <a:endParaRPr lang="en-US" sz="1400" b="1" kern="1200" dirty="0">
            <a:solidFill>
              <a:schemeClr val="bg1">
                <a:lumMod val="50000"/>
              </a:schemeClr>
            </a:solidFill>
          </a:endParaRPr>
        </a:p>
      </dsp:txBody>
      <dsp:txXfrm>
        <a:off x="3180516" y="1638809"/>
        <a:ext cx="1802806" cy="3006776"/>
      </dsp:txXfrm>
    </dsp:sp>
    <dsp:sp modelId="{F8C3FDE3-1EBA-46B1-BFC4-CF5A6DC0ECAC}">
      <dsp:nvSpPr>
        <dsp:cNvPr id="0" name=""/>
        <dsp:cNvSpPr/>
      </dsp:nvSpPr>
      <dsp:spPr>
        <a:xfrm>
          <a:off x="4857967" y="724066"/>
          <a:ext cx="605543" cy="433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857967" y="810676"/>
        <a:ext cx="475628" cy="259830"/>
      </dsp:txXfrm>
    </dsp:sp>
    <dsp:sp modelId="{9EAC9A30-2D74-4AA9-BCB6-9C848B5C74E3}">
      <dsp:nvSpPr>
        <dsp:cNvPr id="0" name=""/>
        <dsp:cNvSpPr/>
      </dsp:nvSpPr>
      <dsp:spPr>
        <a:xfrm>
          <a:off x="5714867" y="592719"/>
          <a:ext cx="1739359" cy="2764800"/>
        </a:xfrm>
        <a:prstGeom prst="roundRect">
          <a:avLst>
            <a:gd name="adj" fmla="val 10000"/>
          </a:avLst>
        </a:prstGeom>
        <a:solidFill>
          <a:schemeClr val="accent1">
            <a:hueOff val="0"/>
            <a:satOff val="0"/>
            <a:lumOff val="0"/>
            <a:alpha val="30000"/>
          </a:schemeClr>
        </a:solidFill>
        <a:ln w="25400" cap="flat" cmpd="sng" algn="ctr">
          <a:solidFill>
            <a:schemeClr val="lt1">
              <a:hueOff val="0"/>
              <a:satOff val="0"/>
              <a:lumOff val="0"/>
              <a:alpha val="3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US" sz="1600" b="1" u="none" kern="1200" dirty="0"/>
            <a:t>Phase 3 –</a:t>
          </a:r>
          <a:r>
            <a:rPr lang="en-US" sz="1600" u="none" kern="1200" dirty="0"/>
            <a:t> </a:t>
          </a:r>
          <a:r>
            <a:rPr lang="en-US" sz="1600" b="1" u="none" kern="1200" dirty="0">
              <a:solidFill>
                <a:schemeClr val="bg1">
                  <a:lumMod val="50000"/>
                </a:schemeClr>
              </a:solidFill>
            </a:rPr>
            <a:t>Implementation</a:t>
          </a:r>
          <a:r>
            <a:rPr lang="en-US" sz="1600" u="none" kern="1200" dirty="0"/>
            <a:t> </a:t>
          </a:r>
        </a:p>
      </dsp:txBody>
      <dsp:txXfrm>
        <a:off x="5714867" y="592719"/>
        <a:ext cx="1739359" cy="695743"/>
      </dsp:txXfrm>
    </dsp:sp>
    <dsp:sp modelId="{65D0416C-AD86-4D8F-B6EA-248788C1B55F}">
      <dsp:nvSpPr>
        <dsp:cNvPr id="0" name=""/>
        <dsp:cNvSpPr/>
      </dsp:nvSpPr>
      <dsp:spPr>
        <a:xfrm>
          <a:off x="6068573" y="1582721"/>
          <a:ext cx="1790479" cy="3118952"/>
        </a:xfrm>
        <a:prstGeom prst="roundRect">
          <a:avLst>
            <a:gd name="adj" fmla="val 10000"/>
          </a:avLst>
        </a:prstGeom>
        <a:solidFill>
          <a:schemeClr val="lt1">
            <a:hueOff val="0"/>
            <a:satOff val="0"/>
            <a:lumOff val="0"/>
            <a:alpha val="30000"/>
          </a:schemeClr>
        </a:solidFill>
        <a:ln w="25400" cap="flat" cmpd="sng" algn="ctr">
          <a:solidFill>
            <a:schemeClr val="accent1">
              <a:hueOff val="0"/>
              <a:satOff val="0"/>
              <a:lumOff val="0"/>
              <a:alpha val="3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0" algn="l" defTabSz="622300">
            <a:lnSpc>
              <a:spcPct val="90000"/>
            </a:lnSpc>
            <a:spcBef>
              <a:spcPct val="0"/>
            </a:spcBef>
            <a:spcAft>
              <a:spcPct val="15000"/>
            </a:spcAft>
            <a:buNone/>
          </a:pPr>
          <a:r>
            <a:rPr lang="en-US" sz="1400" kern="1200" dirty="0">
              <a:solidFill>
                <a:schemeClr val="bg1">
                  <a:lumMod val="50000"/>
                </a:schemeClr>
              </a:solidFill>
            </a:rPr>
            <a:t>Implementation Plan:</a:t>
          </a:r>
        </a:p>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kern="1200" dirty="0">
              <a:solidFill>
                <a:schemeClr val="bg1">
                  <a:lumMod val="50000"/>
                </a:schemeClr>
              </a:solidFill>
            </a:rPr>
            <a:t>Objectives</a:t>
          </a:r>
        </a:p>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kern="1200" dirty="0">
              <a:solidFill>
                <a:schemeClr val="bg1">
                  <a:lumMod val="50000"/>
                </a:schemeClr>
              </a:solidFill>
            </a:rPr>
            <a:t>Initiatives </a:t>
          </a:r>
        </a:p>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kern="1200" dirty="0">
              <a:solidFill>
                <a:schemeClr val="bg1">
                  <a:lumMod val="50000"/>
                </a:schemeClr>
              </a:solidFill>
            </a:rPr>
            <a:t>Supporting Metrics</a:t>
          </a:r>
        </a:p>
        <a:p>
          <a:pPr marL="228600" lvl="2" indent="0" algn="l" defTabSz="622300">
            <a:lnSpc>
              <a:spcPct val="90000"/>
            </a:lnSpc>
            <a:spcBef>
              <a:spcPct val="0"/>
            </a:spcBef>
            <a:spcAft>
              <a:spcPct val="15000"/>
            </a:spcAft>
            <a:buNone/>
          </a:pPr>
          <a:endParaRPr lang="en-US" sz="1400" kern="1200" dirty="0">
            <a:solidFill>
              <a:schemeClr val="bg1">
                <a:lumMod val="50000"/>
              </a:schemeClr>
            </a:solidFill>
          </a:endParaRPr>
        </a:p>
        <a:p>
          <a:pPr marL="114300" lvl="1" indent="0" algn="l" defTabSz="622300">
            <a:lnSpc>
              <a:spcPct val="90000"/>
            </a:lnSpc>
            <a:spcBef>
              <a:spcPct val="0"/>
            </a:spcBef>
            <a:spcAft>
              <a:spcPct val="15000"/>
            </a:spcAft>
            <a:buNone/>
          </a:pPr>
          <a:endParaRPr lang="en-US" sz="1400" kern="1200" dirty="0">
            <a:solidFill>
              <a:schemeClr val="bg1">
                <a:lumMod val="50000"/>
              </a:schemeClr>
            </a:solidFill>
          </a:endParaRPr>
        </a:p>
        <a:p>
          <a:pPr marL="114300" lvl="1" indent="0" algn="l" defTabSz="622300">
            <a:lnSpc>
              <a:spcPct val="90000"/>
            </a:lnSpc>
            <a:spcBef>
              <a:spcPct val="0"/>
            </a:spcBef>
            <a:spcAft>
              <a:spcPct val="15000"/>
            </a:spcAft>
            <a:buNone/>
          </a:pPr>
          <a:endParaRPr lang="en-US" sz="1400" kern="1200" dirty="0">
            <a:solidFill>
              <a:schemeClr val="bg1">
                <a:lumMod val="50000"/>
              </a:schemeClr>
            </a:solidFill>
          </a:endParaRPr>
        </a:p>
        <a:p>
          <a:pPr marL="114300" lvl="1" indent="0" algn="l" defTabSz="622300">
            <a:lnSpc>
              <a:spcPct val="90000"/>
            </a:lnSpc>
            <a:spcBef>
              <a:spcPct val="0"/>
            </a:spcBef>
            <a:spcAft>
              <a:spcPct val="15000"/>
            </a:spcAft>
            <a:buNone/>
          </a:pPr>
          <a:endParaRPr lang="en-US" sz="1400" kern="1200" dirty="0">
            <a:solidFill>
              <a:schemeClr val="bg1">
                <a:lumMod val="50000"/>
              </a:schemeClr>
            </a:solidFill>
          </a:endParaRPr>
        </a:p>
        <a:p>
          <a:pPr marL="114300" lvl="1" indent="0" algn="l" defTabSz="622300">
            <a:lnSpc>
              <a:spcPct val="90000"/>
            </a:lnSpc>
            <a:spcBef>
              <a:spcPct val="0"/>
            </a:spcBef>
            <a:spcAft>
              <a:spcPct val="15000"/>
            </a:spcAft>
            <a:buNone/>
          </a:pPr>
          <a:endParaRPr lang="en-US" sz="1400" b="1" kern="1200" dirty="0">
            <a:solidFill>
              <a:schemeClr val="bg1">
                <a:lumMod val="50000"/>
              </a:schemeClr>
            </a:solidFill>
          </a:endParaRPr>
        </a:p>
        <a:p>
          <a:pPr marL="114300" lvl="1" indent="0" algn="l" defTabSz="622300">
            <a:lnSpc>
              <a:spcPct val="90000"/>
            </a:lnSpc>
            <a:spcBef>
              <a:spcPct val="0"/>
            </a:spcBef>
            <a:spcAft>
              <a:spcPct val="15000"/>
            </a:spcAft>
            <a:buNone/>
          </a:pPr>
          <a:endParaRPr lang="en-US" sz="1400" b="1" kern="1200" dirty="0">
            <a:solidFill>
              <a:schemeClr val="bg1">
                <a:lumMod val="50000"/>
              </a:schemeClr>
            </a:solidFill>
          </a:endParaRPr>
        </a:p>
        <a:p>
          <a:pPr marL="114300" lvl="1" indent="0" algn="l" defTabSz="622300">
            <a:lnSpc>
              <a:spcPct val="90000"/>
            </a:lnSpc>
            <a:spcBef>
              <a:spcPct val="0"/>
            </a:spcBef>
            <a:spcAft>
              <a:spcPct val="15000"/>
            </a:spcAft>
            <a:buNone/>
          </a:pPr>
          <a:r>
            <a:rPr lang="en-US" sz="1400" b="1" i="0" kern="1200" dirty="0">
              <a:solidFill>
                <a:schemeClr val="bg1">
                  <a:lumMod val="50000"/>
                </a:schemeClr>
              </a:solidFill>
            </a:rPr>
            <a:t>Oct 28 – Dec 16</a:t>
          </a:r>
          <a:endParaRPr lang="en-US" sz="1400" b="1" kern="1200" dirty="0">
            <a:solidFill>
              <a:schemeClr val="bg1">
                <a:lumMod val="50000"/>
              </a:schemeClr>
            </a:solidFill>
          </a:endParaRPr>
        </a:p>
      </dsp:txBody>
      <dsp:txXfrm>
        <a:off x="6121014" y="1635162"/>
        <a:ext cx="1685597" cy="30140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99CA2-6AC5-424B-8842-7E930C3DFFBF}">
      <dsp:nvSpPr>
        <dsp:cNvPr id="0" name=""/>
        <dsp:cNvSpPr/>
      </dsp:nvSpPr>
      <dsp:spPr>
        <a:xfrm>
          <a:off x="2262139" y="0"/>
          <a:ext cx="4470785" cy="4470785"/>
        </a:xfrm>
        <a:prstGeom prst="diamond">
          <a:avLst/>
        </a:prstGeom>
        <a:solidFill>
          <a:srgbClr val="CCE2F3"/>
        </a:solidFill>
        <a:ln>
          <a:noFill/>
        </a:ln>
        <a:effectLst/>
      </dsp:spPr>
      <dsp:style>
        <a:lnRef idx="0">
          <a:scrgbClr r="0" g="0" b="0"/>
        </a:lnRef>
        <a:fillRef idx="1">
          <a:scrgbClr r="0" g="0" b="0"/>
        </a:fillRef>
        <a:effectRef idx="0">
          <a:scrgbClr r="0" g="0" b="0"/>
        </a:effectRef>
        <a:fontRef idx="minor"/>
      </dsp:style>
    </dsp:sp>
    <dsp:sp modelId="{68D16239-CF60-4397-896A-1ACF08585A8A}">
      <dsp:nvSpPr>
        <dsp:cNvPr id="0" name=""/>
        <dsp:cNvSpPr/>
      </dsp:nvSpPr>
      <dsp:spPr>
        <a:xfrm>
          <a:off x="2686864" y="424724"/>
          <a:ext cx="1743606" cy="1743606"/>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a:latin typeface="Nunito Sans" pitchFamily="2" charset="77"/>
            </a:rPr>
            <a:t>Strengths</a:t>
          </a:r>
        </a:p>
        <a:p>
          <a:pPr marL="57150" lvl="1" indent="-57150" algn="l" defTabSz="488950">
            <a:lnSpc>
              <a:spcPct val="90000"/>
            </a:lnSpc>
            <a:spcBef>
              <a:spcPct val="0"/>
            </a:spcBef>
            <a:spcAft>
              <a:spcPct val="15000"/>
            </a:spcAft>
            <a:buChar char="•"/>
          </a:pPr>
          <a:r>
            <a:rPr lang="en-US" sz="1100" b="1" kern="1200" dirty="0">
              <a:latin typeface="Nunito Sans" pitchFamily="2" charset="77"/>
            </a:rPr>
            <a:t>Effective educational experience</a:t>
          </a:r>
        </a:p>
        <a:p>
          <a:pPr marL="57150" lvl="1" indent="-57150" algn="l" defTabSz="488950">
            <a:lnSpc>
              <a:spcPct val="90000"/>
            </a:lnSpc>
            <a:spcBef>
              <a:spcPct val="0"/>
            </a:spcBef>
            <a:spcAft>
              <a:spcPct val="15000"/>
            </a:spcAft>
            <a:buChar char="•"/>
          </a:pPr>
          <a:r>
            <a:rPr lang="en-US" sz="1100" b="1" kern="1200">
              <a:latin typeface="Nunito Sans" pitchFamily="2" charset="77"/>
            </a:rPr>
            <a:t>Cutting edge research</a:t>
          </a:r>
        </a:p>
        <a:p>
          <a:pPr marL="57150" lvl="1" indent="-57150" algn="l" defTabSz="488950">
            <a:lnSpc>
              <a:spcPct val="90000"/>
            </a:lnSpc>
            <a:spcBef>
              <a:spcPct val="0"/>
            </a:spcBef>
            <a:spcAft>
              <a:spcPct val="15000"/>
            </a:spcAft>
            <a:buChar char="•"/>
          </a:pPr>
          <a:r>
            <a:rPr lang="en-US" sz="1100" b="1" kern="1200">
              <a:latin typeface="Nunito Sans" pitchFamily="2" charset="77"/>
            </a:rPr>
            <a:t>Entrepreneurial initiatives</a:t>
          </a:r>
        </a:p>
      </dsp:txBody>
      <dsp:txXfrm>
        <a:off x="2771980" y="509840"/>
        <a:ext cx="1573374" cy="1573374"/>
      </dsp:txXfrm>
    </dsp:sp>
    <dsp:sp modelId="{F368EA7D-48C7-49D3-A6D1-8DE3DB99EC4D}">
      <dsp:nvSpPr>
        <dsp:cNvPr id="0" name=""/>
        <dsp:cNvSpPr/>
      </dsp:nvSpPr>
      <dsp:spPr>
        <a:xfrm>
          <a:off x="4564593" y="424724"/>
          <a:ext cx="1743606" cy="1743606"/>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a:latin typeface="Nunito Sans" pitchFamily="2" charset="77"/>
            </a:rPr>
            <a:t>Weaknesses</a:t>
          </a:r>
        </a:p>
        <a:p>
          <a:pPr marL="57150" lvl="1" indent="-57150" algn="l" defTabSz="488950" rtl="0">
            <a:lnSpc>
              <a:spcPct val="90000"/>
            </a:lnSpc>
            <a:spcBef>
              <a:spcPct val="0"/>
            </a:spcBef>
            <a:spcAft>
              <a:spcPct val="15000"/>
            </a:spcAft>
            <a:buChar char="•"/>
          </a:pPr>
          <a:r>
            <a:rPr kumimoji="0" lang="en-US" sz="1100" b="1" kern="1200">
              <a:latin typeface="Nunito Sans" pitchFamily="2" charset="77"/>
              <a:ea typeface="+mn-ea"/>
              <a:cs typeface="+mn-cs"/>
            </a:rPr>
            <a:t>Organizational challenges and inefficiencies</a:t>
          </a:r>
          <a:endParaRPr lang="en-US" sz="1100" b="1" kern="1200">
            <a:latin typeface="Nunito Sans" pitchFamily="2" charset="77"/>
          </a:endParaRPr>
        </a:p>
        <a:p>
          <a:pPr marL="57150" lvl="1" indent="-57150" algn="l" defTabSz="488950" rtl="0">
            <a:lnSpc>
              <a:spcPct val="90000"/>
            </a:lnSpc>
            <a:spcBef>
              <a:spcPct val="0"/>
            </a:spcBef>
            <a:spcAft>
              <a:spcPct val="15000"/>
            </a:spcAft>
            <a:buChar char="•"/>
          </a:pPr>
          <a:r>
            <a:rPr kumimoji="0" lang="en-US" sz="1100" b="1" kern="1200">
              <a:latin typeface="Nunito Sans" pitchFamily="2" charset="77"/>
              <a:ea typeface="+mn-ea"/>
              <a:cs typeface="+mn-cs"/>
            </a:rPr>
            <a:t>Budget cuts and lack of endowment</a:t>
          </a:r>
        </a:p>
        <a:p>
          <a:pPr marL="57150" lvl="1" indent="-57150" algn="l" defTabSz="488950" rtl="0">
            <a:lnSpc>
              <a:spcPct val="90000"/>
            </a:lnSpc>
            <a:spcBef>
              <a:spcPct val="0"/>
            </a:spcBef>
            <a:spcAft>
              <a:spcPct val="15000"/>
            </a:spcAft>
            <a:buChar char="•"/>
          </a:pPr>
          <a:r>
            <a:rPr kumimoji="0" lang="en-US" sz="1100" b="1" kern="1200">
              <a:latin typeface="Nunito Sans" pitchFamily="2" charset="77"/>
              <a:ea typeface="+mn-ea"/>
              <a:cs typeface="+mn-cs"/>
            </a:rPr>
            <a:t>External awareness</a:t>
          </a:r>
        </a:p>
      </dsp:txBody>
      <dsp:txXfrm>
        <a:off x="4649709" y="509840"/>
        <a:ext cx="1573374" cy="1573374"/>
      </dsp:txXfrm>
    </dsp:sp>
    <dsp:sp modelId="{862D69A1-909B-40CD-A5B5-B493FC93C06B}">
      <dsp:nvSpPr>
        <dsp:cNvPr id="0" name=""/>
        <dsp:cNvSpPr/>
      </dsp:nvSpPr>
      <dsp:spPr>
        <a:xfrm>
          <a:off x="2686864" y="2302454"/>
          <a:ext cx="1743606" cy="1743606"/>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a:latin typeface="Nunito Sans" pitchFamily="2" charset="77"/>
            </a:rPr>
            <a:t>Opportunities</a:t>
          </a:r>
        </a:p>
        <a:p>
          <a:pPr marL="57150" lvl="1" indent="-57150" algn="l" defTabSz="488950">
            <a:lnSpc>
              <a:spcPct val="90000"/>
            </a:lnSpc>
            <a:spcBef>
              <a:spcPct val="0"/>
            </a:spcBef>
            <a:spcAft>
              <a:spcPct val="15000"/>
            </a:spcAft>
            <a:buChar char="•"/>
          </a:pPr>
          <a:r>
            <a:rPr lang="en-US" sz="1100" b="1" kern="1200">
              <a:latin typeface="Nunito Sans" pitchFamily="2" charset="77"/>
            </a:rPr>
            <a:t>Real world problems that need BME solutions</a:t>
          </a:r>
        </a:p>
        <a:p>
          <a:pPr marL="57150" lvl="1" indent="-57150" algn="l" defTabSz="488950">
            <a:lnSpc>
              <a:spcPct val="90000"/>
            </a:lnSpc>
            <a:spcBef>
              <a:spcPct val="0"/>
            </a:spcBef>
            <a:spcAft>
              <a:spcPct val="15000"/>
            </a:spcAft>
            <a:buChar char="•"/>
          </a:pPr>
          <a:r>
            <a:rPr lang="en-US" sz="1100" b="1" kern="1200">
              <a:latin typeface="Nunito Sans" pitchFamily="2" charset="77"/>
            </a:rPr>
            <a:t>Proximity to RTP</a:t>
          </a:r>
        </a:p>
        <a:p>
          <a:pPr marL="57150" lvl="1" indent="-57150" algn="l" defTabSz="488950">
            <a:lnSpc>
              <a:spcPct val="90000"/>
            </a:lnSpc>
            <a:spcBef>
              <a:spcPct val="0"/>
            </a:spcBef>
            <a:spcAft>
              <a:spcPct val="15000"/>
            </a:spcAft>
            <a:buChar char="•"/>
          </a:pPr>
          <a:r>
            <a:rPr lang="en-US" sz="1100" b="1" kern="1200">
              <a:latin typeface="Nunito Sans" pitchFamily="2" charset="77"/>
            </a:rPr>
            <a:t>Macro-level growth of BME field</a:t>
          </a:r>
        </a:p>
      </dsp:txBody>
      <dsp:txXfrm>
        <a:off x="2771980" y="2387570"/>
        <a:ext cx="1573374" cy="1573374"/>
      </dsp:txXfrm>
    </dsp:sp>
    <dsp:sp modelId="{B1D6DBB4-5591-45AF-98C6-3F2AB9E2A282}">
      <dsp:nvSpPr>
        <dsp:cNvPr id="0" name=""/>
        <dsp:cNvSpPr/>
      </dsp:nvSpPr>
      <dsp:spPr>
        <a:xfrm>
          <a:off x="4564593" y="2302454"/>
          <a:ext cx="1743606" cy="1743606"/>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a:latin typeface="Nunito Sans" pitchFamily="2" charset="77"/>
            </a:rPr>
            <a:t>Threats</a:t>
          </a:r>
        </a:p>
        <a:p>
          <a:pPr marL="57150" lvl="1" indent="-57150" algn="l" defTabSz="488950" rtl="0">
            <a:lnSpc>
              <a:spcPct val="90000"/>
            </a:lnSpc>
            <a:spcBef>
              <a:spcPct val="0"/>
            </a:spcBef>
            <a:spcAft>
              <a:spcPct val="15000"/>
            </a:spcAft>
            <a:buChar char="•"/>
          </a:pPr>
          <a:r>
            <a:rPr kumimoji="0" lang="en-US" sz="1100" b="1" kern="1200">
              <a:latin typeface="Nunito Sans" pitchFamily="2" charset="77"/>
              <a:ea typeface="+mn-ea"/>
              <a:cs typeface="+mn-cs"/>
            </a:rPr>
            <a:t>Decreasing public funding</a:t>
          </a:r>
          <a:endParaRPr lang="en-US" sz="1100" b="1" kern="1200">
            <a:latin typeface="Nunito Sans" pitchFamily="2" charset="77"/>
          </a:endParaRPr>
        </a:p>
        <a:p>
          <a:pPr marL="57150" lvl="1" indent="-57150" algn="l" defTabSz="488950" rtl="0">
            <a:lnSpc>
              <a:spcPct val="90000"/>
            </a:lnSpc>
            <a:spcBef>
              <a:spcPct val="0"/>
            </a:spcBef>
            <a:spcAft>
              <a:spcPct val="15000"/>
            </a:spcAft>
            <a:buChar char="•"/>
          </a:pPr>
          <a:r>
            <a:rPr kumimoji="0" lang="en-US" sz="1100" b="1" kern="1200">
              <a:latin typeface="Nunito Sans" pitchFamily="2" charset="77"/>
              <a:ea typeface="+mn-ea"/>
              <a:cs typeface="+mn-cs"/>
            </a:rPr>
            <a:t>Competition from other BME programs</a:t>
          </a:r>
        </a:p>
        <a:p>
          <a:pPr marL="57150" lvl="1" indent="-57150" algn="l" defTabSz="488950" rtl="0">
            <a:lnSpc>
              <a:spcPct val="90000"/>
            </a:lnSpc>
            <a:spcBef>
              <a:spcPct val="0"/>
            </a:spcBef>
            <a:spcAft>
              <a:spcPct val="15000"/>
            </a:spcAft>
            <a:buChar char="•"/>
          </a:pPr>
          <a:r>
            <a:rPr kumimoji="0" lang="en-US" sz="1100" b="1" kern="1200">
              <a:latin typeface="Nunito Sans" pitchFamily="2" charset="77"/>
              <a:ea typeface="+mn-ea"/>
              <a:cs typeface="+mn-cs"/>
            </a:rPr>
            <a:t>Inter-institutional rivalry</a:t>
          </a:r>
        </a:p>
      </dsp:txBody>
      <dsp:txXfrm>
        <a:off x="4649709" y="2387570"/>
        <a:ext cx="1573374" cy="15733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9A664-5BC2-42DB-B770-36971A3A4B14}">
      <dsp:nvSpPr>
        <dsp:cNvPr id="0" name=""/>
        <dsp:cNvSpPr/>
      </dsp:nvSpPr>
      <dsp:spPr>
        <a:xfrm>
          <a:off x="0" y="3379"/>
          <a:ext cx="10009968" cy="480840"/>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latin typeface="Nunito Sans" pitchFamily="2" charset="77"/>
            </a:rPr>
            <a:t>The BME department’s reputation is one of its top 3 weakness </a:t>
          </a:r>
        </a:p>
      </dsp:txBody>
      <dsp:txXfrm>
        <a:off x="23473" y="26852"/>
        <a:ext cx="9963022" cy="433894"/>
      </dsp:txXfrm>
    </dsp:sp>
    <dsp:sp modelId="{1667A6A6-8EAC-4422-BED2-547D85163080}">
      <dsp:nvSpPr>
        <dsp:cNvPr id="0" name=""/>
        <dsp:cNvSpPr/>
      </dsp:nvSpPr>
      <dsp:spPr>
        <a:xfrm>
          <a:off x="0" y="484220"/>
          <a:ext cx="10009968" cy="878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816"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a:latin typeface="Nunito Sans" pitchFamily="2" charset="77"/>
            </a:rPr>
            <a:t>“Lack of visibility of the program as a whole” –UNC-based, Graduate</a:t>
          </a:r>
        </a:p>
        <a:p>
          <a:pPr marL="114300" lvl="1" indent="-114300" algn="l" defTabSz="533400">
            <a:lnSpc>
              <a:spcPct val="90000"/>
            </a:lnSpc>
            <a:spcBef>
              <a:spcPct val="0"/>
            </a:spcBef>
            <a:spcAft>
              <a:spcPct val="20000"/>
            </a:spcAft>
            <a:buChar char="•"/>
          </a:pPr>
          <a:r>
            <a:rPr lang="en-US" sz="1200" kern="1200">
              <a:latin typeface="Nunito Sans" pitchFamily="2" charset="77"/>
            </a:rPr>
            <a:t>“Recognition among other BME programs in the US” –UNC-based, Graduate</a:t>
          </a:r>
        </a:p>
        <a:p>
          <a:pPr marL="114300" lvl="1" indent="-114300" algn="l" defTabSz="533400">
            <a:lnSpc>
              <a:spcPct val="90000"/>
            </a:lnSpc>
            <a:spcBef>
              <a:spcPct val="0"/>
            </a:spcBef>
            <a:spcAft>
              <a:spcPct val="20000"/>
            </a:spcAft>
            <a:buChar char="•"/>
          </a:pPr>
          <a:r>
            <a:rPr lang="en-US" sz="1200" kern="1200">
              <a:latin typeface="Nunito Sans" pitchFamily="2" charset="77"/>
            </a:rPr>
            <a:t>“PR” –NCSU-based, Graduate</a:t>
          </a:r>
        </a:p>
        <a:p>
          <a:pPr marL="114300" lvl="1" indent="-114300" algn="l" defTabSz="577850">
            <a:lnSpc>
              <a:spcPct val="90000"/>
            </a:lnSpc>
            <a:spcBef>
              <a:spcPct val="0"/>
            </a:spcBef>
            <a:spcAft>
              <a:spcPct val="20000"/>
            </a:spcAft>
            <a:buChar char="•"/>
          </a:pPr>
          <a:endParaRPr lang="en-US" sz="1300" kern="1200">
            <a:latin typeface="Nunito Sans" pitchFamily="2" charset="77"/>
          </a:endParaRPr>
        </a:p>
      </dsp:txBody>
      <dsp:txXfrm>
        <a:off x="0" y="484220"/>
        <a:ext cx="10009968" cy="878789"/>
      </dsp:txXfrm>
    </dsp:sp>
    <dsp:sp modelId="{4F6F3F6D-92DD-42CD-A2F8-B47840577D57}">
      <dsp:nvSpPr>
        <dsp:cNvPr id="0" name=""/>
        <dsp:cNvSpPr/>
      </dsp:nvSpPr>
      <dsp:spPr>
        <a:xfrm>
          <a:off x="0" y="1363009"/>
          <a:ext cx="10009968" cy="480840"/>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800" b="1" kern="1200">
              <a:latin typeface="Nunito Sans" pitchFamily="2" charset="77"/>
            </a:rPr>
            <a:t>Sponsorship at national conferences influences program recognition</a:t>
          </a:r>
        </a:p>
      </dsp:txBody>
      <dsp:txXfrm>
        <a:off x="23473" y="1386482"/>
        <a:ext cx="9963022" cy="433894"/>
      </dsp:txXfrm>
    </dsp:sp>
    <dsp:sp modelId="{4949B52C-53E1-4F0D-A712-2C597BD3ECA4}">
      <dsp:nvSpPr>
        <dsp:cNvPr id="0" name=""/>
        <dsp:cNvSpPr/>
      </dsp:nvSpPr>
      <dsp:spPr>
        <a:xfrm>
          <a:off x="0" y="1843850"/>
          <a:ext cx="10009968" cy="458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816"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kern="1200">
              <a:latin typeface="Nunito Sans" pitchFamily="2" charset="77"/>
            </a:rPr>
            <a:t>77% of top 20 programs sponsored a booth or reception at the 2013 BMES Meeting</a:t>
          </a:r>
          <a:endParaRPr lang="en-US" sz="1200" kern="1200">
            <a:latin typeface="Nunito Sans" pitchFamily="2" charset="77"/>
          </a:endParaRPr>
        </a:p>
        <a:p>
          <a:pPr marL="114300" lvl="1" indent="-114300" algn="l" defTabSz="622300">
            <a:lnSpc>
              <a:spcPct val="90000"/>
            </a:lnSpc>
            <a:spcBef>
              <a:spcPct val="0"/>
            </a:spcBef>
            <a:spcAft>
              <a:spcPct val="20000"/>
            </a:spcAft>
            <a:buChar char="•"/>
          </a:pPr>
          <a:endParaRPr lang="en-US" sz="1400" kern="1200">
            <a:latin typeface="Nunito Sans" pitchFamily="2" charset="77"/>
          </a:endParaRPr>
        </a:p>
      </dsp:txBody>
      <dsp:txXfrm>
        <a:off x="0" y="1843850"/>
        <a:ext cx="10009968" cy="458923"/>
      </dsp:txXfrm>
    </dsp:sp>
    <dsp:sp modelId="{E3FD8D09-EA6B-49B3-8891-A9FBF8BB3AEA}">
      <dsp:nvSpPr>
        <dsp:cNvPr id="0" name=""/>
        <dsp:cNvSpPr/>
      </dsp:nvSpPr>
      <dsp:spPr>
        <a:xfrm>
          <a:off x="0" y="2302773"/>
          <a:ext cx="10009968" cy="480840"/>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latin typeface="Nunito Sans" pitchFamily="2" charset="77"/>
            </a:rPr>
            <a:t>Top programs dedicate resources to PR</a:t>
          </a:r>
        </a:p>
      </dsp:txBody>
      <dsp:txXfrm>
        <a:off x="23473" y="2326246"/>
        <a:ext cx="9963022" cy="433894"/>
      </dsp:txXfrm>
    </dsp:sp>
    <dsp:sp modelId="{A3EBBCC1-660B-4BF1-B993-5B25C4D8C41C}">
      <dsp:nvSpPr>
        <dsp:cNvPr id="0" name=""/>
        <dsp:cNvSpPr/>
      </dsp:nvSpPr>
      <dsp:spPr>
        <a:xfrm>
          <a:off x="0" y="2783614"/>
          <a:ext cx="10009968" cy="1327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816"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a:latin typeface="Nunito Sans" pitchFamily="2" charset="77"/>
            </a:rPr>
            <a:t>$60,000/</a:t>
          </a:r>
          <a:r>
            <a:rPr lang="en-US" sz="1200" kern="1200" err="1">
              <a:latin typeface="Nunito Sans" pitchFamily="2" charset="77"/>
            </a:rPr>
            <a:t>yr</a:t>
          </a:r>
          <a:r>
            <a:rPr lang="en-US" sz="1200" kern="1200">
              <a:latin typeface="Nunito Sans" pitchFamily="2" charset="77"/>
            </a:rPr>
            <a:t>, University of Texas at Austin</a:t>
          </a:r>
        </a:p>
        <a:p>
          <a:pPr marL="114300" lvl="1" indent="-114300" algn="l" defTabSz="533400">
            <a:lnSpc>
              <a:spcPct val="90000"/>
            </a:lnSpc>
            <a:spcBef>
              <a:spcPct val="0"/>
            </a:spcBef>
            <a:spcAft>
              <a:spcPct val="20000"/>
            </a:spcAft>
            <a:buChar char="•"/>
          </a:pPr>
          <a:r>
            <a:rPr lang="en-US" sz="1200" kern="1200">
              <a:latin typeface="Nunito Sans" pitchFamily="2" charset="77"/>
            </a:rPr>
            <a:t>$50,000/</a:t>
          </a:r>
          <a:r>
            <a:rPr lang="en-US" sz="1200" kern="1200" err="1">
              <a:latin typeface="Nunito Sans" pitchFamily="2" charset="77"/>
            </a:rPr>
            <a:t>yr</a:t>
          </a:r>
          <a:r>
            <a:rPr lang="en-US" sz="1200" kern="1200">
              <a:latin typeface="Nunito Sans" pitchFamily="2" charset="77"/>
            </a:rPr>
            <a:t>, University of Washington</a:t>
          </a:r>
        </a:p>
        <a:p>
          <a:pPr marL="114300" lvl="1" indent="-114300" algn="l" defTabSz="533400">
            <a:lnSpc>
              <a:spcPct val="90000"/>
            </a:lnSpc>
            <a:spcBef>
              <a:spcPct val="0"/>
            </a:spcBef>
            <a:spcAft>
              <a:spcPct val="20000"/>
            </a:spcAft>
            <a:buChar char="•"/>
          </a:pPr>
          <a:r>
            <a:rPr lang="en-US" sz="1200" kern="1200">
              <a:latin typeface="Nunito Sans" pitchFamily="2" charset="77"/>
            </a:rPr>
            <a:t>$10,000/</a:t>
          </a:r>
          <a:r>
            <a:rPr lang="en-US" sz="1200" kern="1200" err="1">
              <a:latin typeface="Nunito Sans" pitchFamily="2" charset="77"/>
            </a:rPr>
            <a:t>yr</a:t>
          </a:r>
          <a:r>
            <a:rPr lang="en-US" sz="1200" kern="1200">
              <a:latin typeface="Nunito Sans" pitchFamily="2" charset="77"/>
            </a:rPr>
            <a:t>, University of Virginia</a:t>
          </a:r>
        </a:p>
        <a:p>
          <a:pPr marL="114300" lvl="1" indent="-114300" algn="l" defTabSz="533400">
            <a:lnSpc>
              <a:spcPct val="90000"/>
            </a:lnSpc>
            <a:spcBef>
              <a:spcPct val="0"/>
            </a:spcBef>
            <a:spcAft>
              <a:spcPct val="20000"/>
            </a:spcAft>
            <a:buChar char="•"/>
          </a:pPr>
          <a:r>
            <a:rPr lang="en-US" sz="1200" kern="1200">
              <a:latin typeface="Nunito Sans" pitchFamily="2" charset="77"/>
            </a:rPr>
            <a:t>Georgia Tech/Emory hosted 2012 BMES Conference</a:t>
          </a:r>
        </a:p>
        <a:p>
          <a:pPr marL="114300" lvl="1" indent="-114300" algn="l" defTabSz="533400">
            <a:lnSpc>
              <a:spcPct val="90000"/>
            </a:lnSpc>
            <a:spcBef>
              <a:spcPct val="0"/>
            </a:spcBef>
            <a:spcAft>
              <a:spcPct val="20000"/>
            </a:spcAft>
            <a:buChar char="•"/>
          </a:pPr>
          <a:r>
            <a:rPr lang="en-US" sz="1200" kern="1200">
              <a:latin typeface="Nunito Sans" pitchFamily="2" charset="77"/>
            </a:rPr>
            <a:t>University of Maryland holds the </a:t>
          </a:r>
          <a:r>
            <a:rPr lang="en-US" sz="1200" kern="1200" err="1">
              <a:latin typeface="Nunito Sans" pitchFamily="2" charset="77"/>
            </a:rPr>
            <a:t>Fischell</a:t>
          </a:r>
          <a:r>
            <a:rPr lang="en-US" sz="1200" kern="1200">
              <a:latin typeface="Nunito Sans" pitchFamily="2" charset="77"/>
            </a:rPr>
            <a:t> Festival ($10,000/</a:t>
          </a:r>
          <a:r>
            <a:rPr lang="en-US" sz="1200" kern="1200" err="1">
              <a:latin typeface="Nunito Sans" pitchFamily="2" charset="77"/>
            </a:rPr>
            <a:t>yr</a:t>
          </a:r>
          <a:r>
            <a:rPr lang="en-US" sz="1200" kern="1200">
              <a:latin typeface="Nunito Sans" pitchFamily="2" charset="77"/>
            </a:rPr>
            <a:t>)</a:t>
          </a:r>
        </a:p>
        <a:p>
          <a:pPr marL="114300" lvl="1" indent="-114300" algn="l" defTabSz="622300">
            <a:lnSpc>
              <a:spcPct val="90000"/>
            </a:lnSpc>
            <a:spcBef>
              <a:spcPct val="0"/>
            </a:spcBef>
            <a:spcAft>
              <a:spcPct val="20000"/>
            </a:spcAft>
            <a:buChar char="•"/>
          </a:pPr>
          <a:endParaRPr lang="en-US" sz="1400" kern="1200">
            <a:latin typeface="Nunito Sans" pitchFamily="2" charset="77"/>
          </a:endParaRPr>
        </a:p>
      </dsp:txBody>
      <dsp:txXfrm>
        <a:off x="0" y="2783614"/>
        <a:ext cx="10009968" cy="13279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B6828-A9FF-4750-AF21-4F47533678CD}">
      <dsp:nvSpPr>
        <dsp:cNvPr id="0" name=""/>
        <dsp:cNvSpPr/>
      </dsp:nvSpPr>
      <dsp:spPr>
        <a:xfrm>
          <a:off x="654312" y="-106316"/>
          <a:ext cx="2059729" cy="2087874"/>
        </a:xfrm>
        <a:prstGeom prst="ellipse">
          <a:avLst/>
        </a:prstGeom>
        <a:solidFill>
          <a:schemeClr val="lt1">
            <a:alpha val="5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955952" y="199446"/>
        <a:ext cx="1456449" cy="1476350"/>
      </dsp:txXfrm>
    </dsp:sp>
    <dsp:sp modelId="{B6BD882E-01EE-44C7-8B27-C82C6F84CE53}">
      <dsp:nvSpPr>
        <dsp:cNvPr id="0" name=""/>
        <dsp:cNvSpPr/>
      </dsp:nvSpPr>
      <dsp:spPr>
        <a:xfrm>
          <a:off x="1525370" y="1135737"/>
          <a:ext cx="2273534" cy="2139680"/>
        </a:xfrm>
        <a:prstGeom prst="ellipse">
          <a:avLst/>
        </a:prstGeom>
        <a:solidFill>
          <a:schemeClr val="lt1">
            <a:alpha val="5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6200" kern="1200" dirty="0"/>
            <a:t> </a:t>
          </a:r>
        </a:p>
      </dsp:txBody>
      <dsp:txXfrm>
        <a:off x="1858321" y="1449086"/>
        <a:ext cx="1607632" cy="1512982"/>
      </dsp:txXfrm>
    </dsp:sp>
    <dsp:sp modelId="{F6BD59CD-2473-4145-A4E7-792AE5C7DCC9}">
      <dsp:nvSpPr>
        <dsp:cNvPr id="0" name=""/>
        <dsp:cNvSpPr/>
      </dsp:nvSpPr>
      <dsp:spPr>
        <a:xfrm>
          <a:off x="2610255" y="-106316"/>
          <a:ext cx="2059729" cy="2087874"/>
        </a:xfrm>
        <a:prstGeom prst="ellipse">
          <a:avLst/>
        </a:prstGeom>
        <a:solidFill>
          <a:schemeClr val="lt1">
            <a:alpha val="5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6200" kern="1200" dirty="0"/>
            <a:t> </a:t>
          </a:r>
        </a:p>
      </dsp:txBody>
      <dsp:txXfrm>
        <a:off x="2911895" y="199446"/>
        <a:ext cx="1456449" cy="1476350"/>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0.emf"/></Relationships>
</file>

<file path=ppt/drawings/drawing1.xml><?xml version="1.0" encoding="utf-8"?>
<c:userShapes xmlns:c="http://schemas.openxmlformats.org/drawingml/2006/chart">
  <cdr:relSizeAnchor xmlns:cdr="http://schemas.openxmlformats.org/drawingml/2006/chartDrawing">
    <cdr:from>
      <cdr:x>0.8</cdr:x>
      <cdr:y>0.22222</cdr:y>
    </cdr:from>
    <cdr:to>
      <cdr:x>1</cdr:x>
      <cdr:y>0.4127</cdr:y>
    </cdr:to>
    <cdr:sp macro="" textlink="">
      <cdr:nvSpPr>
        <cdr:cNvPr id="2" name="TextBox 1"/>
        <cdr:cNvSpPr txBox="1"/>
      </cdr:nvSpPr>
      <cdr:spPr>
        <a:xfrm xmlns:a="http://schemas.openxmlformats.org/drawingml/2006/main">
          <a:off x="3657600" y="1066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0.46667</cdr:x>
      <cdr:y>0.4127</cdr:y>
    </cdr:from>
    <cdr:to>
      <cdr:x>0.67062</cdr:x>
      <cdr:y>0.48298</cdr:y>
    </cdr:to>
    <cdr:sp macro="" textlink="">
      <cdr:nvSpPr>
        <cdr:cNvPr id="3" name="TextBox 2"/>
        <cdr:cNvSpPr txBox="1"/>
      </cdr:nvSpPr>
      <cdr:spPr>
        <a:xfrm xmlns:a="http://schemas.openxmlformats.org/drawingml/2006/main">
          <a:off x="2133600" y="1981200"/>
          <a:ext cx="932460" cy="33738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dirty="0">
              <a:latin typeface="Nunito Sans" pitchFamily="2" charset="77"/>
            </a:rPr>
            <a:t>CAGR = </a:t>
          </a:r>
          <a:r>
            <a:rPr lang="en-US" sz="1000" b="1" dirty="0">
              <a:latin typeface="Nunito Sans" pitchFamily="2" charset="77"/>
            </a:rPr>
            <a:t>12%</a:t>
          </a:r>
        </a:p>
      </cdr:txBody>
    </cdr:sp>
  </cdr:relSizeAnchor>
  <cdr:relSizeAnchor xmlns:cdr="http://schemas.openxmlformats.org/drawingml/2006/chartDrawing">
    <cdr:from>
      <cdr:x>0.57191</cdr:x>
      <cdr:y>0.63734</cdr:y>
    </cdr:from>
    <cdr:to>
      <cdr:x>0.77586</cdr:x>
      <cdr:y>0.70762</cdr:y>
    </cdr:to>
    <cdr:sp macro="" textlink="">
      <cdr:nvSpPr>
        <cdr:cNvPr id="4" name="TextBox 3"/>
        <cdr:cNvSpPr txBox="1"/>
      </cdr:nvSpPr>
      <cdr:spPr>
        <a:xfrm xmlns:a="http://schemas.openxmlformats.org/drawingml/2006/main">
          <a:off x="2614767" y="3059596"/>
          <a:ext cx="932459" cy="33738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Nunito Sans" pitchFamily="2" charset="77"/>
            </a:rPr>
            <a:t>CAGR = </a:t>
          </a:r>
          <a:r>
            <a:rPr lang="en-US" sz="1000" b="1" dirty="0">
              <a:latin typeface="Nunito Sans" pitchFamily="2" charset="77"/>
            </a:rPr>
            <a:t>9%</a:t>
          </a:r>
        </a:p>
      </cdr:txBody>
    </cdr:sp>
  </cdr:relSizeAnchor>
  <cdr:relSizeAnchor xmlns:cdr="http://schemas.openxmlformats.org/drawingml/2006/chartDrawing">
    <cdr:from>
      <cdr:x>0.66667</cdr:x>
      <cdr:y>0.80952</cdr:y>
    </cdr:from>
    <cdr:to>
      <cdr:x>0.87062</cdr:x>
      <cdr:y>0.8798</cdr:y>
    </cdr:to>
    <cdr:sp macro="" textlink="">
      <cdr:nvSpPr>
        <cdr:cNvPr id="5" name="TextBox 4"/>
        <cdr:cNvSpPr txBox="1"/>
      </cdr:nvSpPr>
      <cdr:spPr>
        <a:xfrm xmlns:a="http://schemas.openxmlformats.org/drawingml/2006/main">
          <a:off x="3048000" y="3886200"/>
          <a:ext cx="932459" cy="33738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Nunito Sans" pitchFamily="2" charset="77"/>
            </a:rPr>
            <a:t>CAGR = </a:t>
          </a:r>
          <a:r>
            <a:rPr lang="en-US" sz="1000" b="1" dirty="0">
              <a:latin typeface="Nunito Sans" pitchFamily="2" charset="77"/>
            </a:rPr>
            <a:t>14%</a:t>
          </a:r>
          <a:r>
            <a:rPr lang="en-US" sz="1000" dirty="0">
              <a:latin typeface="Nunito Sans" pitchFamily="2" charset="77"/>
            </a:rPr>
            <a:t> </a:t>
          </a:r>
          <a:endParaRPr lang="en-US" sz="1000" b="1" dirty="0">
            <a:latin typeface="Nunito Sans" pitchFamily="2" charset="77"/>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0.55627</cdr:x>
      <cdr:y>0.22243</cdr:y>
    </cdr:from>
    <cdr:to>
      <cdr:x>0.76725</cdr:x>
      <cdr:y>0.29161</cdr:y>
    </cdr:to>
    <cdr:sp macro="" textlink="">
      <cdr:nvSpPr>
        <cdr:cNvPr id="2" name="TextBox 1"/>
        <cdr:cNvSpPr txBox="1"/>
      </cdr:nvSpPr>
      <cdr:spPr>
        <a:xfrm xmlns:a="http://schemas.openxmlformats.org/drawingml/2006/main">
          <a:off x="2967150" y="978961"/>
          <a:ext cx="1125368" cy="30447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Nunito Sans" pitchFamily="2" charset="77"/>
            </a:rPr>
            <a:t>CAGR = </a:t>
          </a:r>
          <a:r>
            <a:rPr lang="en-US" sz="1000" b="1" dirty="0">
              <a:latin typeface="Nunito Sans" pitchFamily="2" charset="77"/>
            </a:rPr>
            <a:t>10%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061313-8519-4C99-B155-4BF18B6F77E0}" type="datetimeFigureOut">
              <a:rPr lang="en-US" smtClean="0"/>
              <a:t>9/18/20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373816-5434-4005-9523-643D38C1A2AB}" type="slidenum">
              <a:rPr lang="en-US" smtClean="0"/>
              <a:t>‹#›</a:t>
            </a:fld>
            <a:endParaRPr lang="en-US" dirty="0"/>
          </a:p>
        </p:txBody>
      </p:sp>
    </p:spTree>
    <p:extLst>
      <p:ext uri="{BB962C8B-B14F-4D97-AF65-F5344CB8AC3E}">
        <p14:creationId xmlns:p14="http://schemas.microsoft.com/office/powerpoint/2010/main" val="2193404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49AB6-CEDF-2848-9F32-10FD9D8C4D03}" type="datetimeFigureOut">
              <a:rPr lang="en-US" smtClean="0"/>
              <a:t>9/18/20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4A58B-6FC4-AB48-B82F-ECAFA9D8808A}" type="slidenum">
              <a:rPr lang="en-US" smtClean="0"/>
              <a:t>‹#›</a:t>
            </a:fld>
            <a:endParaRPr lang="en-US" dirty="0"/>
          </a:p>
        </p:txBody>
      </p:sp>
    </p:spTree>
    <p:extLst>
      <p:ext uri="{BB962C8B-B14F-4D97-AF65-F5344CB8AC3E}">
        <p14:creationId xmlns:p14="http://schemas.microsoft.com/office/powerpoint/2010/main" val="780203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sf.gov/statistics/infbrief/nsf13334/"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ndeed.com/certifications/companies/unc-eshelman-school-of-pharmacy-in-chapel-hill-nc-TCQJ2AET/reviews"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s://www.google.com/search?q=unc+school+of+pharmacy+school+reviews&amp;oq=unc+school+of+&amp;aqs=chrome.0.69i59l3j69i57j46j69i60l3.2359j0j1&amp;sourceid=chrome&amp;ie=UTF-8#lrd=0x89acc2e5f459ca6b:0x6330cb37810d77ce,1,,,"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harmacy.unc.edu/about/ospa/factbook-and-benchmarks/rankings/"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harmacyfellowships.com/residency-vs-fellowship.html"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aopharmacy.unc.edu/beyon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2</a:t>
            </a:fld>
            <a:endParaRPr lang="en-US" dirty="0"/>
          </a:p>
        </p:txBody>
      </p:sp>
    </p:spTree>
    <p:extLst>
      <p:ext uri="{BB962C8B-B14F-4D97-AF65-F5344CB8AC3E}">
        <p14:creationId xmlns:p14="http://schemas.microsoft.com/office/powerpoint/2010/main" val="4088952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 NOT CLOSE YOUR SURVEY UNTIL INSTRUCTED TO DO SO</a:t>
            </a:r>
          </a:p>
        </p:txBody>
      </p:sp>
      <p:sp>
        <p:nvSpPr>
          <p:cNvPr id="4" name="Slide Number Placeholder 3"/>
          <p:cNvSpPr>
            <a:spLocks noGrp="1"/>
          </p:cNvSpPr>
          <p:nvPr>
            <p:ph type="sldNum" sz="quarter" idx="5"/>
          </p:nvPr>
        </p:nvSpPr>
        <p:spPr/>
        <p:txBody>
          <a:bodyPr/>
          <a:lstStyle/>
          <a:p>
            <a:fld id="{5B24A58B-6FC4-AB48-B82F-ECAFA9D8808A}" type="slidenum">
              <a:rPr lang="en-US" smtClean="0"/>
              <a:t>49</a:t>
            </a:fld>
            <a:endParaRPr lang="en-US" dirty="0"/>
          </a:p>
        </p:txBody>
      </p:sp>
    </p:spTree>
    <p:extLst>
      <p:ext uri="{BB962C8B-B14F-4D97-AF65-F5344CB8AC3E}">
        <p14:creationId xmlns:p14="http://schemas.microsoft.com/office/powerpoint/2010/main" val="272307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4A58B-6FC4-AB48-B82F-ECAFA9D880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022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electrical (304,600) and mechanical (253,100)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9E165-5EF0-4748-852C-B7CF073939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515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http://www.nsf.gov/statistics/infbrief/nsf13334/</a:t>
            </a:r>
            <a:endParaRPr lang="en-US"/>
          </a:p>
          <a:p>
            <a:endParaRPr lang="en-US"/>
          </a:p>
          <a:p>
            <a:r>
              <a:rPr lang="en-US"/>
              <a:t>Excel File in “Erika’s BME”</a:t>
            </a:r>
            <a:r>
              <a:rPr lang="en-US" baseline="0"/>
              <a:t> </a:t>
            </a:r>
            <a:r>
              <a:rPr lang="en-US" baseline="0" err="1"/>
              <a:t>Dropbox</a:t>
            </a:r>
            <a:r>
              <a:rPr lang="en-US" baseline="0"/>
              <a:t> folder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9E165-5EF0-4748-852C-B7CF073939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4336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78692-0391-4A28-A6B5-7E7D545AF3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2110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9E165-5EF0-4748-852C-B7CF073939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4755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9E165-5EF0-4748-852C-B7CF073939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0560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9E165-5EF0-4748-852C-B7CF073939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3988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800">
                <a:hlinkClick r:id="rId3"/>
              </a:rPr>
              <a:t>https://www.indeed.com/certifications/companies/unc-eshelman-school-of-pharmacy-in-chapel-hill-nc-TCQJ2AET/reviews</a:t>
            </a:r>
            <a:r>
              <a:rPr lang="en-US" sz="800">
                <a:hlinkClick r:id="rId4"/>
              </a:rPr>
              <a:t>https://www.google.com/search?q=unc+school+of+pharmacy+school+reviews&amp;oq=unc+school+of+&amp;aqs=chrome.0.69i59l3j69i57j46j69i60l3.2359j0j1&amp;sourceid=chrome&amp;ie=UTF-8#lrd=0x89acc2e5f459ca6b:0x6330cb37810d77ce,1,,,</a:t>
            </a:r>
            <a:endParaRPr lang="en-US" sz="700"/>
          </a:p>
        </p:txBody>
      </p:sp>
      <p:sp>
        <p:nvSpPr>
          <p:cNvPr id="4" name="Slide Number Placeholder 3"/>
          <p:cNvSpPr>
            <a:spLocks noGrp="1"/>
          </p:cNvSpPr>
          <p:nvPr>
            <p:ph type="sldNum" sz="quarter" idx="10"/>
          </p:nvPr>
        </p:nvSpPr>
        <p:spPr/>
        <p:txBody>
          <a:bodyPr/>
          <a:lstStyle/>
          <a:p>
            <a:fld id="{5907A022-E0FF-45C0-924A-3C03AB9CED62}" type="slidenum">
              <a:rPr lang="en-US" smtClean="0"/>
              <a:pPr/>
              <a:t>77</a:t>
            </a:fld>
            <a:endParaRPr lang="en-US"/>
          </a:p>
        </p:txBody>
      </p:sp>
    </p:spTree>
    <p:extLst>
      <p:ext uri="{BB962C8B-B14F-4D97-AF65-F5344CB8AC3E}">
        <p14:creationId xmlns:p14="http://schemas.microsoft.com/office/powerpoint/2010/main" val="838276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https://pharmacy.unc.edu/about/ospa/factbook-and-benchmarks/rankings/</a:t>
            </a:r>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79</a:t>
            </a:fld>
            <a:endParaRPr lang="en-US"/>
          </a:p>
        </p:txBody>
      </p:sp>
    </p:spTree>
    <p:extLst>
      <p:ext uri="{BB962C8B-B14F-4D97-AF65-F5344CB8AC3E}">
        <p14:creationId xmlns:p14="http://schemas.microsoft.com/office/powerpoint/2010/main" val="2956259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4</a:t>
            </a:fld>
            <a:endParaRPr lang="en-US" dirty="0"/>
          </a:p>
        </p:txBody>
      </p:sp>
    </p:spTree>
    <p:extLst>
      <p:ext uri="{BB962C8B-B14F-4D97-AF65-F5344CB8AC3E}">
        <p14:creationId xmlns:p14="http://schemas.microsoft.com/office/powerpoint/2010/main" val="181029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80</a:t>
            </a:fld>
            <a:endParaRPr lang="en-US" dirty="0"/>
          </a:p>
        </p:txBody>
      </p:sp>
    </p:spTree>
    <p:extLst>
      <p:ext uri="{BB962C8B-B14F-4D97-AF65-F5344CB8AC3E}">
        <p14:creationId xmlns:p14="http://schemas.microsoft.com/office/powerpoint/2010/main" val="119384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81</a:t>
            </a:fld>
            <a:endParaRPr lang="en-US" dirty="0"/>
          </a:p>
        </p:txBody>
      </p:sp>
    </p:spTree>
    <p:extLst>
      <p:ext uri="{BB962C8B-B14F-4D97-AF65-F5344CB8AC3E}">
        <p14:creationId xmlns:p14="http://schemas.microsoft.com/office/powerpoint/2010/main" val="3532921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Nisarg</a:t>
            </a:r>
          </a:p>
        </p:txBody>
      </p:sp>
      <p:sp>
        <p:nvSpPr>
          <p:cNvPr id="4" name="Slide Number Placeholder 3"/>
          <p:cNvSpPr>
            <a:spLocks noGrp="1"/>
          </p:cNvSpPr>
          <p:nvPr>
            <p:ph type="sldNum" sz="quarter" idx="5"/>
          </p:nvPr>
        </p:nvSpPr>
        <p:spPr/>
        <p:txBody>
          <a:bodyPr/>
          <a:lstStyle/>
          <a:p>
            <a:fld id="{5B24A58B-6FC4-AB48-B82F-ECAFA9D8808A}" type="slidenum">
              <a:rPr lang="en-US" smtClean="0"/>
              <a:t>83</a:t>
            </a:fld>
            <a:endParaRPr lang="en-US"/>
          </a:p>
        </p:txBody>
      </p:sp>
    </p:spTree>
    <p:extLst>
      <p:ext uri="{BB962C8B-B14F-4D97-AF65-F5344CB8AC3E}">
        <p14:creationId xmlns:p14="http://schemas.microsoft.com/office/powerpoint/2010/main" val="574001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a:t>
            </a:r>
          </a:p>
        </p:txBody>
      </p:sp>
      <p:sp>
        <p:nvSpPr>
          <p:cNvPr id="4" name="Slide Number Placeholder 3"/>
          <p:cNvSpPr>
            <a:spLocks noGrp="1"/>
          </p:cNvSpPr>
          <p:nvPr>
            <p:ph type="sldNum" sz="quarter" idx="5"/>
          </p:nvPr>
        </p:nvSpPr>
        <p:spPr/>
        <p:txBody>
          <a:bodyPr/>
          <a:lstStyle/>
          <a:p>
            <a:fld id="{5B24A58B-6FC4-AB48-B82F-ECAFA9D8808A}" type="slidenum">
              <a:rPr lang="en-US" smtClean="0"/>
              <a:t>84</a:t>
            </a:fld>
            <a:endParaRPr lang="en-US"/>
          </a:p>
        </p:txBody>
      </p:sp>
    </p:spTree>
    <p:extLst>
      <p:ext uri="{BB962C8B-B14F-4D97-AF65-F5344CB8AC3E}">
        <p14:creationId xmlns:p14="http://schemas.microsoft.com/office/powerpoint/2010/main" val="3129711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a:t>
            </a:r>
          </a:p>
          <a:p>
            <a:r>
              <a:rPr lang="en-US" dirty="0"/>
              <a:t>5,5,5,5,</a:t>
            </a:r>
          </a:p>
          <a:p>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96</a:t>
            </a:fld>
            <a:endParaRPr lang="en-US" dirty="0"/>
          </a:p>
        </p:txBody>
      </p:sp>
    </p:spTree>
    <p:extLst>
      <p:ext uri="{BB962C8B-B14F-4D97-AF65-F5344CB8AC3E}">
        <p14:creationId xmlns:p14="http://schemas.microsoft.com/office/powerpoint/2010/main" val="3260947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Nisarg</a:t>
            </a:r>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97</a:t>
            </a:fld>
            <a:endParaRPr lang="en-US"/>
          </a:p>
        </p:txBody>
      </p:sp>
    </p:spTree>
    <p:extLst>
      <p:ext uri="{BB962C8B-B14F-4D97-AF65-F5344CB8AC3E}">
        <p14:creationId xmlns:p14="http://schemas.microsoft.com/office/powerpoint/2010/main" val="3263879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bhw.hrsa.gov</a:t>
            </a:r>
            <a:r>
              <a:rPr lang="en-US" dirty="0"/>
              <a:t>/sites/default/files/</a:t>
            </a:r>
            <a:r>
              <a:rPr lang="en-US" dirty="0" err="1"/>
              <a:t>bhw</a:t>
            </a:r>
            <a:r>
              <a:rPr lang="en-US" dirty="0"/>
              <a:t>/</a:t>
            </a:r>
            <a:r>
              <a:rPr lang="en-US" dirty="0" err="1"/>
              <a:t>nchwa</a:t>
            </a:r>
            <a:r>
              <a:rPr lang="en-US" dirty="0"/>
              <a:t>/projections/</a:t>
            </a:r>
            <a:r>
              <a:rPr lang="en-US" dirty="0" err="1"/>
              <a:t>pharmacists.pdf</a:t>
            </a:r>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100</a:t>
            </a:fld>
            <a:endParaRPr lang="en-US"/>
          </a:p>
        </p:txBody>
      </p:sp>
    </p:spTree>
    <p:extLst>
      <p:ext uri="{BB962C8B-B14F-4D97-AF65-F5344CB8AC3E}">
        <p14:creationId xmlns:p14="http://schemas.microsoft.com/office/powerpoint/2010/main" val="2942190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Sources: </a:t>
            </a:r>
            <a:r>
              <a:rPr lang="en-US" dirty="0">
                <a:hlinkClick r:id="rId3"/>
              </a:rPr>
              <a:t>https://www.pharmacyfellowships.com/residency-vs-fellowship.html</a:t>
            </a:r>
            <a:endParaRPr lang="en-US" dirty="0">
              <a:cs typeface="Calibri"/>
            </a:endParaRPr>
          </a:p>
        </p:txBody>
      </p:sp>
      <p:sp>
        <p:nvSpPr>
          <p:cNvPr id="4" name="Slide Number Placeholder 3"/>
          <p:cNvSpPr>
            <a:spLocks noGrp="1"/>
          </p:cNvSpPr>
          <p:nvPr>
            <p:ph type="sldNum" sz="quarter" idx="5"/>
          </p:nvPr>
        </p:nvSpPr>
        <p:spPr/>
        <p:txBody>
          <a:bodyPr/>
          <a:lstStyle/>
          <a:p>
            <a:fld id="{5B24A58B-6FC4-AB48-B82F-ECAFA9D8808A}" type="slidenum">
              <a:rPr lang="en-US" smtClean="0"/>
              <a:t>102</a:t>
            </a:fld>
            <a:endParaRPr lang="en-US"/>
          </a:p>
        </p:txBody>
      </p:sp>
    </p:spTree>
    <p:extLst>
      <p:ext uri="{BB962C8B-B14F-4D97-AF65-F5344CB8AC3E}">
        <p14:creationId xmlns:p14="http://schemas.microsoft.com/office/powerpoint/2010/main" val="113793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www.bls.gov</a:t>
            </a:r>
            <a:r>
              <a:rPr lang="en-US" dirty="0"/>
              <a:t>/</a:t>
            </a:r>
            <a:r>
              <a:rPr lang="en-US" dirty="0" err="1"/>
              <a:t>news.release</a:t>
            </a:r>
            <a:r>
              <a:rPr lang="en-US" dirty="0"/>
              <a:t>/pdf/</a:t>
            </a:r>
            <a:r>
              <a:rPr lang="en-US" dirty="0" err="1"/>
              <a:t>empsit.pdf</a:t>
            </a:r>
            <a:r>
              <a:rPr lang="en-US" dirty="0"/>
              <a:t> </a:t>
            </a:r>
          </a:p>
          <a:p>
            <a:r>
              <a:rPr lang="en-US" dirty="0"/>
              <a:t>https://</a:t>
            </a:r>
            <a:r>
              <a:rPr lang="en-US" dirty="0" err="1"/>
              <a:t>www.mckinsey.com</a:t>
            </a:r>
            <a:r>
              <a:rPr lang="en-US" dirty="0"/>
              <a:t>/industries/public-and-social-sector/our-insights/covid-19-and-jobs-monitoring-the-us-impact-on-people-and-places#:~:text=Data%20from%20Emsi%2C%20which%20consolidates,a%20drop%20of%2016%20percent.&amp;text=These%20declines%20do%20not%20necessarily,are%20needed%20in%20these%20occupations.</a:t>
            </a:r>
          </a:p>
        </p:txBody>
      </p:sp>
      <p:sp>
        <p:nvSpPr>
          <p:cNvPr id="4" name="Slide Number Placeholder 3"/>
          <p:cNvSpPr>
            <a:spLocks noGrp="1"/>
          </p:cNvSpPr>
          <p:nvPr>
            <p:ph type="sldNum" sz="quarter" idx="5"/>
          </p:nvPr>
        </p:nvSpPr>
        <p:spPr/>
        <p:txBody>
          <a:bodyPr/>
          <a:lstStyle/>
          <a:p>
            <a:fld id="{5B24A58B-6FC4-AB48-B82F-ECAFA9D8808A}" type="slidenum">
              <a:rPr lang="en-US" smtClean="0"/>
              <a:t>103</a:t>
            </a:fld>
            <a:endParaRPr lang="en-US"/>
          </a:p>
        </p:txBody>
      </p:sp>
    </p:spTree>
    <p:extLst>
      <p:ext uri="{BB962C8B-B14F-4D97-AF65-F5344CB8AC3E}">
        <p14:creationId xmlns:p14="http://schemas.microsoft.com/office/powerpoint/2010/main" val="3244953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3AF080-903C-4EF4-9C6D-60D779EE080B}" type="slidenum">
              <a:rPr lang="en-US" smtClean="0"/>
              <a:t>5</a:t>
            </a:fld>
            <a:endParaRPr lang="en-US" dirty="0"/>
          </a:p>
        </p:txBody>
      </p:sp>
    </p:spTree>
    <p:extLst>
      <p:ext uri="{BB962C8B-B14F-4D97-AF65-F5344CB8AC3E}">
        <p14:creationId xmlns:p14="http://schemas.microsoft.com/office/powerpoint/2010/main" val="83539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endParaRPr lang="en-US" dirty="0">
              <a:solidFill>
                <a:srgbClr val="000000"/>
              </a:solidFill>
            </a:endParaRPr>
          </a:p>
        </p:txBody>
      </p:sp>
    </p:spTree>
    <p:extLst>
      <p:ext uri="{BB962C8B-B14F-4D97-AF65-F5344CB8AC3E}">
        <p14:creationId xmlns:p14="http://schemas.microsoft.com/office/powerpoint/2010/main" val="1479388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12</a:t>
            </a:fld>
            <a:endParaRPr lang="en-US" dirty="0"/>
          </a:p>
        </p:txBody>
      </p:sp>
    </p:spTree>
    <p:extLst>
      <p:ext uri="{BB962C8B-B14F-4D97-AF65-F5344CB8AC3E}">
        <p14:creationId xmlns:p14="http://schemas.microsoft.com/office/powerpoint/2010/main" val="3964305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https://faopharmacy.unc.edu/beyond/</a:t>
            </a:r>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13</a:t>
            </a:fld>
            <a:endParaRPr lang="en-US" dirty="0"/>
          </a:p>
        </p:txBody>
      </p:sp>
    </p:spTree>
    <p:extLst>
      <p:ext uri="{BB962C8B-B14F-4D97-AF65-F5344CB8AC3E}">
        <p14:creationId xmlns:p14="http://schemas.microsoft.com/office/powerpoint/2010/main" val="3400438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 NOT CLOSE YOUR SURVEY UNTIL INSTRUCTED TO DO SO</a:t>
            </a:r>
          </a:p>
        </p:txBody>
      </p:sp>
      <p:sp>
        <p:nvSpPr>
          <p:cNvPr id="4" name="Slide Number Placeholder 3"/>
          <p:cNvSpPr>
            <a:spLocks noGrp="1"/>
          </p:cNvSpPr>
          <p:nvPr>
            <p:ph type="sldNum" sz="quarter" idx="5"/>
          </p:nvPr>
        </p:nvSpPr>
        <p:spPr/>
        <p:txBody>
          <a:bodyPr/>
          <a:lstStyle/>
          <a:p>
            <a:fld id="{5B24A58B-6FC4-AB48-B82F-ECAFA9D8808A}" type="slidenum">
              <a:rPr lang="en-US" smtClean="0"/>
              <a:t>14</a:t>
            </a:fld>
            <a:endParaRPr lang="en-US" dirty="0"/>
          </a:p>
        </p:txBody>
      </p:sp>
    </p:spTree>
    <p:extLst>
      <p:ext uri="{BB962C8B-B14F-4D97-AF65-F5344CB8AC3E}">
        <p14:creationId xmlns:p14="http://schemas.microsoft.com/office/powerpoint/2010/main" val="2065395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Faculty, staff and students (n=1,133)</a:t>
            </a:r>
          </a:p>
          <a:p>
            <a:pPr marL="0" marR="0" indent="0" algn="l" defTabSz="914400" rtl="0" eaLnBrk="1" fontAlgn="auto" latinLnBrk="0" hangingPunct="1">
              <a:lnSpc>
                <a:spcPct val="100000"/>
              </a:lnSpc>
              <a:spcBef>
                <a:spcPts val="0"/>
              </a:spcBef>
              <a:spcAft>
                <a:spcPts val="0"/>
              </a:spcAft>
              <a:buClrTx/>
              <a:buSzTx/>
              <a:buFontTx/>
              <a:buNone/>
              <a:tabLst/>
              <a:defRPr/>
            </a:pPr>
            <a:r>
              <a:rPr lang="en-US"/>
              <a:t>Preceptors (n=1,033)</a:t>
            </a:r>
          </a:p>
          <a:p>
            <a:pPr marL="0" marR="0" indent="0" algn="l" defTabSz="914400" rtl="0" eaLnBrk="1" fontAlgn="auto" latinLnBrk="0" hangingPunct="1">
              <a:lnSpc>
                <a:spcPct val="100000"/>
              </a:lnSpc>
              <a:spcBef>
                <a:spcPts val="0"/>
              </a:spcBef>
              <a:spcAft>
                <a:spcPts val="0"/>
              </a:spcAft>
              <a:buClrTx/>
              <a:buSzTx/>
              <a:buFontTx/>
              <a:buNone/>
              <a:tabLst/>
              <a:defRPr/>
            </a:pPr>
            <a:r>
              <a:rPr lang="en-US"/>
              <a:t>Alumni and Friends (n=6,253)</a:t>
            </a:r>
          </a:p>
        </p:txBody>
      </p:sp>
      <p:sp>
        <p:nvSpPr>
          <p:cNvPr id="4" name="Slide Number Placeholder 3"/>
          <p:cNvSpPr>
            <a:spLocks noGrp="1"/>
          </p:cNvSpPr>
          <p:nvPr>
            <p:ph type="sldNum" sz="quarter" idx="5"/>
          </p:nvPr>
        </p:nvSpPr>
        <p:spPr/>
        <p:txBody>
          <a:bodyPr/>
          <a:lstStyle/>
          <a:p>
            <a:fld id="{5B24A58B-6FC4-AB48-B82F-ECAFA9D8808A}" type="slidenum">
              <a:rPr lang="en-US" smtClean="0"/>
              <a:t>24</a:t>
            </a:fld>
            <a:endParaRPr lang="en-US"/>
          </a:p>
        </p:txBody>
      </p:sp>
    </p:spTree>
    <p:extLst>
      <p:ext uri="{BB962C8B-B14F-4D97-AF65-F5344CB8AC3E}">
        <p14:creationId xmlns:p14="http://schemas.microsoft.com/office/powerpoint/2010/main" val="2962593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Faculty, staff and students (n=1,133)</a:t>
            </a:r>
          </a:p>
          <a:p>
            <a:pPr marL="0" marR="0" indent="0" algn="l" defTabSz="914400" rtl="0" eaLnBrk="1" fontAlgn="auto" latinLnBrk="0" hangingPunct="1">
              <a:lnSpc>
                <a:spcPct val="100000"/>
              </a:lnSpc>
              <a:spcBef>
                <a:spcPts val="0"/>
              </a:spcBef>
              <a:spcAft>
                <a:spcPts val="0"/>
              </a:spcAft>
              <a:buClrTx/>
              <a:buSzTx/>
              <a:buFontTx/>
              <a:buNone/>
              <a:tabLst/>
              <a:defRPr/>
            </a:pPr>
            <a:r>
              <a:rPr lang="en-US"/>
              <a:t>Preceptors (n=1,033)</a:t>
            </a:r>
          </a:p>
          <a:p>
            <a:pPr marL="0" marR="0" indent="0" algn="l" defTabSz="914400" rtl="0" eaLnBrk="1" fontAlgn="auto" latinLnBrk="0" hangingPunct="1">
              <a:lnSpc>
                <a:spcPct val="100000"/>
              </a:lnSpc>
              <a:spcBef>
                <a:spcPts val="0"/>
              </a:spcBef>
              <a:spcAft>
                <a:spcPts val="0"/>
              </a:spcAft>
              <a:buClrTx/>
              <a:buSzTx/>
              <a:buFontTx/>
              <a:buNone/>
              <a:tabLst/>
              <a:defRPr/>
            </a:pPr>
            <a:r>
              <a:rPr lang="en-US"/>
              <a:t>Alumni and Friends (n=6,253)</a:t>
            </a:r>
          </a:p>
        </p:txBody>
      </p:sp>
      <p:sp>
        <p:nvSpPr>
          <p:cNvPr id="4" name="Slide Number Placeholder 3"/>
          <p:cNvSpPr>
            <a:spLocks noGrp="1"/>
          </p:cNvSpPr>
          <p:nvPr>
            <p:ph type="sldNum" sz="quarter" idx="5"/>
          </p:nvPr>
        </p:nvSpPr>
        <p:spPr/>
        <p:txBody>
          <a:bodyPr/>
          <a:lstStyle/>
          <a:p>
            <a:fld id="{5B24A58B-6FC4-AB48-B82F-ECAFA9D8808A}" type="slidenum">
              <a:rPr lang="en-US" smtClean="0"/>
              <a:t>27</a:t>
            </a:fld>
            <a:endParaRPr lang="en-US"/>
          </a:p>
        </p:txBody>
      </p:sp>
    </p:spTree>
    <p:extLst>
      <p:ext uri="{BB962C8B-B14F-4D97-AF65-F5344CB8AC3E}">
        <p14:creationId xmlns:p14="http://schemas.microsoft.com/office/powerpoint/2010/main" val="1522683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9918" y="170389"/>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39918" y="1237811"/>
            <a:ext cx="10972800" cy="4698883"/>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a:defRPr>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ame 3">
            <a:extLst>
              <a:ext uri="{FF2B5EF4-FFF2-40B4-BE49-F238E27FC236}">
                <a16:creationId xmlns:a16="http://schemas.microsoft.com/office/drawing/2014/main" id="{B7DF8FA3-2327-438B-B8B7-95BA86A6063F}"/>
              </a:ext>
            </a:extLst>
          </p:cNvPr>
          <p:cNvSpPr>
            <a:spLocks noChangeAspect="1"/>
          </p:cNvSpPr>
          <p:nvPr userDrawn="1"/>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
        <p:nvSpPr>
          <p:cNvPr id="7" name="Rectangle 6">
            <a:extLst>
              <a:ext uri="{FF2B5EF4-FFF2-40B4-BE49-F238E27FC236}">
                <a16:creationId xmlns:a16="http://schemas.microsoft.com/office/drawing/2014/main" id="{A51309C4-E046-4273-A672-48186E428136}"/>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7D9ACDC5-B324-4FD6-AA47-81B352303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6178" y="6196910"/>
            <a:ext cx="2216539" cy="309803"/>
          </a:xfrm>
          <a:prstGeom prst="rect">
            <a:avLst/>
          </a:prstGeom>
        </p:spPr>
      </p:pic>
      <p:graphicFrame>
        <p:nvGraphicFramePr>
          <p:cNvPr id="8" name="Table 7">
            <a:extLst>
              <a:ext uri="{FF2B5EF4-FFF2-40B4-BE49-F238E27FC236}">
                <a16:creationId xmlns:a16="http://schemas.microsoft.com/office/drawing/2014/main" id="{6DF531B6-790A-4E4C-A45A-3D8F75F07410}"/>
              </a:ext>
            </a:extLst>
          </p:cNvPr>
          <p:cNvGraphicFramePr>
            <a:graphicFrameLocks noGrp="1"/>
          </p:cNvGraphicFramePr>
          <p:nvPr userDrawn="1">
            <p:extLst>
              <p:ext uri="{D42A27DB-BD31-4B8C-83A1-F6EECF244321}">
                <p14:modId xmlns:p14="http://schemas.microsoft.com/office/powerpoint/2010/main" val="88814328"/>
              </p:ext>
            </p:extLst>
          </p:nvPr>
        </p:nvGraphicFramePr>
        <p:xfrm>
          <a:off x="2136959" y="6254943"/>
          <a:ext cx="6962988" cy="243840"/>
        </p:xfrm>
        <a:graphic>
          <a:graphicData uri="http://schemas.openxmlformats.org/drawingml/2006/table">
            <a:tbl>
              <a:tblPr bandRow="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1740747">
                  <a:extLst>
                    <a:ext uri="{9D8B030D-6E8A-4147-A177-3AD203B41FA5}">
                      <a16:colId xmlns:a16="http://schemas.microsoft.com/office/drawing/2014/main" val="20003"/>
                    </a:ext>
                  </a:extLst>
                </a:gridCol>
              </a:tblGrid>
              <a:tr h="228600">
                <a:tc>
                  <a:txBody>
                    <a:bodyPr/>
                    <a:lstStyle/>
                    <a:p>
                      <a:pPr algn="ctr"/>
                      <a:r>
                        <a:rPr lang="en-US" sz="1000" b="1" dirty="0">
                          <a:solidFill>
                            <a:schemeClr val="bg1"/>
                          </a:solidFill>
                          <a:latin typeface="Calibri" charset="0"/>
                          <a:ea typeface="Calibri" charset="0"/>
                          <a:cs typeface="Calibri" charset="0"/>
                        </a:rPr>
                        <a:t>Project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A99CB"/>
                    </a:solidFill>
                  </a:tcPr>
                </a:tc>
                <a:tc>
                  <a:txBody>
                    <a:bodyPr/>
                    <a:lstStyle/>
                    <a:p>
                      <a:pPr algn="ctr"/>
                      <a:r>
                        <a:rPr lang="en-US" sz="1000" b="0" dirty="0">
                          <a:solidFill>
                            <a:schemeClr val="tx1"/>
                          </a:solidFill>
                          <a:latin typeface="Calibri" charset="0"/>
                          <a:ea typeface="Calibri" charset="0"/>
                          <a:cs typeface="Calibri" charset="0"/>
                        </a:rPr>
                        <a:t>Strategic Planning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ln>
                            <a:noFill/>
                          </a:ln>
                          <a:solidFill>
                            <a:schemeClr val="tx1"/>
                          </a:solidFill>
                          <a:latin typeface="Calibri" charset="0"/>
                          <a:ea typeface="Calibri" charset="0"/>
                          <a:cs typeface="Calibri" charset="0"/>
                        </a:rPr>
                        <a:t>Phase 1 SWOT</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tx1"/>
                          </a:solidFill>
                          <a:latin typeface="Calibri" charset="0"/>
                          <a:ea typeface="Calibri" charset="0"/>
                          <a:cs typeface="Calibri" charset="0"/>
                        </a:rPr>
                        <a:t>Next Steps</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609600" y="1066801"/>
            <a:ext cx="3251200" cy="5019414"/>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10" name="Text Placeholder 9"/>
          <p:cNvSpPr>
            <a:spLocks noGrp="1"/>
          </p:cNvSpPr>
          <p:nvPr>
            <p:ph type="body" sz="quarter" idx="19"/>
          </p:nvPr>
        </p:nvSpPr>
        <p:spPr>
          <a:xfrm>
            <a:off x="4064000" y="1295401"/>
            <a:ext cx="7518400" cy="4800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A528B540-CCCB-4C09-AA57-E02E820AB8E3}"/>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2BA16F54-5F9A-4281-AA65-4D5D95BB3A08}"/>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8534400" y="1038230"/>
            <a:ext cx="3048000" cy="5057775"/>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9" name="Text Placeholder 9"/>
          <p:cNvSpPr>
            <a:spLocks noGrp="1"/>
          </p:cNvSpPr>
          <p:nvPr>
            <p:ph type="body" sz="quarter" idx="19"/>
          </p:nvPr>
        </p:nvSpPr>
        <p:spPr>
          <a:xfrm>
            <a:off x="609600" y="1038230"/>
            <a:ext cx="7721600" cy="5057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20"/>
          </p:nvPr>
        </p:nvSpPr>
        <p:spPr>
          <a:xfrm>
            <a:off x="7315200" y="6304140"/>
            <a:ext cx="4114800" cy="365125"/>
          </a:xfrm>
          <a:prstGeom prst="rect">
            <a:avLst/>
          </a:prstGeom>
        </p:spPr>
        <p:txBody>
          <a:bodyPr/>
          <a:lstStyle/>
          <a:p>
            <a:endParaRPr lang="en-US" dirty="0"/>
          </a:p>
        </p:txBody>
      </p:sp>
      <p:sp>
        <p:nvSpPr>
          <p:cNvPr id="6" name="Title 1">
            <a:extLst>
              <a:ext uri="{FF2B5EF4-FFF2-40B4-BE49-F238E27FC236}">
                <a16:creationId xmlns:a16="http://schemas.microsoft.com/office/drawing/2014/main" id="{3F67C0D6-6ACD-493B-B666-9081959B4BE9}"/>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7E9A2CD6-5CC1-4A85-94B8-F4F85AD5661E}"/>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 Center">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1320800" y="2030766"/>
            <a:ext cx="9550400" cy="3945384"/>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8" name="Text Placeholder 9"/>
          <p:cNvSpPr>
            <a:spLocks noGrp="1"/>
          </p:cNvSpPr>
          <p:nvPr>
            <p:ph type="body" sz="quarter" idx="19"/>
          </p:nvPr>
        </p:nvSpPr>
        <p:spPr>
          <a:xfrm>
            <a:off x="610587" y="1038225"/>
            <a:ext cx="10971813" cy="83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20"/>
          </p:nvPr>
        </p:nvSpPr>
        <p:spPr>
          <a:xfrm>
            <a:off x="7315200" y="6304140"/>
            <a:ext cx="4114800" cy="365125"/>
          </a:xfrm>
          <a:prstGeom prst="rect">
            <a:avLst/>
          </a:prstGeom>
        </p:spPr>
        <p:txBody>
          <a:bodyPr/>
          <a:lstStyle/>
          <a:p>
            <a:endParaRPr lang="en-US" dirty="0"/>
          </a:p>
        </p:txBody>
      </p:sp>
      <p:sp>
        <p:nvSpPr>
          <p:cNvPr id="6" name="Title 1">
            <a:extLst>
              <a:ext uri="{FF2B5EF4-FFF2-40B4-BE49-F238E27FC236}">
                <a16:creationId xmlns:a16="http://schemas.microsoft.com/office/drawing/2014/main" id="{8BA22B25-9E86-4E1E-89E5-A97392429190}"/>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68D56964-2A83-47AC-979B-07A82B1DBCB7}"/>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609600" y="2133601"/>
            <a:ext cx="5283200" cy="3962401"/>
          </a:xfrm>
          <a:prstGeom prst="rect">
            <a:avLst/>
          </a:prstGeom>
        </p:spPr>
        <p:txBody>
          <a:bodyPr/>
          <a:lstStyle>
            <a:lvl1pPr marL="171450" indent="-171450">
              <a:buClr>
                <a:schemeClr val="accent2"/>
              </a:buClr>
              <a:defRPr sz="1600" b="0">
                <a:solidFill>
                  <a:srgbClr val="000000"/>
                </a:solidFill>
              </a:defRPr>
            </a:lvl1pPr>
            <a:lvl2pPr>
              <a:defRPr sz="1400" b="0"/>
            </a:lvl2pPr>
            <a:lvl3pPr>
              <a:defRPr sz="1400"/>
            </a:lvl3pPr>
            <a:lvl4pPr>
              <a:defRPr sz="1400"/>
            </a:lvl4pPr>
            <a:lvl5pPr>
              <a:defRPr sz="1400"/>
            </a:lvl5pPr>
          </a:lstStyle>
          <a:p>
            <a:pPr lvl="0"/>
            <a:r>
              <a:rPr lang="en-US"/>
              <a:t>Click to edit Master text styles</a:t>
            </a:r>
          </a:p>
          <a:p>
            <a:pPr lvl="1"/>
            <a:r>
              <a:rPr lang="en-US"/>
              <a:t>Second level</a:t>
            </a:r>
          </a:p>
        </p:txBody>
      </p:sp>
      <p:sp>
        <p:nvSpPr>
          <p:cNvPr id="8" name="Content Placeholder 15"/>
          <p:cNvSpPr>
            <a:spLocks noGrp="1"/>
          </p:cNvSpPr>
          <p:nvPr>
            <p:ph sz="quarter" idx="18"/>
          </p:nvPr>
        </p:nvSpPr>
        <p:spPr>
          <a:xfrm>
            <a:off x="6299200" y="2133601"/>
            <a:ext cx="5283200" cy="3962401"/>
          </a:xfrm>
          <a:prstGeom prst="rect">
            <a:avLst/>
          </a:prstGeom>
        </p:spPr>
        <p:txBody>
          <a:bodyPr/>
          <a:lstStyle>
            <a:lvl1pPr marL="171450" indent="-171450">
              <a:buClr>
                <a:schemeClr val="accent2"/>
              </a:buClr>
              <a:defRPr sz="16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cxnSp>
        <p:nvCxnSpPr>
          <p:cNvPr id="15" name="Straight Connector 14"/>
          <p:cNvCxnSpPr/>
          <p:nvPr userDrawn="1"/>
        </p:nvCxnSpPr>
        <p:spPr>
          <a:xfrm>
            <a:off x="6096000" y="2133601"/>
            <a:ext cx="0" cy="3962401"/>
          </a:xfrm>
          <a:prstGeom prst="line">
            <a:avLst/>
          </a:prstGeom>
          <a:ln w="571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9"/>
          <p:cNvSpPr>
            <a:spLocks noGrp="1"/>
          </p:cNvSpPr>
          <p:nvPr>
            <p:ph type="body" sz="quarter" idx="19"/>
          </p:nvPr>
        </p:nvSpPr>
        <p:spPr>
          <a:xfrm>
            <a:off x="609600" y="1039128"/>
            <a:ext cx="10972800" cy="83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22"/>
          </p:nvPr>
        </p:nvSpPr>
        <p:spPr>
          <a:xfrm>
            <a:off x="7315200" y="6304140"/>
            <a:ext cx="4114800" cy="365125"/>
          </a:xfrm>
          <a:prstGeom prst="rect">
            <a:avLst/>
          </a:prstGeom>
        </p:spPr>
        <p:txBody>
          <a:bodyPr/>
          <a:lstStyle/>
          <a:p>
            <a:endParaRPr lang="en-US" dirty="0"/>
          </a:p>
        </p:txBody>
      </p:sp>
      <p:sp>
        <p:nvSpPr>
          <p:cNvPr id="9" name="Title 1">
            <a:extLst>
              <a:ext uri="{FF2B5EF4-FFF2-40B4-BE49-F238E27FC236}">
                <a16:creationId xmlns:a16="http://schemas.microsoft.com/office/drawing/2014/main" id="{C48CB095-ADD5-4894-9119-17D96FC86A5A}"/>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10" name="Rectangle 9">
            <a:extLst>
              <a:ext uri="{FF2B5EF4-FFF2-40B4-BE49-F238E27FC236}">
                <a16:creationId xmlns:a16="http://schemas.microsoft.com/office/drawing/2014/main" id="{C32CB5A6-3BCD-4308-9261-4607EE634547}"/>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038229"/>
            <a:ext cx="5181600" cy="238189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1038229"/>
            <a:ext cx="5218176" cy="238189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sz="half" idx="10"/>
          </p:nvPr>
        </p:nvSpPr>
        <p:spPr>
          <a:xfrm>
            <a:off x="609600" y="3724921"/>
            <a:ext cx="5181600" cy="23740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half" idx="13"/>
          </p:nvPr>
        </p:nvSpPr>
        <p:spPr>
          <a:xfrm>
            <a:off x="6364224" y="3737504"/>
            <a:ext cx="5218176" cy="23585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609600" y="3572522"/>
            <a:ext cx="10972800" cy="0"/>
          </a:xfrm>
          <a:prstGeom prst="line">
            <a:avLst/>
          </a:prstGeom>
          <a:ln w="571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8"/>
          <p:cNvSpPr>
            <a:spLocks noGrp="1"/>
          </p:cNvSpPr>
          <p:nvPr>
            <p:ph type="ftr" sz="quarter" idx="12"/>
          </p:nvPr>
        </p:nvSpPr>
        <p:spPr>
          <a:xfrm>
            <a:off x="7315200" y="6304140"/>
            <a:ext cx="4114800" cy="365125"/>
          </a:xfrm>
          <a:prstGeom prst="rect">
            <a:avLst/>
          </a:prstGeom>
        </p:spPr>
        <p:txBody>
          <a:bodyPr/>
          <a:lstStyle/>
          <a:p>
            <a:endParaRPr lang="en-US" dirty="0"/>
          </a:p>
        </p:txBody>
      </p:sp>
      <p:cxnSp>
        <p:nvCxnSpPr>
          <p:cNvPr id="22" name="Straight Connector 21"/>
          <p:cNvCxnSpPr/>
          <p:nvPr userDrawn="1"/>
        </p:nvCxnSpPr>
        <p:spPr>
          <a:xfrm>
            <a:off x="6084163" y="1038225"/>
            <a:ext cx="0" cy="5057774"/>
          </a:xfrm>
          <a:prstGeom prst="line">
            <a:avLst/>
          </a:prstGeom>
          <a:ln w="571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A5F5A8B8-F689-4C09-B611-562B29C70105}"/>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11" name="Rectangle 10">
            <a:extLst>
              <a:ext uri="{FF2B5EF4-FFF2-40B4-BE49-F238E27FC236}">
                <a16:creationId xmlns:a16="http://schemas.microsoft.com/office/drawing/2014/main" id="{6572CD2A-597C-4934-83F7-33098B902B54}"/>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7315200" y="6304140"/>
            <a:ext cx="4114800" cy="365125"/>
          </a:xfrm>
          <a:prstGeom prst="rect">
            <a:avLst/>
          </a:prstGeom>
        </p:spPr>
        <p:txBody>
          <a:bodyPr/>
          <a:lstStyle/>
          <a:p>
            <a:endParaRPr lang="en-US" dirty="0"/>
          </a:p>
        </p:txBody>
      </p:sp>
      <p:sp>
        <p:nvSpPr>
          <p:cNvPr id="4" name="Title 1">
            <a:extLst>
              <a:ext uri="{FF2B5EF4-FFF2-40B4-BE49-F238E27FC236}">
                <a16:creationId xmlns:a16="http://schemas.microsoft.com/office/drawing/2014/main" id="{655E8B81-4DCB-47AB-BB8E-5895A990BC7A}"/>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5" name="Rectangle 4">
            <a:extLst>
              <a:ext uri="{FF2B5EF4-FFF2-40B4-BE49-F238E27FC236}">
                <a16:creationId xmlns:a16="http://schemas.microsoft.com/office/drawing/2014/main" id="{DA8E61B4-65F2-4D9C-9571-63A04E05C07D}"/>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6" name="Frame 5">
            <a:extLst>
              <a:ext uri="{FF2B5EF4-FFF2-40B4-BE49-F238E27FC236}">
                <a16:creationId xmlns:a16="http://schemas.microsoft.com/office/drawing/2014/main" id="{567ACE38-E597-4A9D-9D35-430F51140CDC}"/>
              </a:ext>
            </a:extLst>
          </p:cNvPr>
          <p:cNvSpPr>
            <a:spLocks noChangeAspect="1"/>
          </p:cNvSpPr>
          <p:nvPr userDrawn="1"/>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
        <p:nvSpPr>
          <p:cNvPr id="9" name="Title 1">
            <a:extLst>
              <a:ext uri="{FF2B5EF4-FFF2-40B4-BE49-F238E27FC236}">
                <a16:creationId xmlns:a16="http://schemas.microsoft.com/office/drawing/2014/main" id="{33F24134-EE91-427B-B3C1-CEDA60EBDB58}"/>
              </a:ext>
            </a:extLst>
          </p:cNvPr>
          <p:cNvSpPr>
            <a:spLocks noGrp="1"/>
          </p:cNvSpPr>
          <p:nvPr>
            <p:ph type="title"/>
          </p:nvPr>
        </p:nvSpPr>
        <p:spPr>
          <a:xfrm>
            <a:off x="439918" y="170389"/>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DC6D35EB-800E-45E5-A773-7E55F0189620}"/>
              </a:ext>
            </a:extLst>
          </p:cNvPr>
          <p:cNvSpPr>
            <a:spLocks noGrp="1"/>
          </p:cNvSpPr>
          <p:nvPr>
            <p:ph idx="1"/>
          </p:nvPr>
        </p:nvSpPr>
        <p:spPr>
          <a:xfrm>
            <a:off x="439918" y="1237811"/>
            <a:ext cx="10972800" cy="4959099"/>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a:defRPr>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83B30982-83EB-4C20-8209-2260B0E2DEDE}"/>
              </a:ext>
            </a:extLst>
          </p:cNvPr>
          <p:cNvPicPr>
            <a:picLocks noChangeAspect="1"/>
          </p:cNvPicPr>
          <p:nvPr userDrawn="1"/>
        </p:nvPicPr>
        <p:blipFill>
          <a:blip r:embed="rId2"/>
          <a:stretch>
            <a:fillRect/>
          </a:stretch>
        </p:blipFill>
        <p:spPr>
          <a:xfrm>
            <a:off x="9549523" y="6196910"/>
            <a:ext cx="1942114" cy="294861"/>
          </a:xfrm>
          <a:prstGeom prst="rect">
            <a:avLst/>
          </a:prstGeom>
        </p:spPr>
      </p:pic>
      <p:sp>
        <p:nvSpPr>
          <p:cNvPr id="12" name="Rectangle 11">
            <a:extLst>
              <a:ext uri="{FF2B5EF4-FFF2-40B4-BE49-F238E27FC236}">
                <a16:creationId xmlns:a16="http://schemas.microsoft.com/office/drawing/2014/main" id="{9A3E3B57-A62E-437C-9223-0516B0D527B1}"/>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8" name="Table 7">
            <a:extLst>
              <a:ext uri="{FF2B5EF4-FFF2-40B4-BE49-F238E27FC236}">
                <a16:creationId xmlns:a16="http://schemas.microsoft.com/office/drawing/2014/main" id="{91648F65-760E-9D40-890A-4127BAA62448}"/>
              </a:ext>
            </a:extLst>
          </p:cNvPr>
          <p:cNvGraphicFramePr>
            <a:graphicFrameLocks noGrp="1"/>
          </p:cNvGraphicFramePr>
          <p:nvPr userDrawn="1">
            <p:extLst>
              <p:ext uri="{D42A27DB-BD31-4B8C-83A1-F6EECF244321}">
                <p14:modId xmlns:p14="http://schemas.microsoft.com/office/powerpoint/2010/main" val="602699137"/>
              </p:ext>
            </p:extLst>
          </p:nvPr>
        </p:nvGraphicFramePr>
        <p:xfrm>
          <a:off x="2136959" y="6254943"/>
          <a:ext cx="6962988" cy="243840"/>
        </p:xfrm>
        <a:graphic>
          <a:graphicData uri="http://schemas.openxmlformats.org/drawingml/2006/table">
            <a:tbl>
              <a:tblPr bandRow="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1740747">
                  <a:extLst>
                    <a:ext uri="{9D8B030D-6E8A-4147-A177-3AD203B41FA5}">
                      <a16:colId xmlns:a16="http://schemas.microsoft.com/office/drawing/2014/main" val="20003"/>
                    </a:ext>
                  </a:extLst>
                </a:gridCol>
              </a:tblGrid>
              <a:tr h="228600">
                <a:tc>
                  <a:txBody>
                    <a:bodyPr/>
                    <a:lstStyle/>
                    <a:p>
                      <a:pPr algn="ctr"/>
                      <a:r>
                        <a:rPr lang="en-US" sz="1000" b="0" dirty="0">
                          <a:solidFill>
                            <a:schemeClr val="tx1"/>
                          </a:solidFill>
                          <a:latin typeface="Calibri" charset="0"/>
                          <a:ea typeface="Calibri" charset="0"/>
                          <a:cs typeface="Calibri" charset="0"/>
                        </a:rPr>
                        <a:t>Project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tx1"/>
                          </a:solidFill>
                          <a:latin typeface="Calibri" charset="0"/>
                          <a:ea typeface="Calibri" charset="0"/>
                          <a:cs typeface="Calibri" charset="0"/>
                        </a:rPr>
                        <a:t>Strategic Planning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ln>
                            <a:noFill/>
                          </a:ln>
                          <a:solidFill>
                            <a:schemeClr val="tx1"/>
                          </a:solidFill>
                          <a:latin typeface="Calibri" charset="0"/>
                          <a:ea typeface="Calibri" charset="0"/>
                          <a:cs typeface="Calibri" charset="0"/>
                        </a:rPr>
                        <a:t>Phase 1 SWOT</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bg1"/>
                          </a:solidFill>
                          <a:latin typeface="Calibri" charset="0"/>
                          <a:ea typeface="Calibri" charset="0"/>
                          <a:cs typeface="Calibri" charset="0"/>
                        </a:rPr>
                        <a:t>Next Steps</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A99CB"/>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94527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10"/>
          <p:cNvSpPr>
            <a:spLocks noGrp="1"/>
          </p:cNvSpPr>
          <p:nvPr>
            <p:ph type="body" sz="quarter" idx="10" hasCustomPrompt="1"/>
          </p:nvPr>
        </p:nvSpPr>
        <p:spPr>
          <a:xfrm>
            <a:off x="3556000" y="1828800"/>
            <a:ext cx="8026400" cy="1447800"/>
          </a:xfrm>
          <a:prstGeom prst="rect">
            <a:avLst/>
          </a:prstGeom>
        </p:spPr>
        <p:txBody>
          <a:bodyPr anchor="b"/>
          <a:lstStyle>
            <a:lvl1pPr marL="0" indent="0">
              <a:buFontTx/>
              <a:buNone/>
              <a:defRPr sz="4000" b="1">
                <a:solidFill>
                  <a:schemeClr val="accent2"/>
                </a:solidFill>
              </a:defRPr>
            </a:lvl1pPr>
          </a:lstStyle>
          <a:p>
            <a:pPr lvl="0"/>
            <a:r>
              <a:rPr lang="en-US"/>
              <a:t>Click to edit Title</a:t>
            </a:r>
          </a:p>
        </p:txBody>
      </p:sp>
      <p:sp>
        <p:nvSpPr>
          <p:cNvPr id="11" name="Text Placeholder 10"/>
          <p:cNvSpPr>
            <a:spLocks noGrp="1"/>
          </p:cNvSpPr>
          <p:nvPr>
            <p:ph type="body" sz="quarter" idx="11" hasCustomPrompt="1"/>
          </p:nvPr>
        </p:nvSpPr>
        <p:spPr>
          <a:xfrm>
            <a:off x="3556000" y="3200400"/>
            <a:ext cx="8026400" cy="1219200"/>
          </a:xfrm>
          <a:prstGeom prst="rect">
            <a:avLst/>
          </a:prstGeom>
        </p:spPr>
        <p:txBody>
          <a:bodyPr/>
          <a:lstStyle>
            <a:lvl1pPr marL="0" indent="0">
              <a:buFontTx/>
              <a:buNone/>
              <a:defRPr sz="2200" b="1">
                <a:solidFill>
                  <a:schemeClr val="accent3"/>
                </a:solidFill>
              </a:defRPr>
            </a:lvl1pPr>
          </a:lstStyle>
          <a:p>
            <a:pPr lvl="0"/>
            <a:r>
              <a:rPr lang="en-US"/>
              <a:t>Click to edit Subtitle</a:t>
            </a:r>
          </a:p>
        </p:txBody>
      </p:sp>
      <p:sp>
        <p:nvSpPr>
          <p:cNvPr id="12" name="Text Placeholder 10"/>
          <p:cNvSpPr>
            <a:spLocks noGrp="1"/>
          </p:cNvSpPr>
          <p:nvPr>
            <p:ph type="body" sz="quarter" idx="12" hasCustomPrompt="1"/>
          </p:nvPr>
        </p:nvSpPr>
        <p:spPr>
          <a:xfrm>
            <a:off x="3556000" y="4572000"/>
            <a:ext cx="8026400" cy="533400"/>
          </a:xfrm>
          <a:prstGeom prst="rect">
            <a:avLst/>
          </a:prstGeom>
        </p:spPr>
        <p:txBody>
          <a:bodyPr/>
          <a:lstStyle>
            <a:lvl1pPr marL="0" indent="0">
              <a:buFontTx/>
              <a:buNone/>
              <a:defRPr sz="1800" b="1" baseline="0">
                <a:solidFill>
                  <a:schemeClr val="accent1"/>
                </a:solidFill>
              </a:defRPr>
            </a:lvl1pPr>
          </a:lstStyle>
          <a:p>
            <a:pPr lvl="0"/>
            <a:r>
              <a:rPr lang="en-US"/>
              <a:t>Name | Month Year</a:t>
            </a:r>
          </a:p>
        </p:txBody>
      </p:sp>
      <p:sp>
        <p:nvSpPr>
          <p:cNvPr id="13" name="Rectangle 12"/>
          <p:cNvSpPr/>
          <p:nvPr userDrawn="1"/>
        </p:nvSpPr>
        <p:spPr>
          <a:xfrm>
            <a:off x="0" y="0"/>
            <a:ext cx="12192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Picture Placeholder 18"/>
          <p:cNvSpPr>
            <a:spLocks noGrp="1"/>
          </p:cNvSpPr>
          <p:nvPr>
            <p:ph type="pic" sz="quarter" idx="13"/>
          </p:nvPr>
        </p:nvSpPr>
        <p:spPr>
          <a:xfrm>
            <a:off x="203200" y="1828800"/>
            <a:ext cx="3149600" cy="2590800"/>
          </a:xfrm>
        </p:spPr>
        <p:txBody>
          <a:bodyPr/>
          <a:lstStyle/>
          <a:p>
            <a:r>
              <a:rPr lang="en-US" dirty="0"/>
              <a:t>Click icon to add picture</a:t>
            </a:r>
          </a:p>
        </p:txBody>
      </p:sp>
      <p:sp>
        <p:nvSpPr>
          <p:cNvPr id="18" name="Rectangle 17"/>
          <p:cNvSpPr/>
          <p:nvPr userDrawn="1"/>
        </p:nvSpPr>
        <p:spPr>
          <a:xfrm>
            <a:off x="0" y="5723965"/>
            <a:ext cx="12192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4" name="Group 13"/>
          <p:cNvGrpSpPr/>
          <p:nvPr userDrawn="1"/>
        </p:nvGrpSpPr>
        <p:grpSpPr>
          <a:xfrm>
            <a:off x="0" y="5867400"/>
            <a:ext cx="12192000" cy="182880"/>
            <a:chOff x="0" y="1097280"/>
            <a:chExt cx="9144000" cy="182880"/>
          </a:xfrm>
        </p:grpSpPr>
        <p:sp>
          <p:nvSpPr>
            <p:cNvPr id="15" name="Rectangle 14"/>
            <p:cNvSpPr/>
            <p:nvPr/>
          </p:nvSpPr>
          <p:spPr>
            <a:xfrm>
              <a:off x="0" y="1097280"/>
              <a:ext cx="9144000" cy="182880"/>
            </a:xfrm>
            <a:prstGeom prst="rect">
              <a:avLst/>
            </a:prstGeom>
            <a:solidFill>
              <a:srgbClr val="448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0" y="1097280"/>
              <a:ext cx="548640" cy="18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p:cNvSpPr/>
            <p:nvPr/>
          </p:nvSpPr>
          <p:spPr>
            <a:xfrm>
              <a:off x="457200" y="1097280"/>
              <a:ext cx="914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p:cNvSpPr/>
          <p:nvPr userDrawn="1"/>
        </p:nvSpPr>
        <p:spPr>
          <a:xfrm>
            <a:off x="731520" y="1828800"/>
            <a:ext cx="1085088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2"/>
              </a:solidFill>
            </a:endParaRPr>
          </a:p>
        </p:txBody>
      </p:sp>
      <p:sp>
        <p:nvSpPr>
          <p:cNvPr id="10" name="Text Placeholder 10"/>
          <p:cNvSpPr>
            <a:spLocks noGrp="1"/>
          </p:cNvSpPr>
          <p:nvPr>
            <p:ph type="body" sz="quarter" idx="10" hasCustomPrompt="1"/>
          </p:nvPr>
        </p:nvSpPr>
        <p:spPr>
          <a:xfrm>
            <a:off x="3556000" y="1828800"/>
            <a:ext cx="8026400" cy="1447800"/>
          </a:xfrm>
          <a:prstGeom prst="rect">
            <a:avLst/>
          </a:prstGeom>
        </p:spPr>
        <p:txBody>
          <a:bodyPr anchor="b"/>
          <a:lstStyle>
            <a:lvl1pPr marL="0" indent="0">
              <a:buFontTx/>
              <a:buNone/>
              <a:defRPr sz="4000" b="1">
                <a:solidFill>
                  <a:schemeClr val="bg1"/>
                </a:solidFill>
              </a:defRPr>
            </a:lvl1pPr>
          </a:lstStyle>
          <a:p>
            <a:pPr lvl="0"/>
            <a:r>
              <a:rPr lang="en-US"/>
              <a:t>Click to edit Title</a:t>
            </a:r>
          </a:p>
        </p:txBody>
      </p:sp>
      <p:sp>
        <p:nvSpPr>
          <p:cNvPr id="11" name="Text Placeholder 10"/>
          <p:cNvSpPr>
            <a:spLocks noGrp="1"/>
          </p:cNvSpPr>
          <p:nvPr>
            <p:ph type="body" sz="quarter" idx="11" hasCustomPrompt="1"/>
          </p:nvPr>
        </p:nvSpPr>
        <p:spPr>
          <a:xfrm>
            <a:off x="3556000" y="3200400"/>
            <a:ext cx="8026400" cy="1219200"/>
          </a:xfrm>
          <a:prstGeom prst="rect">
            <a:avLst/>
          </a:prstGeom>
        </p:spPr>
        <p:txBody>
          <a:bodyPr/>
          <a:lstStyle>
            <a:lvl1pPr marL="0" indent="0">
              <a:buFontTx/>
              <a:buNone/>
              <a:defRPr sz="2200" b="1">
                <a:solidFill>
                  <a:schemeClr val="accent1">
                    <a:lumMod val="20000"/>
                    <a:lumOff val="80000"/>
                  </a:schemeClr>
                </a:solidFill>
              </a:defRPr>
            </a:lvl1pPr>
          </a:lstStyle>
          <a:p>
            <a:pPr lvl="0"/>
            <a:r>
              <a:rPr lang="en-US"/>
              <a:t>Click to edit Subtitle</a:t>
            </a:r>
          </a:p>
        </p:txBody>
      </p:sp>
      <p:sp>
        <p:nvSpPr>
          <p:cNvPr id="12" name="Text Placeholder 10"/>
          <p:cNvSpPr>
            <a:spLocks noGrp="1"/>
          </p:cNvSpPr>
          <p:nvPr>
            <p:ph type="body" sz="quarter" idx="12" hasCustomPrompt="1"/>
          </p:nvPr>
        </p:nvSpPr>
        <p:spPr>
          <a:xfrm>
            <a:off x="3556000" y="4572000"/>
            <a:ext cx="8026400" cy="533400"/>
          </a:xfrm>
          <a:prstGeom prst="rect">
            <a:avLst/>
          </a:prstGeom>
        </p:spPr>
        <p:txBody>
          <a:bodyPr/>
          <a:lstStyle>
            <a:lvl1pPr marL="0" indent="0">
              <a:buFontTx/>
              <a:buNone/>
              <a:defRPr sz="1800" b="1" baseline="0">
                <a:solidFill>
                  <a:srgbClr val="67A5D0"/>
                </a:solidFill>
              </a:defRPr>
            </a:lvl1pPr>
          </a:lstStyle>
          <a:p>
            <a:pPr lvl="0"/>
            <a:r>
              <a:rPr lang="en-US"/>
              <a:t>Name | Month Year</a:t>
            </a:r>
          </a:p>
        </p:txBody>
      </p:sp>
      <p:sp>
        <p:nvSpPr>
          <p:cNvPr id="13" name="Rectangle 12"/>
          <p:cNvSpPr/>
          <p:nvPr userDrawn="1"/>
        </p:nvSpPr>
        <p:spPr>
          <a:xfrm>
            <a:off x="0" y="0"/>
            <a:ext cx="12192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 name="Group 13"/>
          <p:cNvGrpSpPr/>
          <p:nvPr userDrawn="1"/>
        </p:nvGrpSpPr>
        <p:grpSpPr>
          <a:xfrm>
            <a:off x="0" y="5257800"/>
            <a:ext cx="12192000" cy="182880"/>
            <a:chOff x="0" y="1097280"/>
            <a:chExt cx="9144000" cy="182880"/>
          </a:xfrm>
          <a:solidFill>
            <a:srgbClr val="0490C7"/>
          </a:solidFill>
        </p:grpSpPr>
        <p:sp>
          <p:nvSpPr>
            <p:cNvPr id="15" name="Rectangle 14"/>
            <p:cNvSpPr/>
            <p:nvPr/>
          </p:nvSpPr>
          <p:spPr>
            <a:xfrm>
              <a:off x="0" y="1097280"/>
              <a:ext cx="9144000" cy="182880"/>
            </a:xfrm>
            <a:prstGeom prst="rect">
              <a:avLst/>
            </a:prstGeom>
            <a:solidFill>
              <a:srgbClr val="448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0" y="1097280"/>
              <a:ext cx="548640" cy="18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p:cNvSpPr/>
            <p:nvPr/>
          </p:nvSpPr>
          <p:spPr>
            <a:xfrm>
              <a:off x="457200" y="1097280"/>
              <a:ext cx="914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4" name="Rectangle 13"/>
          <p:cNvSpPr/>
          <p:nvPr userDrawn="1"/>
        </p:nvSpPr>
        <p:spPr>
          <a:xfrm>
            <a:off x="0" y="5499042"/>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8" name="Picture 2" descr="https://www.cs.unc.edu/xcms/wpfiles/resources/UNC_CAS542_gif.gif"/>
          <p:cNvPicPr>
            <a:picLocks noChangeAspect="1" noChangeArrowheads="1"/>
          </p:cNvPicPr>
          <p:nvPr userDrawn="1"/>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837995" y="5869206"/>
            <a:ext cx="2509931" cy="6060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extLst>
    <p:ext uri="{DCECCB84-F9BA-43D5-87BE-67443E8EF086}">
      <p15:sldGuideLst xmlns:p15="http://schemas.microsoft.com/office/powerpoint/2012/main">
        <p15:guide id="1" pos="3840" userDrawn="1">
          <p15:clr>
            <a:srgbClr val="FBAE40"/>
          </p15:clr>
        </p15:guide>
        <p15:guide id="2" pos="729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Frame 6">
            <a:extLst>
              <a:ext uri="{FF2B5EF4-FFF2-40B4-BE49-F238E27FC236}">
                <a16:creationId xmlns:a16="http://schemas.microsoft.com/office/drawing/2014/main" id="{4B1B6DE0-A187-4E62-A58F-B7B9F80B0C87}"/>
              </a:ext>
            </a:extLst>
          </p:cNvPr>
          <p:cNvSpPr>
            <a:spLocks noChangeAspect="1"/>
          </p:cNvSpPr>
          <p:nvPr userDrawn="1"/>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
        <p:nvSpPr>
          <p:cNvPr id="11" name="Title 1">
            <a:extLst>
              <a:ext uri="{FF2B5EF4-FFF2-40B4-BE49-F238E27FC236}">
                <a16:creationId xmlns:a16="http://schemas.microsoft.com/office/drawing/2014/main" id="{C7B309EC-F9D4-45D1-A0B3-8EC4962D5AB1}"/>
              </a:ext>
            </a:extLst>
          </p:cNvPr>
          <p:cNvSpPr>
            <a:spLocks noGrp="1"/>
          </p:cNvSpPr>
          <p:nvPr>
            <p:ph type="title"/>
          </p:nvPr>
        </p:nvSpPr>
        <p:spPr>
          <a:xfrm>
            <a:off x="439918" y="170389"/>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95DE0DBE-E528-4DCF-AD52-18BB2D8DDE55}"/>
              </a:ext>
            </a:extLst>
          </p:cNvPr>
          <p:cNvSpPr>
            <a:spLocks noGrp="1"/>
          </p:cNvSpPr>
          <p:nvPr>
            <p:ph idx="1"/>
          </p:nvPr>
        </p:nvSpPr>
        <p:spPr>
          <a:xfrm>
            <a:off x="439918" y="1237811"/>
            <a:ext cx="10972800" cy="4959099"/>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a:defRPr>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A9AC0C61-3D23-45E7-87A7-3CBAB4DBA8E2}"/>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71D40607-FD5B-4442-8BEF-F371704CA4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6178" y="6196910"/>
            <a:ext cx="2216539" cy="309803"/>
          </a:xfrm>
          <a:prstGeom prst="rect">
            <a:avLst/>
          </a:prstGeom>
        </p:spPr>
      </p:pic>
      <p:graphicFrame>
        <p:nvGraphicFramePr>
          <p:cNvPr id="9" name="Table 8">
            <a:extLst>
              <a:ext uri="{FF2B5EF4-FFF2-40B4-BE49-F238E27FC236}">
                <a16:creationId xmlns:a16="http://schemas.microsoft.com/office/drawing/2014/main" id="{5D223B82-C373-8844-A7F4-7974931EF5F5}"/>
              </a:ext>
            </a:extLst>
          </p:cNvPr>
          <p:cNvGraphicFramePr>
            <a:graphicFrameLocks noGrp="1"/>
          </p:cNvGraphicFramePr>
          <p:nvPr userDrawn="1">
            <p:extLst>
              <p:ext uri="{D42A27DB-BD31-4B8C-83A1-F6EECF244321}">
                <p14:modId xmlns:p14="http://schemas.microsoft.com/office/powerpoint/2010/main" val="1219061634"/>
              </p:ext>
            </p:extLst>
          </p:nvPr>
        </p:nvGraphicFramePr>
        <p:xfrm>
          <a:off x="2136959" y="6254943"/>
          <a:ext cx="6962988" cy="243840"/>
        </p:xfrm>
        <a:graphic>
          <a:graphicData uri="http://schemas.openxmlformats.org/drawingml/2006/table">
            <a:tbl>
              <a:tblPr bandRow="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1740747">
                  <a:extLst>
                    <a:ext uri="{9D8B030D-6E8A-4147-A177-3AD203B41FA5}">
                      <a16:colId xmlns:a16="http://schemas.microsoft.com/office/drawing/2014/main" val="20003"/>
                    </a:ext>
                  </a:extLst>
                </a:gridCol>
              </a:tblGrid>
              <a:tr h="228600">
                <a:tc>
                  <a:txBody>
                    <a:bodyPr/>
                    <a:lstStyle/>
                    <a:p>
                      <a:pPr algn="ctr"/>
                      <a:r>
                        <a:rPr lang="en-US" sz="1000" b="1" dirty="0">
                          <a:solidFill>
                            <a:schemeClr val="bg1"/>
                          </a:solidFill>
                          <a:latin typeface="Calibri" charset="0"/>
                          <a:ea typeface="Calibri" charset="0"/>
                          <a:cs typeface="Calibri" charset="0"/>
                        </a:rPr>
                        <a:t>Project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A99CB"/>
                    </a:solidFill>
                  </a:tcPr>
                </a:tc>
                <a:tc>
                  <a:txBody>
                    <a:bodyPr/>
                    <a:lstStyle/>
                    <a:p>
                      <a:pPr algn="ctr"/>
                      <a:r>
                        <a:rPr lang="en-US" sz="1000" b="0" dirty="0">
                          <a:solidFill>
                            <a:schemeClr val="tx1"/>
                          </a:solidFill>
                          <a:latin typeface="Calibri" charset="0"/>
                          <a:ea typeface="Calibri" charset="0"/>
                          <a:cs typeface="Calibri" charset="0"/>
                        </a:rPr>
                        <a:t>Strategic Planning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ln>
                            <a:noFill/>
                          </a:ln>
                          <a:solidFill>
                            <a:schemeClr val="tx1"/>
                          </a:solidFill>
                          <a:latin typeface="Calibri" charset="0"/>
                          <a:ea typeface="Calibri" charset="0"/>
                          <a:cs typeface="Calibri" charset="0"/>
                        </a:rPr>
                        <a:t>Phase 1 SWOT</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tx1"/>
                          </a:solidFill>
                          <a:latin typeface="Calibri" charset="0"/>
                          <a:ea typeface="Calibri" charset="0"/>
                          <a:cs typeface="Calibri" charset="0"/>
                        </a:rPr>
                        <a:t>Next Steps</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35473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10"/>
          <p:cNvSpPr>
            <a:spLocks noGrp="1"/>
          </p:cNvSpPr>
          <p:nvPr>
            <p:ph type="body" sz="quarter" idx="10" hasCustomPrompt="1"/>
          </p:nvPr>
        </p:nvSpPr>
        <p:spPr>
          <a:xfrm>
            <a:off x="914400" y="2705100"/>
            <a:ext cx="10363200" cy="1447800"/>
          </a:xfrm>
          <a:prstGeom prst="rect">
            <a:avLst/>
          </a:prstGeom>
        </p:spPr>
        <p:txBody>
          <a:bodyPr anchor="b"/>
          <a:lstStyle>
            <a:lvl1pPr marL="0" indent="0">
              <a:buFontTx/>
              <a:buNone/>
              <a:defRPr sz="4000" b="1">
                <a:solidFill>
                  <a:schemeClr val="accent2"/>
                </a:solidFill>
              </a:defRPr>
            </a:lvl1pPr>
          </a:lstStyle>
          <a:p>
            <a:pPr lvl="0"/>
            <a:r>
              <a:rPr lang="en-US"/>
              <a:t>Click to edit Title</a:t>
            </a:r>
          </a:p>
        </p:txBody>
      </p:sp>
      <p:sp>
        <p:nvSpPr>
          <p:cNvPr id="11" name="Text Placeholder 10"/>
          <p:cNvSpPr>
            <a:spLocks noGrp="1"/>
          </p:cNvSpPr>
          <p:nvPr>
            <p:ph type="body" sz="quarter" idx="11" hasCustomPrompt="1"/>
          </p:nvPr>
        </p:nvSpPr>
        <p:spPr>
          <a:xfrm>
            <a:off x="914400" y="4191000"/>
            <a:ext cx="10363200" cy="1219200"/>
          </a:xfrm>
          <a:prstGeom prst="rect">
            <a:avLst/>
          </a:prstGeom>
        </p:spPr>
        <p:txBody>
          <a:bodyPr/>
          <a:lstStyle>
            <a:lvl1pPr marL="0" indent="0">
              <a:buFontTx/>
              <a:buNone/>
              <a:defRPr sz="2200" b="1">
                <a:solidFill>
                  <a:schemeClr val="accent3"/>
                </a:solidFill>
              </a:defRPr>
            </a:lvl1pPr>
          </a:lstStyle>
          <a:p>
            <a:pPr lvl="0"/>
            <a:r>
              <a:rPr lang="en-US"/>
              <a:t>Click to edit Subtitle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 SWOT">
    <p:spTree>
      <p:nvGrpSpPr>
        <p:cNvPr id="1" name=""/>
        <p:cNvGrpSpPr/>
        <p:nvPr/>
      </p:nvGrpSpPr>
      <p:grpSpPr>
        <a:xfrm>
          <a:off x="0" y="0"/>
          <a:ext cx="0" cy="0"/>
          <a:chOff x="0" y="0"/>
          <a:chExt cx="0" cy="0"/>
        </a:xfrm>
      </p:grpSpPr>
      <p:sp>
        <p:nvSpPr>
          <p:cNvPr id="14" name="Rectangle 13"/>
          <p:cNvSpPr/>
          <p:nvPr userDrawn="1"/>
        </p:nvSpPr>
        <p:spPr>
          <a:xfrm>
            <a:off x="93135"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350" dirty="0">
              <a:solidFill>
                <a:prstClr val="white"/>
              </a:solidFill>
            </a:endParaRPr>
          </a:p>
        </p:txBody>
      </p:sp>
      <p:sp>
        <p:nvSpPr>
          <p:cNvPr id="11" name="Rectangle 10"/>
          <p:cNvSpPr/>
          <p:nvPr userDrawn="1"/>
        </p:nvSpPr>
        <p:spPr>
          <a:xfrm>
            <a:off x="101599" y="76200"/>
            <a:ext cx="12001500" cy="10658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 name="TextBox 15"/>
          <p:cNvSpPr txBox="1"/>
          <p:nvPr userDrawn="1"/>
        </p:nvSpPr>
        <p:spPr>
          <a:xfrm>
            <a:off x="11568704" y="6248402"/>
            <a:ext cx="534397" cy="219291"/>
          </a:xfrm>
          <a:prstGeom prst="rect">
            <a:avLst/>
          </a:prstGeom>
          <a:noFill/>
        </p:spPr>
        <p:txBody>
          <a:bodyPr wrap="square" rtlCol="0">
            <a:spAutoFit/>
          </a:bodyPr>
          <a:lstStyle/>
          <a:p>
            <a:pPr algn="r" defTabSz="342900"/>
            <a:fld id="{25929F97-F3FE-445D-839C-30B142574105}" type="slidenum">
              <a:rPr lang="en-US" sz="825">
                <a:solidFill>
                  <a:prstClr val="black"/>
                </a:solidFill>
              </a:rPr>
              <a:pPr algn="r" defTabSz="342900"/>
              <a:t>‹#›</a:t>
            </a:fld>
            <a:endParaRPr lang="en-US" sz="1050" dirty="0">
              <a:solidFill>
                <a:prstClr val="black"/>
              </a:solidFill>
            </a:endParaRPr>
          </a:p>
        </p:txBody>
      </p:sp>
      <p:sp>
        <p:nvSpPr>
          <p:cNvPr id="23" name="Title 1"/>
          <p:cNvSpPr>
            <a:spLocks noGrp="1"/>
          </p:cNvSpPr>
          <p:nvPr>
            <p:ph type="title" hasCustomPrompt="1"/>
          </p:nvPr>
        </p:nvSpPr>
        <p:spPr>
          <a:xfrm>
            <a:off x="97465" y="73094"/>
            <a:ext cx="9064051" cy="1059821"/>
          </a:xfrm>
          <a:prstGeom prst="rect">
            <a:avLst/>
          </a:prstGeom>
        </p:spPr>
        <p:txBody>
          <a:bodyPr anchor="ctr">
            <a:normAutofit/>
          </a:bodyPr>
          <a:lstStyle>
            <a:lvl1pPr algn="l">
              <a:defRPr sz="1800" b="0" i="0">
                <a:solidFill>
                  <a:srgbClr val="FFFFFF"/>
                </a:solidFill>
                <a:latin typeface="Arial"/>
                <a:cs typeface="Arial"/>
              </a:defRPr>
            </a:lvl1pPr>
          </a:lstStyle>
          <a:p>
            <a:r>
              <a:rPr lang="en-US"/>
              <a:t>Click to edit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8800" y="119768"/>
            <a:ext cx="2560173" cy="978719"/>
          </a:xfrm>
          <a:prstGeom prst="rect">
            <a:avLst/>
          </a:prstGeom>
        </p:spPr>
      </p:pic>
    </p:spTree>
    <p:extLst>
      <p:ext uri="{BB962C8B-B14F-4D97-AF65-F5344CB8AC3E}">
        <p14:creationId xmlns:p14="http://schemas.microsoft.com/office/powerpoint/2010/main" val="770301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_Part 1">
    <p:spTree>
      <p:nvGrpSpPr>
        <p:cNvPr id="1" name=""/>
        <p:cNvGrpSpPr/>
        <p:nvPr/>
      </p:nvGrpSpPr>
      <p:grpSpPr>
        <a:xfrm>
          <a:off x="0" y="0"/>
          <a:ext cx="0" cy="0"/>
          <a:chOff x="0" y="0"/>
          <a:chExt cx="0" cy="0"/>
        </a:xfrm>
      </p:grpSpPr>
      <p:sp>
        <p:nvSpPr>
          <p:cNvPr id="7" name="Rectangle 6"/>
          <p:cNvSpPr/>
          <p:nvPr userDrawn="1"/>
        </p:nvSpPr>
        <p:spPr>
          <a:xfrm>
            <a:off x="99172" y="6081824"/>
            <a:ext cx="12008161" cy="70919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cxnSp>
        <p:nvCxnSpPr>
          <p:cNvPr id="5" name="Straight Connector 4"/>
          <p:cNvCxnSpPr/>
          <p:nvPr userDrawn="1"/>
        </p:nvCxnSpPr>
        <p:spPr>
          <a:xfrm>
            <a:off x="453127" y="1385047"/>
            <a:ext cx="11308568" cy="0"/>
          </a:xfrm>
          <a:prstGeom prst="line">
            <a:avLst/>
          </a:prstGeom>
          <a:ln w="9525"/>
        </p:spPr>
        <p:style>
          <a:lnRef idx="2">
            <a:schemeClr val="dk1"/>
          </a:lnRef>
          <a:fillRef idx="0">
            <a:schemeClr val="dk1"/>
          </a:fillRef>
          <a:effectRef idx="1">
            <a:schemeClr val="dk1"/>
          </a:effectRef>
          <a:fontRef idx="minor">
            <a:schemeClr val="tx1"/>
          </a:fontRef>
        </p:style>
      </p:cxnSp>
      <p:pic>
        <p:nvPicPr>
          <p:cNvPr id="8" name="Picture 7" descr="ki_2x1_300_Blue_Transparent.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53127" y="6125787"/>
            <a:ext cx="1666240" cy="594360"/>
          </a:xfrm>
          <a:prstGeom prst="rect">
            <a:avLst/>
          </a:prstGeom>
          <a:ln>
            <a:noFill/>
          </a:ln>
        </p:spPr>
      </p:pic>
      <p:graphicFrame>
        <p:nvGraphicFramePr>
          <p:cNvPr id="4" name="Table 3"/>
          <p:cNvGraphicFramePr>
            <a:graphicFrameLocks noGrp="1"/>
          </p:cNvGraphicFramePr>
          <p:nvPr userDrawn="1"/>
        </p:nvGraphicFramePr>
        <p:xfrm>
          <a:off x="767983" y="1835529"/>
          <a:ext cx="6090023" cy="1825437"/>
        </p:xfrm>
        <a:graphic>
          <a:graphicData uri="http://schemas.openxmlformats.org/drawingml/2006/table">
            <a:tbl>
              <a:tblPr>
                <a:tableStyleId>{5C22544A-7EE6-4342-B048-85BDC9FD1C3A}</a:tableStyleId>
              </a:tblPr>
              <a:tblGrid>
                <a:gridCol w="6090023">
                  <a:extLst>
                    <a:ext uri="{9D8B030D-6E8A-4147-A177-3AD203B41FA5}">
                      <a16:colId xmlns:a16="http://schemas.microsoft.com/office/drawing/2014/main" val="20000"/>
                    </a:ext>
                  </a:extLst>
                </a:gridCol>
              </a:tblGrid>
              <a:tr h="608479">
                <a:tc>
                  <a:txBody>
                    <a:bodyPr/>
                    <a:lstStyle/>
                    <a:p>
                      <a:r>
                        <a:rPr lang="en-US" i="0" dirty="0">
                          <a:solidFill>
                            <a:schemeClr val="tx1"/>
                          </a:solidFill>
                        </a:rPr>
                        <a:t>Introduction</a:t>
                      </a:r>
                    </a:p>
                  </a:txBody>
                  <a:tcPr marL="121920" marR="121920" anchor="ctr">
                    <a:lnT w="12700" cap="flat" cmpd="sng" algn="ctr">
                      <a:solidFill>
                        <a:srgbClr val="56A0D3"/>
                      </a:solidFill>
                      <a:prstDash val="solid"/>
                      <a:round/>
                      <a:headEnd type="none" w="med" len="med"/>
                      <a:tailEnd type="none" w="med" len="med"/>
                    </a:lnT>
                    <a:lnB w="12700" cap="flat" cmpd="sng" algn="ctr">
                      <a:solidFill>
                        <a:srgbClr val="56A0D3"/>
                      </a:solidFill>
                      <a:prstDash val="solid"/>
                      <a:round/>
                      <a:headEnd type="none" w="med" len="med"/>
                      <a:tailEnd type="none" w="med" len="med"/>
                    </a:lnB>
                    <a:noFill/>
                  </a:tcPr>
                </a:tc>
                <a:extLst>
                  <a:ext uri="{0D108BD9-81ED-4DB2-BD59-A6C34878D82A}">
                    <a16:rowId xmlns:a16="http://schemas.microsoft.com/office/drawing/2014/main" val="10000"/>
                  </a:ext>
                </a:extLst>
              </a:tr>
              <a:tr h="608479">
                <a:tc>
                  <a:txBody>
                    <a:bodyPr/>
                    <a:lstStyle/>
                    <a:p>
                      <a:r>
                        <a:rPr lang="en-US" dirty="0">
                          <a:solidFill>
                            <a:schemeClr val="tx1"/>
                          </a:solidFill>
                        </a:rPr>
                        <a:t>Story</a:t>
                      </a:r>
                    </a:p>
                  </a:txBody>
                  <a:tcPr marL="121920" marR="121920" anchor="ctr">
                    <a:lnT w="12700" cap="flat" cmpd="sng" algn="ctr">
                      <a:solidFill>
                        <a:srgbClr val="56A0D3"/>
                      </a:solidFill>
                      <a:prstDash val="solid"/>
                      <a:round/>
                      <a:headEnd type="none" w="med" len="med"/>
                      <a:tailEnd type="none" w="med" len="med"/>
                    </a:lnT>
                    <a:lnB w="12700" cap="flat" cmpd="sng" algn="ctr">
                      <a:solidFill>
                        <a:srgbClr val="56A0D3"/>
                      </a:solidFill>
                      <a:prstDash val="solid"/>
                      <a:round/>
                      <a:headEnd type="none" w="med" len="med"/>
                      <a:tailEnd type="none" w="med" len="med"/>
                    </a:lnB>
                    <a:noFill/>
                  </a:tcPr>
                </a:tc>
                <a:extLst>
                  <a:ext uri="{0D108BD9-81ED-4DB2-BD59-A6C34878D82A}">
                    <a16:rowId xmlns:a16="http://schemas.microsoft.com/office/drawing/2014/main" val="10001"/>
                  </a:ext>
                </a:extLst>
              </a:tr>
              <a:tr h="60847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Discussion</a:t>
                      </a:r>
                    </a:p>
                  </a:txBody>
                  <a:tcPr marL="121920" marR="121920" anchor="ctr">
                    <a:lnT w="12700" cap="flat" cmpd="sng" algn="ctr">
                      <a:solidFill>
                        <a:srgbClr val="56A0D3"/>
                      </a:solidFill>
                      <a:prstDash val="solid"/>
                      <a:round/>
                      <a:headEnd type="none" w="med" len="med"/>
                      <a:tailEnd type="none" w="med" len="med"/>
                    </a:lnT>
                    <a:lnB w="12700" cap="flat" cmpd="sng" algn="ctr">
                      <a:solidFill>
                        <a:srgbClr val="56A0D3"/>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0" name="TextBox 9"/>
          <p:cNvSpPr txBox="1"/>
          <p:nvPr userDrawn="1"/>
        </p:nvSpPr>
        <p:spPr>
          <a:xfrm>
            <a:off x="453127" y="540604"/>
            <a:ext cx="11308568" cy="830997"/>
          </a:xfrm>
          <a:prstGeom prst="rect">
            <a:avLst/>
          </a:prstGeom>
          <a:noFill/>
        </p:spPr>
        <p:txBody>
          <a:bodyPr wrap="square" rtlCol="0">
            <a:spAutoFit/>
          </a:bodyPr>
          <a:lstStyle/>
          <a:p>
            <a:pPr defTabSz="457200"/>
            <a:endParaRPr lang="en-US" sz="2400" dirty="0">
              <a:solidFill>
                <a:srgbClr val="56A0D3"/>
              </a:solidFill>
            </a:endParaRPr>
          </a:p>
          <a:p>
            <a:pPr defTabSz="457200"/>
            <a:r>
              <a:rPr lang="en-US" sz="2400" dirty="0">
                <a:solidFill>
                  <a:srgbClr val="56A0D3"/>
                </a:solidFill>
              </a:rPr>
              <a:t>Agenda</a:t>
            </a:r>
          </a:p>
        </p:txBody>
      </p:sp>
      <p:sp>
        <p:nvSpPr>
          <p:cNvPr id="11" name="TextBox 10"/>
          <p:cNvSpPr txBox="1"/>
          <p:nvPr userDrawn="1"/>
        </p:nvSpPr>
        <p:spPr>
          <a:xfrm>
            <a:off x="5588000" y="6269087"/>
            <a:ext cx="1016000" cy="307777"/>
          </a:xfrm>
          <a:prstGeom prst="rect">
            <a:avLst/>
          </a:prstGeom>
          <a:noFill/>
        </p:spPr>
        <p:txBody>
          <a:bodyPr wrap="square" rtlCol="0">
            <a:spAutoFit/>
          </a:bodyPr>
          <a:lstStyle/>
          <a:p>
            <a:pPr algn="ctr" defTabSz="457200"/>
            <a:fld id="{25929F97-F3FE-445D-839C-30B142574105}" type="slidenum">
              <a:rPr lang="en-US" sz="1400">
                <a:solidFill>
                  <a:prstClr val="white"/>
                </a:solidFill>
              </a:rPr>
              <a:pPr algn="ctr" defTabSz="457200"/>
              <a:t>‹#›</a:t>
            </a:fld>
            <a:endParaRPr lang="en-US" sz="1400" dirty="0">
              <a:solidFill>
                <a:prstClr val="white"/>
              </a:solidFill>
            </a:endParaRPr>
          </a:p>
        </p:txBody>
      </p:sp>
      <p:sp>
        <p:nvSpPr>
          <p:cNvPr id="9" name="Rectangle 8"/>
          <p:cNvSpPr/>
          <p:nvPr userDrawn="1"/>
        </p:nvSpPr>
        <p:spPr>
          <a:xfrm>
            <a:off x="93137"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pic>
        <p:nvPicPr>
          <p:cNvPr id="12" name="Picture 2" descr="http://college.unc.edu/wp-content/themes/collegeunc/images/logo.jp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1471" r="100000">
                        <a14:foregroundMark x1="17279" y1="17347" x2="17279" y2="17347"/>
                        <a14:foregroundMark x1="18382" y1="27551" x2="18382" y2="27551"/>
                        <a14:foregroundMark x1="18382" y1="38776" x2="18382" y2="38776"/>
                        <a14:foregroundMark x1="12500" y1="41837" x2="12500" y2="41837"/>
                        <a14:foregroundMark x1="15074" y1="61224" x2="15074" y2="61224"/>
                        <a14:foregroundMark x1="19485" y1="71429" x2="19485" y2="71429"/>
                        <a14:foregroundMark x1="70221" y1="28571" x2="70221" y2="28571"/>
                        <a14:foregroundMark x1="40441" y1="68367" x2="40441" y2="68367"/>
                        <a14:foregroundMark x1="44853" y1="66327" x2="44853" y2="66327"/>
                        <a14:foregroundMark x1="50368" y1="66327" x2="50368" y2="66327"/>
                        <a14:foregroundMark x1="54044" y1="68367" x2="54044" y2="68367"/>
                        <a14:foregroundMark x1="59191" y1="66327" x2="59191" y2="66327"/>
                        <a14:foregroundMark x1="63235" y1="65306" x2="63235" y2="65306"/>
                        <a14:foregroundMark x1="67647" y1="69388" x2="67647" y2="69388"/>
                        <a14:foregroundMark x1="74265" y1="68367" x2="74265" y2="68367"/>
                        <a14:foregroundMark x1="78676" y1="66327" x2="78676" y2="66327"/>
                        <a14:foregroundMark x1="41912" y1="84694" x2="41912" y2="84694"/>
                        <a14:foregroundMark x1="44485" y1="85714" x2="44485" y2="85714"/>
                        <a14:foregroundMark x1="50735" y1="83673" x2="50735" y2="83673"/>
                        <a14:foregroundMark x1="54412" y1="85714" x2="54412" y2="85714"/>
                        <a14:foregroundMark x1="61765" y1="83673" x2="61765" y2="83673"/>
                        <a14:foregroundMark x1="68750" y1="84694" x2="68750" y2="84694"/>
                        <a14:foregroundMark x1="72059" y1="83673" x2="72059" y2="83673"/>
                        <a14:foregroundMark x1="76838" y1="84694" x2="76838" y2="84694"/>
                        <a14:foregroundMark x1="78676" y1="84694" x2="78676" y2="84694"/>
                        <a14:foregroundMark x1="82721" y1="83673" x2="82721" y2="83673"/>
                        <a14:foregroundMark x1="87500" y1="83673" x2="87500" y2="83673"/>
                        <a14:foregroundMark x1="93015" y1="85714" x2="93015" y2="85714"/>
                        <a14:foregroundMark x1="97059" y1="83673" x2="97059" y2="83673"/>
                        <a14:foregroundMark x1="59559" y1="62245" x2="59559" y2="62245"/>
                        <a14:foregroundMark x1="54044" y1="62245" x2="54044" y2="62245"/>
                        <a14:foregroundMark x1="46691" y1="61224" x2="46691" y2="61224"/>
                        <a14:foregroundMark x1="50368" y1="62245" x2="50368" y2="62245"/>
                        <a14:foregroundMark x1="8088" y1="28571" x2="8088" y2="28571"/>
                        <a14:foregroundMark x1="8824" y1="30612" x2="8824" y2="30612"/>
                        <a14:foregroundMark x1="68750" y1="78571" x2="68750" y2="78571"/>
                        <a14:foregroundMark x1="67647" y1="86735" x2="67647" y2="86735"/>
                        <a14:foregroundMark x1="89706" y1="78571" x2="89706" y2="78571"/>
                        <a14:foregroundMark x1="88603" y1="78571" x2="88603" y2="78571"/>
                        <a14:foregroundMark x1="62500" y1="67347" x2="62500" y2="67347"/>
                        <a14:foregroundMark x1="63971" y1="62245" x2="63971" y2="62245"/>
                        <a14:foregroundMark x1="62868" y1="62245" x2="62868" y2="62245"/>
                        <a14:foregroundMark x1="64706" y1="68367" x2="64706" y2="68367"/>
                        <a14:foregroundMark x1="63235" y1="70408" x2="63235" y2="70408"/>
                        <a14:foregroundMark x1="71324" y1="81633" x2="71324" y2="81633"/>
                        <a14:foregroundMark x1="73162" y1="78571" x2="73162" y2="78571"/>
                        <a14:foregroundMark x1="72059" y1="78571" x2="72059" y2="78571"/>
                        <a14:foregroundMark x1="73162" y1="87755" x2="73162" y2="87755"/>
                        <a14:foregroundMark x1="80147" y1="87755" x2="80147" y2="87755"/>
                        <a14:foregroundMark x1="76103" y1="78571" x2="76103" y2="78571"/>
                        <a14:foregroundMark x1="97059" y1="86735" x2="97059" y2="86735"/>
                        <a14:foregroundMark x1="96324" y1="85714" x2="96324" y2="85714"/>
                        <a14:foregroundMark x1="97426" y1="86735" x2="97426" y2="86735"/>
                        <a14:foregroundMark x1="97794" y1="86735" x2="97794" y2="86735"/>
                        <a14:foregroundMark x1="92279" y1="86735" x2="92279" y2="86735"/>
                        <a14:backgroundMark x1="47059" y1="60204" x2="47059" y2="60204"/>
                        <a14:backgroundMark x1="63971" y1="65306" x2="63971" y2="65306"/>
                        <a14:backgroundMark x1="63235" y1="67347" x2="63235" y2="67347"/>
                        <a14:backgroundMark x1="63235" y1="65306" x2="63235" y2="65306"/>
                        <a14:backgroundMark x1="75735" y1="66327" x2="75735" y2="66327"/>
                        <a14:backgroundMark x1="77206" y1="81633" x2="77206" y2="81633"/>
                        <a14:backgroundMark x1="73529" y1="82653" x2="73529" y2="82653"/>
                        <a14:backgroundMark x1="72426" y1="83673" x2="72426" y2="83673"/>
                        <a14:backgroundMark x1="77574" y1="85714" x2="77574" y2="85714"/>
                        <a14:backgroundMark x1="97059" y1="85714" x2="97059"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10234561" y="6217817"/>
            <a:ext cx="1518459" cy="410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46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neral_Intro">
    <p:spTree>
      <p:nvGrpSpPr>
        <p:cNvPr id="1" name=""/>
        <p:cNvGrpSpPr/>
        <p:nvPr/>
      </p:nvGrpSpPr>
      <p:grpSpPr>
        <a:xfrm>
          <a:off x="0" y="0"/>
          <a:ext cx="0" cy="0"/>
          <a:chOff x="0" y="0"/>
          <a:chExt cx="0" cy="0"/>
        </a:xfrm>
      </p:grpSpPr>
      <p:sp>
        <p:nvSpPr>
          <p:cNvPr id="7" name="Rectangle 6"/>
          <p:cNvSpPr/>
          <p:nvPr userDrawn="1"/>
        </p:nvSpPr>
        <p:spPr>
          <a:xfrm>
            <a:off x="99172" y="6081824"/>
            <a:ext cx="12008161" cy="70919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cxnSp>
        <p:nvCxnSpPr>
          <p:cNvPr id="5" name="Straight Connector 4"/>
          <p:cNvCxnSpPr/>
          <p:nvPr userDrawn="1"/>
        </p:nvCxnSpPr>
        <p:spPr>
          <a:xfrm>
            <a:off x="453127" y="1385047"/>
            <a:ext cx="11308568" cy="0"/>
          </a:xfrm>
          <a:prstGeom prst="line">
            <a:avLst/>
          </a:prstGeom>
          <a:ln w="9525"/>
        </p:spPr>
        <p:style>
          <a:lnRef idx="2">
            <a:schemeClr val="dk1"/>
          </a:lnRef>
          <a:fillRef idx="0">
            <a:schemeClr val="dk1"/>
          </a:fillRef>
          <a:effectRef idx="1">
            <a:schemeClr val="dk1"/>
          </a:effectRef>
          <a:fontRef idx="minor">
            <a:schemeClr val="tx1"/>
          </a:fontRef>
        </p:style>
      </p:cxnSp>
      <p:pic>
        <p:nvPicPr>
          <p:cNvPr id="8" name="Picture 7" descr="ki_2x1_300_Blue_Transparent.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53127" y="6125787"/>
            <a:ext cx="1666240" cy="594360"/>
          </a:xfrm>
          <a:prstGeom prst="rect">
            <a:avLst/>
          </a:prstGeom>
          <a:ln>
            <a:noFill/>
          </a:ln>
        </p:spPr>
      </p:pic>
      <p:sp>
        <p:nvSpPr>
          <p:cNvPr id="9" name="Rectangle 8"/>
          <p:cNvSpPr/>
          <p:nvPr userDrawn="1"/>
        </p:nvSpPr>
        <p:spPr>
          <a:xfrm>
            <a:off x="93137"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sp>
        <p:nvSpPr>
          <p:cNvPr id="12" name="Content Placeholder 2"/>
          <p:cNvSpPr>
            <a:spLocks noGrp="1"/>
          </p:cNvSpPr>
          <p:nvPr>
            <p:ph idx="1"/>
          </p:nvPr>
        </p:nvSpPr>
        <p:spPr>
          <a:xfrm>
            <a:off x="453128" y="1385051"/>
            <a:ext cx="11308568" cy="4450977"/>
          </a:xfrm>
          <a:prstGeom prst="rect">
            <a:avLst/>
          </a:prstGeom>
        </p:spPr>
        <p:txBody>
          <a:bodyPr/>
          <a:lstStyle>
            <a:lvl1pPr>
              <a:defRPr sz="2000" b="0" i="0">
                <a:latin typeface="Arial"/>
                <a:cs typeface="Arial"/>
              </a:defRPr>
            </a:lvl1pPr>
            <a:lvl2pPr>
              <a:defRPr sz="2000" b="0" i="0">
                <a:latin typeface="Arial"/>
                <a:cs typeface="Arial"/>
              </a:defRPr>
            </a:lvl2pPr>
            <a:lvl3pPr>
              <a:buFont typeface="Wingdings" charset="2"/>
              <a:buChar char="§"/>
              <a:defRPr sz="1800" b="0" i="0">
                <a:latin typeface="Arial"/>
                <a:cs typeface="Arial"/>
              </a:defRPr>
            </a:lvl3pPr>
            <a:lvl4pPr>
              <a:buSzPct val="75000"/>
              <a:buFont typeface="Wingdings" charset="2"/>
              <a:buChar char=""/>
              <a:defRPr sz="1800" b="0" i="0">
                <a:latin typeface="Arial"/>
                <a:cs typeface="Arial"/>
              </a:defRPr>
            </a:lvl4pPr>
            <a:lvl5pPr>
              <a:defRPr sz="16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hasCustomPrompt="1"/>
          </p:nvPr>
        </p:nvSpPr>
        <p:spPr>
          <a:xfrm>
            <a:off x="453128" y="609600"/>
            <a:ext cx="11308568" cy="775446"/>
          </a:xfrm>
          <a:prstGeom prst="rect">
            <a:avLst/>
          </a:prstGeom>
        </p:spPr>
        <p:txBody>
          <a:bodyPr>
            <a:normAutofit/>
          </a:bodyPr>
          <a:lstStyle>
            <a:lvl1pPr algn="l">
              <a:defRPr sz="2400" b="0" i="0">
                <a:solidFill>
                  <a:srgbClr val="56A0D3"/>
                </a:solidFill>
                <a:latin typeface="Arial"/>
                <a:cs typeface="Arial"/>
              </a:defRPr>
            </a:lvl1pPr>
          </a:lstStyle>
          <a:p>
            <a:br>
              <a:rPr lang="en-US"/>
            </a:br>
            <a:r>
              <a:rPr lang="en-US"/>
              <a:t>Click to edit title</a:t>
            </a:r>
          </a:p>
        </p:txBody>
      </p:sp>
      <p:pic>
        <p:nvPicPr>
          <p:cNvPr id="14" name="Picture 2" descr="http://college.unc.edu/wp-content/themes/collegeunc/images/logo.jp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1471" r="100000">
                        <a14:foregroundMark x1="17279" y1="17347" x2="17279" y2="17347"/>
                        <a14:foregroundMark x1="18382" y1="27551" x2="18382" y2="27551"/>
                        <a14:foregroundMark x1="18382" y1="38776" x2="18382" y2="38776"/>
                        <a14:foregroundMark x1="12500" y1="41837" x2="12500" y2="41837"/>
                        <a14:foregroundMark x1="15074" y1="61224" x2="15074" y2="61224"/>
                        <a14:foregroundMark x1="19485" y1="71429" x2="19485" y2="71429"/>
                        <a14:foregroundMark x1="70221" y1="28571" x2="70221" y2="28571"/>
                        <a14:foregroundMark x1="40441" y1="68367" x2="40441" y2="68367"/>
                        <a14:foregroundMark x1="44853" y1="66327" x2="44853" y2="66327"/>
                        <a14:foregroundMark x1="50368" y1="66327" x2="50368" y2="66327"/>
                        <a14:foregroundMark x1="54044" y1="68367" x2="54044" y2="68367"/>
                        <a14:foregroundMark x1="59191" y1="66327" x2="59191" y2="66327"/>
                        <a14:foregroundMark x1="63235" y1="65306" x2="63235" y2="65306"/>
                        <a14:foregroundMark x1="67647" y1="69388" x2="67647" y2="69388"/>
                        <a14:foregroundMark x1="74265" y1="68367" x2="74265" y2="68367"/>
                        <a14:foregroundMark x1="78676" y1="66327" x2="78676" y2="66327"/>
                        <a14:foregroundMark x1="41912" y1="84694" x2="41912" y2="84694"/>
                        <a14:foregroundMark x1="44485" y1="85714" x2="44485" y2="85714"/>
                        <a14:foregroundMark x1="50735" y1="83673" x2="50735" y2="83673"/>
                        <a14:foregroundMark x1="54412" y1="85714" x2="54412" y2="85714"/>
                        <a14:foregroundMark x1="61765" y1="83673" x2="61765" y2="83673"/>
                        <a14:foregroundMark x1="68750" y1="84694" x2="68750" y2="84694"/>
                        <a14:foregroundMark x1="72059" y1="83673" x2="72059" y2="83673"/>
                        <a14:foregroundMark x1="76838" y1="84694" x2="76838" y2="84694"/>
                        <a14:foregroundMark x1="78676" y1="84694" x2="78676" y2="84694"/>
                        <a14:foregroundMark x1="82721" y1="83673" x2="82721" y2="83673"/>
                        <a14:foregroundMark x1="87500" y1="83673" x2="87500" y2="83673"/>
                        <a14:foregroundMark x1="93015" y1="85714" x2="93015" y2="85714"/>
                        <a14:foregroundMark x1="97059" y1="83673" x2="97059" y2="83673"/>
                        <a14:foregroundMark x1="59559" y1="62245" x2="59559" y2="62245"/>
                        <a14:foregroundMark x1="54044" y1="62245" x2="54044" y2="62245"/>
                        <a14:foregroundMark x1="46691" y1="61224" x2="46691" y2="61224"/>
                        <a14:foregroundMark x1="50368" y1="62245" x2="50368" y2="62245"/>
                        <a14:foregroundMark x1="8088" y1="28571" x2="8088" y2="28571"/>
                        <a14:foregroundMark x1="8824" y1="30612" x2="8824" y2="30612"/>
                        <a14:foregroundMark x1="68750" y1="78571" x2="68750" y2="78571"/>
                        <a14:foregroundMark x1="67647" y1="86735" x2="67647" y2="86735"/>
                        <a14:foregroundMark x1="89706" y1="78571" x2="89706" y2="78571"/>
                        <a14:foregroundMark x1="88603" y1="78571" x2="88603" y2="78571"/>
                        <a14:foregroundMark x1="62500" y1="67347" x2="62500" y2="67347"/>
                        <a14:foregroundMark x1="63971" y1="62245" x2="63971" y2="62245"/>
                        <a14:foregroundMark x1="62868" y1="62245" x2="62868" y2="62245"/>
                        <a14:foregroundMark x1="64706" y1="68367" x2="64706" y2="68367"/>
                        <a14:foregroundMark x1="63235" y1="70408" x2="63235" y2="70408"/>
                        <a14:foregroundMark x1="71324" y1="81633" x2="71324" y2="81633"/>
                        <a14:foregroundMark x1="73162" y1="78571" x2="73162" y2="78571"/>
                        <a14:foregroundMark x1="72059" y1="78571" x2="72059" y2="78571"/>
                        <a14:foregroundMark x1="73162" y1="87755" x2="73162" y2="87755"/>
                        <a14:foregroundMark x1="80147" y1="87755" x2="80147" y2="87755"/>
                        <a14:foregroundMark x1="76103" y1="78571" x2="76103" y2="78571"/>
                        <a14:foregroundMark x1="97059" y1="86735" x2="97059" y2="86735"/>
                        <a14:foregroundMark x1="96324" y1="85714" x2="96324" y2="85714"/>
                        <a14:foregroundMark x1="97426" y1="86735" x2="97426" y2="86735"/>
                        <a14:foregroundMark x1="97794" y1="86735" x2="97794" y2="86735"/>
                        <a14:foregroundMark x1="92279" y1="86735" x2="92279" y2="86735"/>
                        <a14:backgroundMark x1="47059" y1="60204" x2="47059" y2="60204"/>
                        <a14:backgroundMark x1="63971" y1="65306" x2="63971" y2="65306"/>
                        <a14:backgroundMark x1="63235" y1="67347" x2="63235" y2="67347"/>
                        <a14:backgroundMark x1="63235" y1="65306" x2="63235" y2="65306"/>
                        <a14:backgroundMark x1="75735" y1="66327" x2="75735" y2="66327"/>
                        <a14:backgroundMark x1="77206" y1="81633" x2="77206" y2="81633"/>
                        <a14:backgroundMark x1="73529" y1="82653" x2="73529" y2="82653"/>
                        <a14:backgroundMark x1="72426" y1="83673" x2="72426" y2="83673"/>
                        <a14:backgroundMark x1="77574" y1="85714" x2="77574" y2="85714"/>
                        <a14:backgroundMark x1="97059" y1="85714" x2="97059"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10234561" y="6217817"/>
            <a:ext cx="1518459" cy="4103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a:xfrm>
            <a:off x="5588000" y="6269087"/>
            <a:ext cx="1016000" cy="307777"/>
          </a:xfrm>
          <a:prstGeom prst="rect">
            <a:avLst/>
          </a:prstGeom>
          <a:noFill/>
        </p:spPr>
        <p:txBody>
          <a:bodyPr wrap="square" rtlCol="0">
            <a:spAutoFit/>
          </a:bodyPr>
          <a:lstStyle/>
          <a:p>
            <a:pPr algn="ctr" defTabSz="457200"/>
            <a:fld id="{25929F97-F3FE-445D-839C-30B142574105}" type="slidenum">
              <a:rPr lang="en-US" sz="1400">
                <a:solidFill>
                  <a:prstClr val="white"/>
                </a:solidFill>
              </a:rPr>
              <a:pPr algn="ctr" defTabSz="457200"/>
              <a:t>‹#›</a:t>
            </a:fld>
            <a:endParaRPr lang="en-US" sz="1400" dirty="0">
              <a:solidFill>
                <a:prstClr val="white"/>
              </a:solidFill>
            </a:endParaRPr>
          </a:p>
        </p:txBody>
      </p:sp>
    </p:spTree>
    <p:extLst>
      <p:ext uri="{BB962C8B-B14F-4D97-AF65-F5344CB8AC3E}">
        <p14:creationId xmlns:p14="http://schemas.microsoft.com/office/powerpoint/2010/main" val="3750927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_Part 2">
    <p:spTree>
      <p:nvGrpSpPr>
        <p:cNvPr id="1" name=""/>
        <p:cNvGrpSpPr/>
        <p:nvPr/>
      </p:nvGrpSpPr>
      <p:grpSpPr>
        <a:xfrm>
          <a:off x="0" y="0"/>
          <a:ext cx="0" cy="0"/>
          <a:chOff x="0" y="0"/>
          <a:chExt cx="0" cy="0"/>
        </a:xfrm>
      </p:grpSpPr>
      <p:sp>
        <p:nvSpPr>
          <p:cNvPr id="7" name="Rectangle 6"/>
          <p:cNvSpPr/>
          <p:nvPr userDrawn="1"/>
        </p:nvSpPr>
        <p:spPr>
          <a:xfrm>
            <a:off x="99172" y="6081824"/>
            <a:ext cx="12008161" cy="70919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cxnSp>
        <p:nvCxnSpPr>
          <p:cNvPr id="5" name="Straight Connector 4"/>
          <p:cNvCxnSpPr/>
          <p:nvPr userDrawn="1"/>
        </p:nvCxnSpPr>
        <p:spPr>
          <a:xfrm>
            <a:off x="453127" y="1385047"/>
            <a:ext cx="11308568" cy="0"/>
          </a:xfrm>
          <a:prstGeom prst="line">
            <a:avLst/>
          </a:prstGeom>
          <a:ln w="9525"/>
        </p:spPr>
        <p:style>
          <a:lnRef idx="2">
            <a:schemeClr val="dk1"/>
          </a:lnRef>
          <a:fillRef idx="0">
            <a:schemeClr val="dk1"/>
          </a:fillRef>
          <a:effectRef idx="1">
            <a:schemeClr val="dk1"/>
          </a:effectRef>
          <a:fontRef idx="minor">
            <a:schemeClr val="tx1"/>
          </a:fontRef>
        </p:style>
      </p:cxnSp>
      <p:pic>
        <p:nvPicPr>
          <p:cNvPr id="8" name="Picture 7" descr="ki_2x1_300_Blue_Transparent.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53127" y="6125787"/>
            <a:ext cx="1666240" cy="594360"/>
          </a:xfrm>
          <a:prstGeom prst="rect">
            <a:avLst/>
          </a:prstGeom>
          <a:ln>
            <a:noFill/>
          </a:ln>
        </p:spPr>
      </p:pic>
      <p:sp>
        <p:nvSpPr>
          <p:cNvPr id="10" name="TextBox 9"/>
          <p:cNvSpPr txBox="1"/>
          <p:nvPr userDrawn="1"/>
        </p:nvSpPr>
        <p:spPr>
          <a:xfrm>
            <a:off x="453127" y="540604"/>
            <a:ext cx="11308568" cy="830997"/>
          </a:xfrm>
          <a:prstGeom prst="rect">
            <a:avLst/>
          </a:prstGeom>
          <a:noFill/>
        </p:spPr>
        <p:txBody>
          <a:bodyPr wrap="square" rtlCol="0">
            <a:spAutoFit/>
          </a:bodyPr>
          <a:lstStyle/>
          <a:p>
            <a:pPr defTabSz="457200"/>
            <a:endParaRPr lang="en-US" sz="2400" dirty="0">
              <a:solidFill>
                <a:prstClr val="black"/>
              </a:solidFill>
            </a:endParaRPr>
          </a:p>
          <a:p>
            <a:pPr defTabSz="457200"/>
            <a:r>
              <a:rPr lang="en-US" sz="2400" dirty="0">
                <a:solidFill>
                  <a:prstClr val="black"/>
                </a:solidFill>
              </a:rPr>
              <a:t>The new UNC Department of Applied Physical Sciences</a:t>
            </a:r>
          </a:p>
        </p:txBody>
      </p:sp>
      <p:graphicFrame>
        <p:nvGraphicFramePr>
          <p:cNvPr id="11" name="Table 10"/>
          <p:cNvGraphicFramePr>
            <a:graphicFrameLocks noGrp="1"/>
          </p:cNvGraphicFramePr>
          <p:nvPr userDrawn="1"/>
        </p:nvGraphicFramePr>
        <p:xfrm>
          <a:off x="99163" y="68216"/>
          <a:ext cx="12003935" cy="312784"/>
        </p:xfrm>
        <a:graphic>
          <a:graphicData uri="http://schemas.openxmlformats.org/drawingml/2006/table">
            <a:tbl>
              <a:tblPr>
                <a:tableStyleId>{073A0DAA-6AF3-43AB-8588-CEC1D06C72B9}</a:tableStyleId>
              </a:tblPr>
              <a:tblGrid>
                <a:gridCol w="2400787">
                  <a:extLst>
                    <a:ext uri="{9D8B030D-6E8A-4147-A177-3AD203B41FA5}">
                      <a16:colId xmlns:a16="http://schemas.microsoft.com/office/drawing/2014/main" val="20000"/>
                    </a:ext>
                  </a:extLst>
                </a:gridCol>
                <a:gridCol w="2400787">
                  <a:extLst>
                    <a:ext uri="{9D8B030D-6E8A-4147-A177-3AD203B41FA5}">
                      <a16:colId xmlns:a16="http://schemas.microsoft.com/office/drawing/2014/main" val="20001"/>
                    </a:ext>
                  </a:extLst>
                </a:gridCol>
                <a:gridCol w="2400787">
                  <a:extLst>
                    <a:ext uri="{9D8B030D-6E8A-4147-A177-3AD203B41FA5}">
                      <a16:colId xmlns:a16="http://schemas.microsoft.com/office/drawing/2014/main" val="20002"/>
                    </a:ext>
                  </a:extLst>
                </a:gridCol>
                <a:gridCol w="2400787">
                  <a:extLst>
                    <a:ext uri="{9D8B030D-6E8A-4147-A177-3AD203B41FA5}">
                      <a16:colId xmlns:a16="http://schemas.microsoft.com/office/drawing/2014/main" val="20003"/>
                    </a:ext>
                  </a:extLst>
                </a:gridCol>
                <a:gridCol w="2400787">
                  <a:extLst>
                    <a:ext uri="{9D8B030D-6E8A-4147-A177-3AD203B41FA5}">
                      <a16:colId xmlns:a16="http://schemas.microsoft.com/office/drawing/2014/main" val="20004"/>
                    </a:ext>
                  </a:extLst>
                </a:gridCol>
              </a:tblGrid>
              <a:tr h="312784">
                <a:tc>
                  <a:txBody>
                    <a:bodyPr/>
                    <a:lstStyle/>
                    <a:p>
                      <a:pPr algn="ctr"/>
                      <a:r>
                        <a:rPr lang="en-US" sz="1050" b="0" baseline="0" dirty="0">
                          <a:solidFill>
                            <a:schemeClr val="tx1"/>
                          </a:solidFill>
                        </a:rPr>
                        <a:t>ISSUES</a:t>
                      </a:r>
                      <a:endParaRPr lang="en-US" sz="1050" b="0" dirty="0">
                        <a:solidFill>
                          <a:schemeClr val="tx1"/>
                        </a:solidFill>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dirty="0"/>
                        <a:t>OPPORTUNITY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STRATEGY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PRIORITIES</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IMPACT</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Rectangle 8"/>
          <p:cNvSpPr/>
          <p:nvPr userDrawn="1"/>
        </p:nvSpPr>
        <p:spPr>
          <a:xfrm>
            <a:off x="93137"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pic>
        <p:nvPicPr>
          <p:cNvPr id="26" name="Picture 2" descr="http://college.unc.edu/wp-content/themes/collegeunc/images/logo.jp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1471" r="100000">
                        <a14:foregroundMark x1="17279" y1="17347" x2="17279" y2="17347"/>
                        <a14:foregroundMark x1="18382" y1="27551" x2="18382" y2="27551"/>
                        <a14:foregroundMark x1="18382" y1="38776" x2="18382" y2="38776"/>
                        <a14:foregroundMark x1="12500" y1="41837" x2="12500" y2="41837"/>
                        <a14:foregroundMark x1="15074" y1="61224" x2="15074" y2="61224"/>
                        <a14:foregroundMark x1="19485" y1="71429" x2="19485" y2="71429"/>
                        <a14:foregroundMark x1="70221" y1="28571" x2="70221" y2="28571"/>
                        <a14:foregroundMark x1="40441" y1="68367" x2="40441" y2="68367"/>
                        <a14:foregroundMark x1="44853" y1="66327" x2="44853" y2="66327"/>
                        <a14:foregroundMark x1="50368" y1="66327" x2="50368" y2="66327"/>
                        <a14:foregroundMark x1="54044" y1="68367" x2="54044" y2="68367"/>
                        <a14:foregroundMark x1="59191" y1="66327" x2="59191" y2="66327"/>
                        <a14:foregroundMark x1="63235" y1="65306" x2="63235" y2="65306"/>
                        <a14:foregroundMark x1="67647" y1="69388" x2="67647" y2="69388"/>
                        <a14:foregroundMark x1="74265" y1="68367" x2="74265" y2="68367"/>
                        <a14:foregroundMark x1="78676" y1="66327" x2="78676" y2="66327"/>
                        <a14:foregroundMark x1="41912" y1="84694" x2="41912" y2="84694"/>
                        <a14:foregroundMark x1="44485" y1="85714" x2="44485" y2="85714"/>
                        <a14:foregroundMark x1="50735" y1="83673" x2="50735" y2="83673"/>
                        <a14:foregroundMark x1="54412" y1="85714" x2="54412" y2="85714"/>
                        <a14:foregroundMark x1="61765" y1="83673" x2="61765" y2="83673"/>
                        <a14:foregroundMark x1="68750" y1="84694" x2="68750" y2="84694"/>
                        <a14:foregroundMark x1="72059" y1="83673" x2="72059" y2="83673"/>
                        <a14:foregroundMark x1="76838" y1="84694" x2="76838" y2="84694"/>
                        <a14:foregroundMark x1="78676" y1="84694" x2="78676" y2="84694"/>
                        <a14:foregroundMark x1="82721" y1="83673" x2="82721" y2="83673"/>
                        <a14:foregroundMark x1="87500" y1="83673" x2="87500" y2="83673"/>
                        <a14:foregroundMark x1="93015" y1="85714" x2="93015" y2="85714"/>
                        <a14:foregroundMark x1="97059" y1="83673" x2="97059" y2="83673"/>
                        <a14:foregroundMark x1="59559" y1="62245" x2="59559" y2="62245"/>
                        <a14:foregroundMark x1="54044" y1="62245" x2="54044" y2="62245"/>
                        <a14:foregroundMark x1="46691" y1="61224" x2="46691" y2="61224"/>
                        <a14:foregroundMark x1="50368" y1="62245" x2="50368" y2="62245"/>
                        <a14:foregroundMark x1="8088" y1="28571" x2="8088" y2="28571"/>
                        <a14:foregroundMark x1="8824" y1="30612" x2="8824" y2="30612"/>
                        <a14:foregroundMark x1="68750" y1="78571" x2="68750" y2="78571"/>
                        <a14:foregroundMark x1="67647" y1="86735" x2="67647" y2="86735"/>
                        <a14:foregroundMark x1="89706" y1="78571" x2="89706" y2="78571"/>
                        <a14:foregroundMark x1="88603" y1="78571" x2="88603" y2="78571"/>
                        <a14:foregroundMark x1="62500" y1="67347" x2="62500" y2="67347"/>
                        <a14:foregroundMark x1="63971" y1="62245" x2="63971" y2="62245"/>
                        <a14:foregroundMark x1="62868" y1="62245" x2="62868" y2="62245"/>
                        <a14:foregroundMark x1="64706" y1="68367" x2="64706" y2="68367"/>
                        <a14:foregroundMark x1="63235" y1="70408" x2="63235" y2="70408"/>
                        <a14:foregroundMark x1="71324" y1="81633" x2="71324" y2="81633"/>
                        <a14:foregroundMark x1="73162" y1="78571" x2="73162" y2="78571"/>
                        <a14:foregroundMark x1="72059" y1="78571" x2="72059" y2="78571"/>
                        <a14:foregroundMark x1="73162" y1="87755" x2="73162" y2="87755"/>
                        <a14:foregroundMark x1="80147" y1="87755" x2="80147" y2="87755"/>
                        <a14:foregroundMark x1="76103" y1="78571" x2="76103" y2="78571"/>
                        <a14:foregroundMark x1="97059" y1="86735" x2="97059" y2="86735"/>
                        <a14:foregroundMark x1="96324" y1="85714" x2="96324" y2="85714"/>
                        <a14:foregroundMark x1="97426" y1="86735" x2="97426" y2="86735"/>
                        <a14:foregroundMark x1="97794" y1="86735" x2="97794" y2="86735"/>
                        <a14:foregroundMark x1="92279" y1="86735" x2="92279" y2="86735"/>
                        <a14:backgroundMark x1="47059" y1="60204" x2="47059" y2="60204"/>
                        <a14:backgroundMark x1="63971" y1="65306" x2="63971" y2="65306"/>
                        <a14:backgroundMark x1="63235" y1="67347" x2="63235" y2="67347"/>
                        <a14:backgroundMark x1="63235" y1="65306" x2="63235" y2="65306"/>
                        <a14:backgroundMark x1="75735" y1="66327" x2="75735" y2="66327"/>
                        <a14:backgroundMark x1="77206" y1="81633" x2="77206" y2="81633"/>
                        <a14:backgroundMark x1="73529" y1="82653" x2="73529" y2="82653"/>
                        <a14:backgroundMark x1="72426" y1="83673" x2="72426" y2="83673"/>
                        <a14:backgroundMark x1="77574" y1="85714" x2="77574" y2="85714"/>
                        <a14:backgroundMark x1="97059" y1="85714" x2="97059"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10234561" y="6217817"/>
            <a:ext cx="1518459" cy="41031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userDrawn="1"/>
        </p:nvSpPr>
        <p:spPr>
          <a:xfrm>
            <a:off x="5588000" y="6269087"/>
            <a:ext cx="1016000" cy="307777"/>
          </a:xfrm>
          <a:prstGeom prst="rect">
            <a:avLst/>
          </a:prstGeom>
          <a:noFill/>
        </p:spPr>
        <p:txBody>
          <a:bodyPr wrap="square" rtlCol="0">
            <a:spAutoFit/>
          </a:bodyPr>
          <a:lstStyle/>
          <a:p>
            <a:pPr algn="ctr" defTabSz="457200"/>
            <a:fld id="{25929F97-F3FE-445D-839C-30B142574105}" type="slidenum">
              <a:rPr lang="en-US" sz="1400">
                <a:solidFill>
                  <a:prstClr val="white"/>
                </a:solidFill>
              </a:rPr>
              <a:pPr algn="ctr" defTabSz="457200"/>
              <a:t>‹#›</a:t>
            </a:fld>
            <a:endParaRPr lang="en-US" sz="1400" dirty="0">
              <a:solidFill>
                <a:prstClr val="white"/>
              </a:solidFill>
            </a:endParaRPr>
          </a:p>
        </p:txBody>
      </p:sp>
    </p:spTree>
    <p:extLst>
      <p:ext uri="{BB962C8B-B14F-4D97-AF65-F5344CB8AC3E}">
        <p14:creationId xmlns:p14="http://schemas.microsoft.com/office/powerpoint/2010/main" val="3848850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al_Part 2">
    <p:spTree>
      <p:nvGrpSpPr>
        <p:cNvPr id="1" name=""/>
        <p:cNvGrpSpPr/>
        <p:nvPr/>
      </p:nvGrpSpPr>
      <p:grpSpPr>
        <a:xfrm>
          <a:off x="0" y="0"/>
          <a:ext cx="0" cy="0"/>
          <a:chOff x="0" y="0"/>
          <a:chExt cx="0" cy="0"/>
        </a:xfrm>
      </p:grpSpPr>
      <p:sp>
        <p:nvSpPr>
          <p:cNvPr id="7" name="Rectangle 6"/>
          <p:cNvSpPr/>
          <p:nvPr userDrawn="1"/>
        </p:nvSpPr>
        <p:spPr>
          <a:xfrm>
            <a:off x="99172" y="6081824"/>
            <a:ext cx="12008161" cy="70919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cxnSp>
        <p:nvCxnSpPr>
          <p:cNvPr id="5" name="Straight Connector 4"/>
          <p:cNvCxnSpPr/>
          <p:nvPr userDrawn="1"/>
        </p:nvCxnSpPr>
        <p:spPr>
          <a:xfrm>
            <a:off x="453127" y="1385047"/>
            <a:ext cx="11308568" cy="0"/>
          </a:xfrm>
          <a:prstGeom prst="line">
            <a:avLst/>
          </a:prstGeom>
          <a:ln w="9525"/>
        </p:spPr>
        <p:style>
          <a:lnRef idx="2">
            <a:schemeClr val="dk1"/>
          </a:lnRef>
          <a:fillRef idx="0">
            <a:schemeClr val="dk1"/>
          </a:fillRef>
          <a:effectRef idx="1">
            <a:schemeClr val="dk1"/>
          </a:effectRef>
          <a:fontRef idx="minor">
            <a:schemeClr val="tx1"/>
          </a:fontRef>
        </p:style>
      </p:cxnSp>
      <p:pic>
        <p:nvPicPr>
          <p:cNvPr id="8" name="Picture 7" descr="ki_2x1_300_Blue_Transparent.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53127" y="6125787"/>
            <a:ext cx="1666240" cy="594360"/>
          </a:xfrm>
          <a:prstGeom prst="rect">
            <a:avLst/>
          </a:prstGeom>
          <a:ln>
            <a:noFill/>
          </a:ln>
        </p:spPr>
      </p:pic>
      <p:graphicFrame>
        <p:nvGraphicFramePr>
          <p:cNvPr id="11" name="Table 10"/>
          <p:cNvGraphicFramePr>
            <a:graphicFrameLocks noGrp="1"/>
          </p:cNvGraphicFramePr>
          <p:nvPr userDrawn="1"/>
        </p:nvGraphicFramePr>
        <p:xfrm>
          <a:off x="99163" y="68216"/>
          <a:ext cx="12003935" cy="312784"/>
        </p:xfrm>
        <a:graphic>
          <a:graphicData uri="http://schemas.openxmlformats.org/drawingml/2006/table">
            <a:tbl>
              <a:tblPr>
                <a:tableStyleId>{073A0DAA-6AF3-43AB-8588-CEC1D06C72B9}</a:tableStyleId>
              </a:tblPr>
              <a:tblGrid>
                <a:gridCol w="2400787">
                  <a:extLst>
                    <a:ext uri="{9D8B030D-6E8A-4147-A177-3AD203B41FA5}">
                      <a16:colId xmlns:a16="http://schemas.microsoft.com/office/drawing/2014/main" val="20000"/>
                    </a:ext>
                  </a:extLst>
                </a:gridCol>
                <a:gridCol w="2400787">
                  <a:extLst>
                    <a:ext uri="{9D8B030D-6E8A-4147-A177-3AD203B41FA5}">
                      <a16:colId xmlns:a16="http://schemas.microsoft.com/office/drawing/2014/main" val="20001"/>
                    </a:ext>
                  </a:extLst>
                </a:gridCol>
                <a:gridCol w="2400787">
                  <a:extLst>
                    <a:ext uri="{9D8B030D-6E8A-4147-A177-3AD203B41FA5}">
                      <a16:colId xmlns:a16="http://schemas.microsoft.com/office/drawing/2014/main" val="20002"/>
                    </a:ext>
                  </a:extLst>
                </a:gridCol>
                <a:gridCol w="2400787">
                  <a:extLst>
                    <a:ext uri="{9D8B030D-6E8A-4147-A177-3AD203B41FA5}">
                      <a16:colId xmlns:a16="http://schemas.microsoft.com/office/drawing/2014/main" val="20003"/>
                    </a:ext>
                  </a:extLst>
                </a:gridCol>
                <a:gridCol w="2400787">
                  <a:extLst>
                    <a:ext uri="{9D8B030D-6E8A-4147-A177-3AD203B41FA5}">
                      <a16:colId xmlns:a16="http://schemas.microsoft.com/office/drawing/2014/main" val="20004"/>
                    </a:ext>
                  </a:extLst>
                </a:gridCol>
              </a:tblGrid>
              <a:tr h="312784">
                <a:tc>
                  <a:txBody>
                    <a:bodyPr/>
                    <a:lstStyle/>
                    <a:p>
                      <a:pPr algn="ctr"/>
                      <a:r>
                        <a:rPr lang="en-US" sz="1050" b="0" baseline="0" dirty="0">
                          <a:solidFill>
                            <a:schemeClr val="tx1"/>
                          </a:solidFill>
                        </a:rPr>
                        <a:t>ISSUES</a:t>
                      </a:r>
                      <a:endParaRPr lang="en-US" sz="1050" b="0" dirty="0">
                        <a:solidFill>
                          <a:schemeClr val="tx1"/>
                        </a:solidFill>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dirty="0"/>
                        <a:t>OPPORTUNITY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STRATEGY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PRIORITIES</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IMPACT</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Rectangle 8"/>
          <p:cNvSpPr/>
          <p:nvPr userDrawn="1"/>
        </p:nvSpPr>
        <p:spPr>
          <a:xfrm>
            <a:off x="93137"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sp>
        <p:nvSpPr>
          <p:cNvPr id="26" name="Content Placeholder 2"/>
          <p:cNvSpPr>
            <a:spLocks noGrp="1"/>
          </p:cNvSpPr>
          <p:nvPr>
            <p:ph idx="1"/>
          </p:nvPr>
        </p:nvSpPr>
        <p:spPr>
          <a:xfrm>
            <a:off x="453128" y="1385051"/>
            <a:ext cx="11308568" cy="4450977"/>
          </a:xfrm>
          <a:prstGeom prst="rect">
            <a:avLst/>
          </a:prstGeom>
        </p:spPr>
        <p:txBody>
          <a:bodyPr/>
          <a:lstStyle>
            <a:lvl1pPr>
              <a:defRPr sz="2000" b="0" i="0">
                <a:latin typeface="Arial"/>
                <a:cs typeface="Arial"/>
              </a:defRPr>
            </a:lvl1pPr>
            <a:lvl2pPr>
              <a:defRPr sz="2000" b="0" i="0">
                <a:latin typeface="Arial"/>
                <a:cs typeface="Arial"/>
              </a:defRPr>
            </a:lvl2pPr>
            <a:lvl3pPr>
              <a:buFont typeface="Wingdings" charset="2"/>
              <a:buChar char="§"/>
              <a:defRPr sz="1800" b="0" i="0">
                <a:latin typeface="Arial"/>
                <a:cs typeface="Arial"/>
              </a:defRPr>
            </a:lvl3pPr>
            <a:lvl4pPr>
              <a:buSzPct val="75000"/>
              <a:buFont typeface="Wingdings" charset="2"/>
              <a:buChar char=""/>
              <a:defRPr sz="1800" b="0" i="0">
                <a:latin typeface="Arial"/>
                <a:cs typeface="Arial"/>
              </a:defRPr>
            </a:lvl4pPr>
            <a:lvl5pPr>
              <a:defRPr sz="16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1"/>
          <p:cNvSpPr>
            <a:spLocks noGrp="1"/>
          </p:cNvSpPr>
          <p:nvPr>
            <p:ph type="title" hasCustomPrompt="1"/>
          </p:nvPr>
        </p:nvSpPr>
        <p:spPr>
          <a:xfrm>
            <a:off x="453128" y="609600"/>
            <a:ext cx="11308568" cy="775446"/>
          </a:xfrm>
          <a:prstGeom prst="rect">
            <a:avLst/>
          </a:prstGeom>
        </p:spPr>
        <p:txBody>
          <a:bodyPr>
            <a:normAutofit/>
          </a:bodyPr>
          <a:lstStyle>
            <a:lvl1pPr algn="l">
              <a:defRPr sz="2400" b="0" i="0">
                <a:solidFill>
                  <a:srgbClr val="56A0D3"/>
                </a:solidFill>
                <a:latin typeface="Arial"/>
                <a:cs typeface="Arial"/>
              </a:defRPr>
            </a:lvl1pPr>
          </a:lstStyle>
          <a:p>
            <a:br>
              <a:rPr lang="en-US"/>
            </a:br>
            <a:r>
              <a:rPr lang="en-US"/>
              <a:t>Click to edit title</a:t>
            </a:r>
          </a:p>
        </p:txBody>
      </p:sp>
      <p:pic>
        <p:nvPicPr>
          <p:cNvPr id="12" name="Picture 2" descr="http://college.unc.edu/wp-content/themes/collegeunc/images/logo.jp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1471" r="100000">
                        <a14:foregroundMark x1="17279" y1="17347" x2="17279" y2="17347"/>
                        <a14:foregroundMark x1="18382" y1="27551" x2="18382" y2="27551"/>
                        <a14:foregroundMark x1="18382" y1="38776" x2="18382" y2="38776"/>
                        <a14:foregroundMark x1="12500" y1="41837" x2="12500" y2="41837"/>
                        <a14:foregroundMark x1="15074" y1="61224" x2="15074" y2="61224"/>
                        <a14:foregroundMark x1="19485" y1="71429" x2="19485" y2="71429"/>
                        <a14:foregroundMark x1="70221" y1="28571" x2="70221" y2="28571"/>
                        <a14:foregroundMark x1="40441" y1="68367" x2="40441" y2="68367"/>
                        <a14:foregroundMark x1="44853" y1="66327" x2="44853" y2="66327"/>
                        <a14:foregroundMark x1="50368" y1="66327" x2="50368" y2="66327"/>
                        <a14:foregroundMark x1="54044" y1="68367" x2="54044" y2="68367"/>
                        <a14:foregroundMark x1="59191" y1="66327" x2="59191" y2="66327"/>
                        <a14:foregroundMark x1="63235" y1="65306" x2="63235" y2="65306"/>
                        <a14:foregroundMark x1="67647" y1="69388" x2="67647" y2="69388"/>
                        <a14:foregroundMark x1="74265" y1="68367" x2="74265" y2="68367"/>
                        <a14:foregroundMark x1="78676" y1="66327" x2="78676" y2="66327"/>
                        <a14:foregroundMark x1="41912" y1="84694" x2="41912" y2="84694"/>
                        <a14:foregroundMark x1="44485" y1="85714" x2="44485" y2="85714"/>
                        <a14:foregroundMark x1="50735" y1="83673" x2="50735" y2="83673"/>
                        <a14:foregroundMark x1="54412" y1="85714" x2="54412" y2="85714"/>
                        <a14:foregroundMark x1="61765" y1="83673" x2="61765" y2="83673"/>
                        <a14:foregroundMark x1="68750" y1="84694" x2="68750" y2="84694"/>
                        <a14:foregroundMark x1="72059" y1="83673" x2="72059" y2="83673"/>
                        <a14:foregroundMark x1="76838" y1="84694" x2="76838" y2="84694"/>
                        <a14:foregroundMark x1="78676" y1="84694" x2="78676" y2="84694"/>
                        <a14:foregroundMark x1="82721" y1="83673" x2="82721" y2="83673"/>
                        <a14:foregroundMark x1="87500" y1="83673" x2="87500" y2="83673"/>
                        <a14:foregroundMark x1="93015" y1="85714" x2="93015" y2="85714"/>
                        <a14:foregroundMark x1="97059" y1="83673" x2="97059" y2="83673"/>
                        <a14:foregroundMark x1="59559" y1="62245" x2="59559" y2="62245"/>
                        <a14:foregroundMark x1="54044" y1="62245" x2="54044" y2="62245"/>
                        <a14:foregroundMark x1="46691" y1="61224" x2="46691" y2="61224"/>
                        <a14:foregroundMark x1="50368" y1="62245" x2="50368" y2="62245"/>
                        <a14:foregroundMark x1="8088" y1="28571" x2="8088" y2="28571"/>
                        <a14:foregroundMark x1="8824" y1="30612" x2="8824" y2="30612"/>
                        <a14:foregroundMark x1="68750" y1="78571" x2="68750" y2="78571"/>
                        <a14:foregroundMark x1="67647" y1="86735" x2="67647" y2="86735"/>
                        <a14:foregroundMark x1="89706" y1="78571" x2="89706" y2="78571"/>
                        <a14:foregroundMark x1="88603" y1="78571" x2="88603" y2="78571"/>
                        <a14:foregroundMark x1="62500" y1="67347" x2="62500" y2="67347"/>
                        <a14:foregroundMark x1="63971" y1="62245" x2="63971" y2="62245"/>
                        <a14:foregroundMark x1="62868" y1="62245" x2="62868" y2="62245"/>
                        <a14:foregroundMark x1="64706" y1="68367" x2="64706" y2="68367"/>
                        <a14:foregroundMark x1="63235" y1="70408" x2="63235" y2="70408"/>
                        <a14:foregroundMark x1="71324" y1="81633" x2="71324" y2="81633"/>
                        <a14:foregroundMark x1="73162" y1="78571" x2="73162" y2="78571"/>
                        <a14:foregroundMark x1="72059" y1="78571" x2="72059" y2="78571"/>
                        <a14:foregroundMark x1="73162" y1="87755" x2="73162" y2="87755"/>
                        <a14:foregroundMark x1="80147" y1="87755" x2="80147" y2="87755"/>
                        <a14:foregroundMark x1="76103" y1="78571" x2="76103" y2="78571"/>
                        <a14:foregroundMark x1="97059" y1="86735" x2="97059" y2="86735"/>
                        <a14:foregroundMark x1="96324" y1="85714" x2="96324" y2="85714"/>
                        <a14:foregroundMark x1="97426" y1="86735" x2="97426" y2="86735"/>
                        <a14:foregroundMark x1="97794" y1="86735" x2="97794" y2="86735"/>
                        <a14:foregroundMark x1="92279" y1="86735" x2="92279" y2="86735"/>
                        <a14:backgroundMark x1="47059" y1="60204" x2="47059" y2="60204"/>
                        <a14:backgroundMark x1="63971" y1="65306" x2="63971" y2="65306"/>
                        <a14:backgroundMark x1="63235" y1="67347" x2="63235" y2="67347"/>
                        <a14:backgroundMark x1="63235" y1="65306" x2="63235" y2="65306"/>
                        <a14:backgroundMark x1="75735" y1="66327" x2="75735" y2="66327"/>
                        <a14:backgroundMark x1="77206" y1="81633" x2="77206" y2="81633"/>
                        <a14:backgroundMark x1="73529" y1="82653" x2="73529" y2="82653"/>
                        <a14:backgroundMark x1="72426" y1="83673" x2="72426" y2="83673"/>
                        <a14:backgroundMark x1="77574" y1="85714" x2="77574" y2="85714"/>
                        <a14:backgroundMark x1="97059" y1="85714" x2="97059"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10234561" y="6217817"/>
            <a:ext cx="1518459" cy="4103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588000" y="6269087"/>
            <a:ext cx="1016000" cy="307777"/>
          </a:xfrm>
          <a:prstGeom prst="rect">
            <a:avLst/>
          </a:prstGeom>
          <a:noFill/>
        </p:spPr>
        <p:txBody>
          <a:bodyPr wrap="square" rtlCol="0">
            <a:spAutoFit/>
          </a:bodyPr>
          <a:lstStyle/>
          <a:p>
            <a:pPr algn="ctr" defTabSz="457200"/>
            <a:fld id="{25929F97-F3FE-445D-839C-30B142574105}" type="slidenum">
              <a:rPr lang="en-US" sz="1400">
                <a:solidFill>
                  <a:prstClr val="white"/>
                </a:solidFill>
              </a:rPr>
              <a:pPr algn="ctr" defTabSz="457200"/>
              <a:t>‹#›</a:t>
            </a:fld>
            <a:endParaRPr lang="en-US" sz="1400" dirty="0">
              <a:solidFill>
                <a:prstClr val="white"/>
              </a:solidFill>
            </a:endParaRPr>
          </a:p>
        </p:txBody>
      </p:sp>
    </p:spTree>
    <p:extLst>
      <p:ext uri="{BB962C8B-B14F-4D97-AF65-F5344CB8AC3E}">
        <p14:creationId xmlns:p14="http://schemas.microsoft.com/office/powerpoint/2010/main" val="3736514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General_Opportunity">
    <p:spTree>
      <p:nvGrpSpPr>
        <p:cNvPr id="1" name=""/>
        <p:cNvGrpSpPr/>
        <p:nvPr/>
      </p:nvGrpSpPr>
      <p:grpSpPr>
        <a:xfrm>
          <a:off x="0" y="0"/>
          <a:ext cx="0" cy="0"/>
          <a:chOff x="0" y="0"/>
          <a:chExt cx="0" cy="0"/>
        </a:xfrm>
      </p:grpSpPr>
      <p:sp>
        <p:nvSpPr>
          <p:cNvPr id="7" name="Rectangle 6"/>
          <p:cNvSpPr/>
          <p:nvPr userDrawn="1"/>
        </p:nvSpPr>
        <p:spPr>
          <a:xfrm>
            <a:off x="99172" y="6081824"/>
            <a:ext cx="12008161" cy="70919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cxnSp>
        <p:nvCxnSpPr>
          <p:cNvPr id="5" name="Straight Connector 4"/>
          <p:cNvCxnSpPr/>
          <p:nvPr userDrawn="1"/>
        </p:nvCxnSpPr>
        <p:spPr>
          <a:xfrm>
            <a:off x="453127" y="1385047"/>
            <a:ext cx="11308568" cy="0"/>
          </a:xfrm>
          <a:prstGeom prst="line">
            <a:avLst/>
          </a:prstGeom>
          <a:ln w="9525"/>
        </p:spPr>
        <p:style>
          <a:lnRef idx="2">
            <a:schemeClr val="dk1"/>
          </a:lnRef>
          <a:fillRef idx="0">
            <a:schemeClr val="dk1"/>
          </a:fillRef>
          <a:effectRef idx="1">
            <a:schemeClr val="dk1"/>
          </a:effectRef>
          <a:fontRef idx="minor">
            <a:schemeClr val="tx1"/>
          </a:fontRef>
        </p:style>
      </p:cxnSp>
      <p:pic>
        <p:nvPicPr>
          <p:cNvPr id="8" name="Picture 7" descr="ki_2x1_300_Blue_Transparent.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53127" y="6125787"/>
            <a:ext cx="1666240" cy="594360"/>
          </a:xfrm>
          <a:prstGeom prst="rect">
            <a:avLst/>
          </a:prstGeom>
          <a:ln>
            <a:noFill/>
          </a:ln>
        </p:spPr>
      </p:pic>
      <p:graphicFrame>
        <p:nvGraphicFramePr>
          <p:cNvPr id="11" name="Table 10"/>
          <p:cNvGraphicFramePr>
            <a:graphicFrameLocks noGrp="1"/>
          </p:cNvGraphicFramePr>
          <p:nvPr userDrawn="1"/>
        </p:nvGraphicFramePr>
        <p:xfrm>
          <a:off x="99163" y="68216"/>
          <a:ext cx="12003935" cy="312784"/>
        </p:xfrm>
        <a:graphic>
          <a:graphicData uri="http://schemas.openxmlformats.org/drawingml/2006/table">
            <a:tbl>
              <a:tblPr>
                <a:tableStyleId>{073A0DAA-6AF3-43AB-8588-CEC1D06C72B9}</a:tableStyleId>
              </a:tblPr>
              <a:tblGrid>
                <a:gridCol w="2400787">
                  <a:extLst>
                    <a:ext uri="{9D8B030D-6E8A-4147-A177-3AD203B41FA5}">
                      <a16:colId xmlns:a16="http://schemas.microsoft.com/office/drawing/2014/main" val="20000"/>
                    </a:ext>
                  </a:extLst>
                </a:gridCol>
                <a:gridCol w="2400787">
                  <a:extLst>
                    <a:ext uri="{9D8B030D-6E8A-4147-A177-3AD203B41FA5}">
                      <a16:colId xmlns:a16="http://schemas.microsoft.com/office/drawing/2014/main" val="20001"/>
                    </a:ext>
                  </a:extLst>
                </a:gridCol>
                <a:gridCol w="2400787">
                  <a:extLst>
                    <a:ext uri="{9D8B030D-6E8A-4147-A177-3AD203B41FA5}">
                      <a16:colId xmlns:a16="http://schemas.microsoft.com/office/drawing/2014/main" val="20002"/>
                    </a:ext>
                  </a:extLst>
                </a:gridCol>
                <a:gridCol w="2400787">
                  <a:extLst>
                    <a:ext uri="{9D8B030D-6E8A-4147-A177-3AD203B41FA5}">
                      <a16:colId xmlns:a16="http://schemas.microsoft.com/office/drawing/2014/main" val="20003"/>
                    </a:ext>
                  </a:extLst>
                </a:gridCol>
                <a:gridCol w="2400787">
                  <a:extLst>
                    <a:ext uri="{9D8B030D-6E8A-4147-A177-3AD203B41FA5}">
                      <a16:colId xmlns:a16="http://schemas.microsoft.com/office/drawing/2014/main" val="20004"/>
                    </a:ext>
                  </a:extLst>
                </a:gridCol>
              </a:tblGrid>
              <a:tr h="312784">
                <a:tc>
                  <a:txBody>
                    <a:bodyPr/>
                    <a:lstStyle/>
                    <a:p>
                      <a:pPr algn="ctr"/>
                      <a:r>
                        <a:rPr lang="en-US" sz="1050" b="0" baseline="0" dirty="0">
                          <a:solidFill>
                            <a:schemeClr val="tx1"/>
                          </a:solidFill>
                        </a:rPr>
                        <a:t>ISSUES</a:t>
                      </a:r>
                      <a:endParaRPr lang="en-US" sz="1050" b="0" dirty="0">
                        <a:solidFill>
                          <a:schemeClr val="tx1"/>
                        </a:solidFill>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b="1" dirty="0">
                          <a:solidFill>
                            <a:schemeClr val="bg1"/>
                          </a:solidFill>
                        </a:rPr>
                        <a:t>OPPORTUNITY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6A0D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STRATEGY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PRIORITIES</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IMPACT</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Rectangle 8"/>
          <p:cNvSpPr/>
          <p:nvPr userDrawn="1"/>
        </p:nvSpPr>
        <p:spPr>
          <a:xfrm>
            <a:off x="93137"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sp>
        <p:nvSpPr>
          <p:cNvPr id="26" name="Content Placeholder 2"/>
          <p:cNvSpPr>
            <a:spLocks noGrp="1"/>
          </p:cNvSpPr>
          <p:nvPr>
            <p:ph idx="1"/>
          </p:nvPr>
        </p:nvSpPr>
        <p:spPr>
          <a:xfrm>
            <a:off x="453128" y="1385051"/>
            <a:ext cx="11308568" cy="4450977"/>
          </a:xfrm>
          <a:prstGeom prst="rect">
            <a:avLst/>
          </a:prstGeom>
        </p:spPr>
        <p:txBody>
          <a:bodyPr/>
          <a:lstStyle>
            <a:lvl1pPr>
              <a:defRPr sz="2000" b="0" i="0">
                <a:latin typeface="Arial"/>
                <a:cs typeface="Arial"/>
              </a:defRPr>
            </a:lvl1pPr>
            <a:lvl2pPr>
              <a:defRPr sz="2000" b="0" i="0">
                <a:latin typeface="Arial"/>
                <a:cs typeface="Arial"/>
              </a:defRPr>
            </a:lvl2pPr>
            <a:lvl3pPr>
              <a:buFont typeface="Wingdings" charset="2"/>
              <a:buChar char="§"/>
              <a:defRPr sz="1800" b="0" i="0">
                <a:latin typeface="Arial"/>
                <a:cs typeface="Arial"/>
              </a:defRPr>
            </a:lvl3pPr>
            <a:lvl4pPr>
              <a:buSzPct val="75000"/>
              <a:buFont typeface="Wingdings" charset="2"/>
              <a:buChar char=""/>
              <a:defRPr sz="1800" b="0" i="0">
                <a:latin typeface="Arial"/>
                <a:cs typeface="Arial"/>
              </a:defRPr>
            </a:lvl4pPr>
            <a:lvl5pPr>
              <a:defRPr sz="16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1"/>
          <p:cNvSpPr>
            <a:spLocks noGrp="1"/>
          </p:cNvSpPr>
          <p:nvPr>
            <p:ph type="title" hasCustomPrompt="1"/>
          </p:nvPr>
        </p:nvSpPr>
        <p:spPr>
          <a:xfrm>
            <a:off x="453128" y="609600"/>
            <a:ext cx="11308568" cy="775446"/>
          </a:xfrm>
          <a:prstGeom prst="rect">
            <a:avLst/>
          </a:prstGeom>
        </p:spPr>
        <p:txBody>
          <a:bodyPr>
            <a:normAutofit/>
          </a:bodyPr>
          <a:lstStyle>
            <a:lvl1pPr algn="l">
              <a:defRPr sz="2400" b="0" i="0">
                <a:solidFill>
                  <a:srgbClr val="56A0D3"/>
                </a:solidFill>
                <a:latin typeface="Arial"/>
                <a:cs typeface="Arial"/>
              </a:defRPr>
            </a:lvl1pPr>
          </a:lstStyle>
          <a:p>
            <a:br>
              <a:rPr lang="en-US"/>
            </a:br>
            <a:r>
              <a:rPr lang="en-US"/>
              <a:t>Click to edit title</a:t>
            </a:r>
          </a:p>
        </p:txBody>
      </p:sp>
      <p:pic>
        <p:nvPicPr>
          <p:cNvPr id="12" name="Picture 2" descr="http://college.unc.edu/wp-content/themes/collegeunc/images/logo.jp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1471" r="100000">
                        <a14:foregroundMark x1="17279" y1="17347" x2="17279" y2="17347"/>
                        <a14:foregroundMark x1="18382" y1="27551" x2="18382" y2="27551"/>
                        <a14:foregroundMark x1="18382" y1="38776" x2="18382" y2="38776"/>
                        <a14:foregroundMark x1="12500" y1="41837" x2="12500" y2="41837"/>
                        <a14:foregroundMark x1="15074" y1="61224" x2="15074" y2="61224"/>
                        <a14:foregroundMark x1="19485" y1="71429" x2="19485" y2="71429"/>
                        <a14:foregroundMark x1="70221" y1="28571" x2="70221" y2="28571"/>
                        <a14:foregroundMark x1="40441" y1="68367" x2="40441" y2="68367"/>
                        <a14:foregroundMark x1="44853" y1="66327" x2="44853" y2="66327"/>
                        <a14:foregroundMark x1="50368" y1="66327" x2="50368" y2="66327"/>
                        <a14:foregroundMark x1="54044" y1="68367" x2="54044" y2="68367"/>
                        <a14:foregroundMark x1="59191" y1="66327" x2="59191" y2="66327"/>
                        <a14:foregroundMark x1="63235" y1="65306" x2="63235" y2="65306"/>
                        <a14:foregroundMark x1="67647" y1="69388" x2="67647" y2="69388"/>
                        <a14:foregroundMark x1="74265" y1="68367" x2="74265" y2="68367"/>
                        <a14:foregroundMark x1="78676" y1="66327" x2="78676" y2="66327"/>
                        <a14:foregroundMark x1="41912" y1="84694" x2="41912" y2="84694"/>
                        <a14:foregroundMark x1="44485" y1="85714" x2="44485" y2="85714"/>
                        <a14:foregroundMark x1="50735" y1="83673" x2="50735" y2="83673"/>
                        <a14:foregroundMark x1="54412" y1="85714" x2="54412" y2="85714"/>
                        <a14:foregroundMark x1="61765" y1="83673" x2="61765" y2="83673"/>
                        <a14:foregroundMark x1="68750" y1="84694" x2="68750" y2="84694"/>
                        <a14:foregroundMark x1="72059" y1="83673" x2="72059" y2="83673"/>
                        <a14:foregroundMark x1="76838" y1="84694" x2="76838" y2="84694"/>
                        <a14:foregroundMark x1="78676" y1="84694" x2="78676" y2="84694"/>
                        <a14:foregroundMark x1="82721" y1="83673" x2="82721" y2="83673"/>
                        <a14:foregroundMark x1="87500" y1="83673" x2="87500" y2="83673"/>
                        <a14:foregroundMark x1="93015" y1="85714" x2="93015" y2="85714"/>
                        <a14:foregroundMark x1="97059" y1="83673" x2="97059" y2="83673"/>
                        <a14:foregroundMark x1="59559" y1="62245" x2="59559" y2="62245"/>
                        <a14:foregroundMark x1="54044" y1="62245" x2="54044" y2="62245"/>
                        <a14:foregroundMark x1="46691" y1="61224" x2="46691" y2="61224"/>
                        <a14:foregroundMark x1="50368" y1="62245" x2="50368" y2="62245"/>
                        <a14:foregroundMark x1="8088" y1="28571" x2="8088" y2="28571"/>
                        <a14:foregroundMark x1="8824" y1="30612" x2="8824" y2="30612"/>
                        <a14:foregroundMark x1="68750" y1="78571" x2="68750" y2="78571"/>
                        <a14:foregroundMark x1="67647" y1="86735" x2="67647" y2="86735"/>
                        <a14:foregroundMark x1="89706" y1="78571" x2="89706" y2="78571"/>
                        <a14:foregroundMark x1="88603" y1="78571" x2="88603" y2="78571"/>
                        <a14:foregroundMark x1="62500" y1="67347" x2="62500" y2="67347"/>
                        <a14:foregroundMark x1="63971" y1="62245" x2="63971" y2="62245"/>
                        <a14:foregroundMark x1="62868" y1="62245" x2="62868" y2="62245"/>
                        <a14:foregroundMark x1="64706" y1="68367" x2="64706" y2="68367"/>
                        <a14:foregroundMark x1="63235" y1="70408" x2="63235" y2="70408"/>
                        <a14:foregroundMark x1="71324" y1="81633" x2="71324" y2="81633"/>
                        <a14:foregroundMark x1="73162" y1="78571" x2="73162" y2="78571"/>
                        <a14:foregroundMark x1="72059" y1="78571" x2="72059" y2="78571"/>
                        <a14:foregroundMark x1="73162" y1="87755" x2="73162" y2="87755"/>
                        <a14:foregroundMark x1="80147" y1="87755" x2="80147" y2="87755"/>
                        <a14:foregroundMark x1="76103" y1="78571" x2="76103" y2="78571"/>
                        <a14:foregroundMark x1="97059" y1="86735" x2="97059" y2="86735"/>
                        <a14:foregroundMark x1="96324" y1="85714" x2="96324" y2="85714"/>
                        <a14:foregroundMark x1="97426" y1="86735" x2="97426" y2="86735"/>
                        <a14:foregroundMark x1="97794" y1="86735" x2="97794" y2="86735"/>
                        <a14:foregroundMark x1="92279" y1="86735" x2="92279" y2="86735"/>
                        <a14:backgroundMark x1="47059" y1="60204" x2="47059" y2="60204"/>
                        <a14:backgroundMark x1="63971" y1="65306" x2="63971" y2="65306"/>
                        <a14:backgroundMark x1="63235" y1="67347" x2="63235" y2="67347"/>
                        <a14:backgroundMark x1="63235" y1="65306" x2="63235" y2="65306"/>
                        <a14:backgroundMark x1="75735" y1="66327" x2="75735" y2="66327"/>
                        <a14:backgroundMark x1="77206" y1="81633" x2="77206" y2="81633"/>
                        <a14:backgroundMark x1="73529" y1="82653" x2="73529" y2="82653"/>
                        <a14:backgroundMark x1="72426" y1="83673" x2="72426" y2="83673"/>
                        <a14:backgroundMark x1="77574" y1="85714" x2="77574" y2="85714"/>
                        <a14:backgroundMark x1="97059" y1="85714" x2="97059"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10234561" y="6217817"/>
            <a:ext cx="1518459" cy="4103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588000" y="6269087"/>
            <a:ext cx="1016000" cy="307777"/>
          </a:xfrm>
          <a:prstGeom prst="rect">
            <a:avLst/>
          </a:prstGeom>
          <a:noFill/>
        </p:spPr>
        <p:txBody>
          <a:bodyPr wrap="square" rtlCol="0">
            <a:spAutoFit/>
          </a:bodyPr>
          <a:lstStyle/>
          <a:p>
            <a:pPr algn="ctr" defTabSz="457200"/>
            <a:fld id="{25929F97-F3FE-445D-839C-30B142574105}" type="slidenum">
              <a:rPr lang="en-US" sz="1400">
                <a:solidFill>
                  <a:prstClr val="white"/>
                </a:solidFill>
              </a:rPr>
              <a:pPr algn="ctr" defTabSz="457200"/>
              <a:t>‹#›</a:t>
            </a:fld>
            <a:endParaRPr lang="en-US" sz="1400" dirty="0">
              <a:solidFill>
                <a:prstClr val="white"/>
              </a:solidFill>
            </a:endParaRPr>
          </a:p>
        </p:txBody>
      </p:sp>
    </p:spTree>
    <p:extLst>
      <p:ext uri="{BB962C8B-B14F-4D97-AF65-F5344CB8AC3E}">
        <p14:creationId xmlns:p14="http://schemas.microsoft.com/office/powerpoint/2010/main" val="533250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al_Appendix">
    <p:spTree>
      <p:nvGrpSpPr>
        <p:cNvPr id="1" name=""/>
        <p:cNvGrpSpPr/>
        <p:nvPr/>
      </p:nvGrpSpPr>
      <p:grpSpPr>
        <a:xfrm>
          <a:off x="0" y="0"/>
          <a:ext cx="0" cy="0"/>
          <a:chOff x="0" y="0"/>
          <a:chExt cx="0" cy="0"/>
        </a:xfrm>
      </p:grpSpPr>
      <p:sp>
        <p:nvSpPr>
          <p:cNvPr id="7" name="Rectangle 6"/>
          <p:cNvSpPr/>
          <p:nvPr userDrawn="1"/>
        </p:nvSpPr>
        <p:spPr>
          <a:xfrm>
            <a:off x="99172" y="6081824"/>
            <a:ext cx="12008161" cy="70919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cxnSp>
        <p:nvCxnSpPr>
          <p:cNvPr id="5" name="Straight Connector 4"/>
          <p:cNvCxnSpPr/>
          <p:nvPr userDrawn="1"/>
        </p:nvCxnSpPr>
        <p:spPr>
          <a:xfrm>
            <a:off x="453127" y="1385047"/>
            <a:ext cx="11308568" cy="0"/>
          </a:xfrm>
          <a:prstGeom prst="line">
            <a:avLst/>
          </a:prstGeom>
          <a:ln w="9525"/>
        </p:spPr>
        <p:style>
          <a:lnRef idx="2">
            <a:schemeClr val="dk1"/>
          </a:lnRef>
          <a:fillRef idx="0">
            <a:schemeClr val="dk1"/>
          </a:fillRef>
          <a:effectRef idx="1">
            <a:schemeClr val="dk1"/>
          </a:effectRef>
          <a:fontRef idx="minor">
            <a:schemeClr val="tx1"/>
          </a:fontRef>
        </p:style>
      </p:cxnSp>
      <p:pic>
        <p:nvPicPr>
          <p:cNvPr id="8" name="Picture 7" descr="ki_2x1_300_Blue_Transparent.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53127" y="6125787"/>
            <a:ext cx="1666240" cy="594360"/>
          </a:xfrm>
          <a:prstGeom prst="rect">
            <a:avLst/>
          </a:prstGeom>
          <a:ln>
            <a:noFill/>
          </a:ln>
        </p:spPr>
      </p:pic>
      <p:sp>
        <p:nvSpPr>
          <p:cNvPr id="9" name="Rectangle 8"/>
          <p:cNvSpPr/>
          <p:nvPr userDrawn="1"/>
        </p:nvSpPr>
        <p:spPr>
          <a:xfrm>
            <a:off x="93137"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sp>
        <p:nvSpPr>
          <p:cNvPr id="12" name="Content Placeholder 2"/>
          <p:cNvSpPr>
            <a:spLocks noGrp="1"/>
          </p:cNvSpPr>
          <p:nvPr>
            <p:ph idx="1"/>
          </p:nvPr>
        </p:nvSpPr>
        <p:spPr>
          <a:xfrm>
            <a:off x="453128" y="1385051"/>
            <a:ext cx="11308568" cy="4450977"/>
          </a:xfrm>
          <a:prstGeom prst="rect">
            <a:avLst/>
          </a:prstGeom>
        </p:spPr>
        <p:txBody>
          <a:bodyPr/>
          <a:lstStyle>
            <a:lvl1pPr>
              <a:defRPr sz="2000" b="0" i="0">
                <a:latin typeface="Arial"/>
                <a:cs typeface="Arial"/>
              </a:defRPr>
            </a:lvl1pPr>
            <a:lvl2pPr>
              <a:defRPr sz="2000" b="0" i="0">
                <a:latin typeface="Arial"/>
                <a:cs typeface="Arial"/>
              </a:defRPr>
            </a:lvl2pPr>
            <a:lvl3pPr>
              <a:buFont typeface="Wingdings" charset="2"/>
              <a:buChar char="§"/>
              <a:defRPr sz="1800" b="0" i="0">
                <a:latin typeface="Arial"/>
                <a:cs typeface="Arial"/>
              </a:defRPr>
            </a:lvl3pPr>
            <a:lvl4pPr>
              <a:buSzPct val="75000"/>
              <a:buFont typeface="Wingdings" charset="2"/>
              <a:buChar char=""/>
              <a:defRPr sz="1800" b="0" i="0">
                <a:latin typeface="Arial"/>
                <a:cs typeface="Arial"/>
              </a:defRPr>
            </a:lvl4pPr>
            <a:lvl5pPr>
              <a:defRPr sz="16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hasCustomPrompt="1"/>
          </p:nvPr>
        </p:nvSpPr>
        <p:spPr>
          <a:xfrm>
            <a:off x="453128" y="609600"/>
            <a:ext cx="11308568" cy="775446"/>
          </a:xfrm>
          <a:prstGeom prst="rect">
            <a:avLst/>
          </a:prstGeom>
        </p:spPr>
        <p:txBody>
          <a:bodyPr>
            <a:normAutofit/>
          </a:bodyPr>
          <a:lstStyle>
            <a:lvl1pPr algn="l">
              <a:defRPr sz="2400" b="0" i="0">
                <a:solidFill>
                  <a:srgbClr val="56A0D3"/>
                </a:solidFill>
                <a:latin typeface="Arial"/>
                <a:cs typeface="Arial"/>
              </a:defRPr>
            </a:lvl1pPr>
          </a:lstStyle>
          <a:p>
            <a:br>
              <a:rPr lang="en-US"/>
            </a:br>
            <a:r>
              <a:rPr lang="en-US"/>
              <a:t>Click to edit title</a:t>
            </a:r>
          </a:p>
        </p:txBody>
      </p:sp>
      <p:graphicFrame>
        <p:nvGraphicFramePr>
          <p:cNvPr id="10" name="Table 9"/>
          <p:cNvGraphicFramePr>
            <a:graphicFrameLocks noGrp="1"/>
          </p:cNvGraphicFramePr>
          <p:nvPr userDrawn="1"/>
        </p:nvGraphicFramePr>
        <p:xfrm>
          <a:off x="99163" y="68216"/>
          <a:ext cx="12003933" cy="312784"/>
        </p:xfrm>
        <a:graphic>
          <a:graphicData uri="http://schemas.openxmlformats.org/drawingml/2006/table">
            <a:tbl>
              <a:tblPr>
                <a:tableStyleId>{073A0DAA-6AF3-43AB-8588-CEC1D06C72B9}</a:tableStyleId>
              </a:tblPr>
              <a:tblGrid>
                <a:gridCol w="12003933">
                  <a:extLst>
                    <a:ext uri="{9D8B030D-6E8A-4147-A177-3AD203B41FA5}">
                      <a16:colId xmlns:a16="http://schemas.microsoft.com/office/drawing/2014/main" val="20000"/>
                    </a:ext>
                  </a:extLst>
                </a:gridCol>
              </a:tblGrid>
              <a:tr h="312784">
                <a:tc>
                  <a:txBody>
                    <a:bodyPr/>
                    <a:lstStyle/>
                    <a:p>
                      <a:pPr algn="ctr"/>
                      <a:r>
                        <a:rPr lang="en-US" sz="1050" b="0" baseline="0" dirty="0">
                          <a:solidFill>
                            <a:schemeClr val="tx1"/>
                          </a:solidFill>
                        </a:rPr>
                        <a:t>APPENDIX</a:t>
                      </a:r>
                      <a:endParaRPr lang="en-US" sz="1050" dirty="0"/>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10000"/>
                  </a:ext>
                </a:extLst>
              </a:tr>
            </a:tbl>
          </a:graphicData>
        </a:graphic>
      </p:graphicFrame>
      <p:pic>
        <p:nvPicPr>
          <p:cNvPr id="14" name="Picture 2" descr="http://college.unc.edu/wp-content/themes/collegeunc/images/logo.jp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1471" r="100000">
                        <a14:foregroundMark x1="17279" y1="17347" x2="17279" y2="17347"/>
                        <a14:foregroundMark x1="18382" y1="27551" x2="18382" y2="27551"/>
                        <a14:foregroundMark x1="18382" y1="38776" x2="18382" y2="38776"/>
                        <a14:foregroundMark x1="12500" y1="41837" x2="12500" y2="41837"/>
                        <a14:foregroundMark x1="15074" y1="61224" x2="15074" y2="61224"/>
                        <a14:foregroundMark x1="19485" y1="71429" x2="19485" y2="71429"/>
                        <a14:foregroundMark x1="70221" y1="28571" x2="70221" y2="28571"/>
                        <a14:foregroundMark x1="40441" y1="68367" x2="40441" y2="68367"/>
                        <a14:foregroundMark x1="44853" y1="66327" x2="44853" y2="66327"/>
                        <a14:foregroundMark x1="50368" y1="66327" x2="50368" y2="66327"/>
                        <a14:foregroundMark x1="54044" y1="68367" x2="54044" y2="68367"/>
                        <a14:foregroundMark x1="59191" y1="66327" x2="59191" y2="66327"/>
                        <a14:foregroundMark x1="63235" y1="65306" x2="63235" y2="65306"/>
                        <a14:foregroundMark x1="67647" y1="69388" x2="67647" y2="69388"/>
                        <a14:foregroundMark x1="74265" y1="68367" x2="74265" y2="68367"/>
                        <a14:foregroundMark x1="78676" y1="66327" x2="78676" y2="66327"/>
                        <a14:foregroundMark x1="41912" y1="84694" x2="41912" y2="84694"/>
                        <a14:foregroundMark x1="44485" y1="85714" x2="44485" y2="85714"/>
                        <a14:foregroundMark x1="50735" y1="83673" x2="50735" y2="83673"/>
                        <a14:foregroundMark x1="54412" y1="85714" x2="54412" y2="85714"/>
                        <a14:foregroundMark x1="61765" y1="83673" x2="61765" y2="83673"/>
                        <a14:foregroundMark x1="68750" y1="84694" x2="68750" y2="84694"/>
                        <a14:foregroundMark x1="72059" y1="83673" x2="72059" y2="83673"/>
                        <a14:foregroundMark x1="76838" y1="84694" x2="76838" y2="84694"/>
                        <a14:foregroundMark x1="78676" y1="84694" x2="78676" y2="84694"/>
                        <a14:foregroundMark x1="82721" y1="83673" x2="82721" y2="83673"/>
                        <a14:foregroundMark x1="87500" y1="83673" x2="87500" y2="83673"/>
                        <a14:foregroundMark x1="93015" y1="85714" x2="93015" y2="85714"/>
                        <a14:foregroundMark x1="97059" y1="83673" x2="97059" y2="83673"/>
                        <a14:foregroundMark x1="59559" y1="62245" x2="59559" y2="62245"/>
                        <a14:foregroundMark x1="54044" y1="62245" x2="54044" y2="62245"/>
                        <a14:foregroundMark x1="46691" y1="61224" x2="46691" y2="61224"/>
                        <a14:foregroundMark x1="50368" y1="62245" x2="50368" y2="62245"/>
                        <a14:foregroundMark x1="8088" y1="28571" x2="8088" y2="28571"/>
                        <a14:foregroundMark x1="8824" y1="30612" x2="8824" y2="30612"/>
                        <a14:foregroundMark x1="68750" y1="78571" x2="68750" y2="78571"/>
                        <a14:foregroundMark x1="67647" y1="86735" x2="67647" y2="86735"/>
                        <a14:foregroundMark x1="89706" y1="78571" x2="89706" y2="78571"/>
                        <a14:foregroundMark x1="88603" y1="78571" x2="88603" y2="78571"/>
                        <a14:foregroundMark x1="62500" y1="67347" x2="62500" y2="67347"/>
                        <a14:foregroundMark x1="63971" y1="62245" x2="63971" y2="62245"/>
                        <a14:foregroundMark x1="62868" y1="62245" x2="62868" y2="62245"/>
                        <a14:foregroundMark x1="64706" y1="68367" x2="64706" y2="68367"/>
                        <a14:foregroundMark x1="63235" y1="70408" x2="63235" y2="70408"/>
                        <a14:foregroundMark x1="71324" y1="81633" x2="71324" y2="81633"/>
                        <a14:foregroundMark x1="73162" y1="78571" x2="73162" y2="78571"/>
                        <a14:foregroundMark x1="72059" y1="78571" x2="72059" y2="78571"/>
                        <a14:foregroundMark x1="73162" y1="87755" x2="73162" y2="87755"/>
                        <a14:foregroundMark x1="80147" y1="87755" x2="80147" y2="87755"/>
                        <a14:foregroundMark x1="76103" y1="78571" x2="76103" y2="78571"/>
                        <a14:foregroundMark x1="97059" y1="86735" x2="97059" y2="86735"/>
                        <a14:foregroundMark x1="96324" y1="85714" x2="96324" y2="85714"/>
                        <a14:foregroundMark x1="97426" y1="86735" x2="97426" y2="86735"/>
                        <a14:foregroundMark x1="97794" y1="86735" x2="97794" y2="86735"/>
                        <a14:foregroundMark x1="92279" y1="86735" x2="92279" y2="86735"/>
                        <a14:backgroundMark x1="47059" y1="60204" x2="47059" y2="60204"/>
                        <a14:backgroundMark x1="63971" y1="65306" x2="63971" y2="65306"/>
                        <a14:backgroundMark x1="63235" y1="67347" x2="63235" y2="67347"/>
                        <a14:backgroundMark x1="63235" y1="65306" x2="63235" y2="65306"/>
                        <a14:backgroundMark x1="75735" y1="66327" x2="75735" y2="66327"/>
                        <a14:backgroundMark x1="77206" y1="81633" x2="77206" y2="81633"/>
                        <a14:backgroundMark x1="73529" y1="82653" x2="73529" y2="82653"/>
                        <a14:backgroundMark x1="72426" y1="83673" x2="72426" y2="83673"/>
                        <a14:backgroundMark x1="77574" y1="85714" x2="77574" y2="85714"/>
                        <a14:backgroundMark x1="97059" y1="85714" x2="97059"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10234561" y="6217817"/>
            <a:ext cx="1518459" cy="41031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userDrawn="1"/>
        </p:nvSpPr>
        <p:spPr>
          <a:xfrm>
            <a:off x="5588000" y="6269087"/>
            <a:ext cx="1016000" cy="307777"/>
          </a:xfrm>
          <a:prstGeom prst="rect">
            <a:avLst/>
          </a:prstGeom>
          <a:noFill/>
        </p:spPr>
        <p:txBody>
          <a:bodyPr wrap="square" rtlCol="0">
            <a:spAutoFit/>
          </a:bodyPr>
          <a:lstStyle/>
          <a:p>
            <a:pPr algn="ctr" defTabSz="457200"/>
            <a:fld id="{25929F97-F3FE-445D-839C-30B142574105}" type="slidenum">
              <a:rPr lang="en-US" sz="1400">
                <a:solidFill>
                  <a:prstClr val="white"/>
                </a:solidFill>
              </a:rPr>
              <a:pPr algn="ctr" defTabSz="457200"/>
              <a:t>‹#›</a:t>
            </a:fld>
            <a:endParaRPr lang="en-US" sz="1400" dirty="0">
              <a:solidFill>
                <a:prstClr val="white"/>
              </a:solidFill>
            </a:endParaRPr>
          </a:p>
        </p:txBody>
      </p:sp>
    </p:spTree>
    <p:extLst>
      <p:ext uri="{BB962C8B-B14F-4D97-AF65-F5344CB8AC3E}">
        <p14:creationId xmlns:p14="http://schemas.microsoft.com/office/powerpoint/2010/main" val="337181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6627" name="Rectangle 3"/>
          <p:cNvSpPr>
            <a:spLocks noGrp="1" noChangeArrowheads="1"/>
          </p:cNvSpPr>
          <p:nvPr>
            <p:ph type="ctrTitle"/>
          </p:nvPr>
        </p:nvSpPr>
        <p:spPr>
          <a:xfrm>
            <a:off x="508000" y="1676400"/>
            <a:ext cx="11277600" cy="1143000"/>
          </a:xfrm>
        </p:spPr>
        <p:txBody>
          <a:bodyPr/>
          <a:lstStyle>
            <a:lvl1pPr>
              <a:defRPr sz="4500">
                <a:solidFill>
                  <a:srgbClr val="004459"/>
                </a:solidFill>
              </a:defRPr>
            </a:lvl1pPr>
          </a:lstStyle>
          <a:p>
            <a:pPr lvl="0"/>
            <a:r>
              <a:rPr lang="en-US" noProof="0"/>
              <a:t>Click to edit Master title style</a:t>
            </a:r>
          </a:p>
        </p:txBody>
      </p:sp>
      <p:sp>
        <p:nvSpPr>
          <p:cNvPr id="26628" name="Rectangle 4"/>
          <p:cNvSpPr>
            <a:spLocks noGrp="1" noChangeArrowheads="1"/>
          </p:cNvSpPr>
          <p:nvPr>
            <p:ph type="subTitle" idx="1"/>
          </p:nvPr>
        </p:nvSpPr>
        <p:spPr>
          <a:xfrm>
            <a:off x="1828800" y="3048000"/>
            <a:ext cx="8534400" cy="1752600"/>
          </a:xfrm>
        </p:spPr>
        <p:txBody>
          <a:bodyPr/>
          <a:lstStyle>
            <a:lvl1pPr marL="0" indent="0" algn="ctr">
              <a:buFontTx/>
              <a:buNone/>
              <a:defRPr>
                <a:solidFill>
                  <a:srgbClr val="004762"/>
                </a:solidFill>
              </a:defRPr>
            </a:lvl1pPr>
          </a:lstStyle>
          <a:p>
            <a:pPr lvl="0"/>
            <a:r>
              <a:rPr lang="en-US" noProof="0"/>
              <a:t>Click to edit Master subtitle style</a:t>
            </a:r>
          </a:p>
        </p:txBody>
      </p:sp>
    </p:spTree>
    <p:extLst>
      <p:ext uri="{BB962C8B-B14F-4D97-AF65-F5344CB8AC3E}">
        <p14:creationId xmlns:p14="http://schemas.microsoft.com/office/powerpoint/2010/main" val="342492458"/>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6E3A52D5-B525-48B5-95AC-C0D1F6E12AB9}"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
        <p:nvSpPr>
          <p:cNvPr id="3" name="Rectangle 2">
            <a:extLst>
              <a:ext uri="{FF2B5EF4-FFF2-40B4-BE49-F238E27FC236}">
                <a16:creationId xmlns:a16="http://schemas.microsoft.com/office/drawing/2014/main" id="{7B1F72D9-6004-DD48-A695-F33E3E70B70F}"/>
              </a:ext>
            </a:extLst>
          </p:cNvPr>
          <p:cNvSpPr/>
          <p:nvPr userDrawn="1"/>
        </p:nvSpPr>
        <p:spPr>
          <a:xfrm>
            <a:off x="10817817" y="294468"/>
            <a:ext cx="1069383" cy="387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406828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Frame 5">
            <a:extLst>
              <a:ext uri="{FF2B5EF4-FFF2-40B4-BE49-F238E27FC236}">
                <a16:creationId xmlns:a16="http://schemas.microsoft.com/office/drawing/2014/main" id="{C97AA095-373B-4B2A-A661-A56605D6138D}"/>
              </a:ext>
            </a:extLst>
          </p:cNvPr>
          <p:cNvSpPr>
            <a:spLocks noChangeAspect="1"/>
          </p:cNvSpPr>
          <p:nvPr userDrawn="1"/>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
        <p:nvSpPr>
          <p:cNvPr id="8" name="Title 1">
            <a:extLst>
              <a:ext uri="{FF2B5EF4-FFF2-40B4-BE49-F238E27FC236}">
                <a16:creationId xmlns:a16="http://schemas.microsoft.com/office/drawing/2014/main" id="{5BDF8B75-C10E-4F9A-BA22-BA14E9A85984}"/>
              </a:ext>
            </a:extLst>
          </p:cNvPr>
          <p:cNvSpPr>
            <a:spLocks noGrp="1"/>
          </p:cNvSpPr>
          <p:nvPr>
            <p:ph type="title"/>
          </p:nvPr>
        </p:nvSpPr>
        <p:spPr>
          <a:xfrm>
            <a:off x="439918" y="170389"/>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C59A3994-5AA5-41E0-A39E-DD8E017C4B11}"/>
              </a:ext>
            </a:extLst>
          </p:cNvPr>
          <p:cNvSpPr>
            <a:spLocks noGrp="1"/>
          </p:cNvSpPr>
          <p:nvPr>
            <p:ph idx="1"/>
          </p:nvPr>
        </p:nvSpPr>
        <p:spPr>
          <a:xfrm>
            <a:off x="439918" y="1237811"/>
            <a:ext cx="10972800" cy="4959099"/>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a:defRPr>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9764BC3A-AF0C-40AD-8360-6318196F240A}"/>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1808CEC7-61FD-4D97-A190-B64438CDB3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6178" y="6196910"/>
            <a:ext cx="2216539" cy="309803"/>
          </a:xfrm>
          <a:prstGeom prst="rect">
            <a:avLst/>
          </a:prstGeom>
        </p:spPr>
      </p:pic>
      <p:graphicFrame>
        <p:nvGraphicFramePr>
          <p:cNvPr id="10" name="Table 9">
            <a:extLst>
              <a:ext uri="{FF2B5EF4-FFF2-40B4-BE49-F238E27FC236}">
                <a16:creationId xmlns:a16="http://schemas.microsoft.com/office/drawing/2014/main" id="{E11F8597-10B1-8D49-A673-E9CB228AA046}"/>
              </a:ext>
            </a:extLst>
          </p:cNvPr>
          <p:cNvGraphicFramePr>
            <a:graphicFrameLocks noGrp="1"/>
          </p:cNvGraphicFramePr>
          <p:nvPr userDrawn="1">
            <p:extLst>
              <p:ext uri="{D42A27DB-BD31-4B8C-83A1-F6EECF244321}">
                <p14:modId xmlns:p14="http://schemas.microsoft.com/office/powerpoint/2010/main" val="466319623"/>
              </p:ext>
            </p:extLst>
          </p:nvPr>
        </p:nvGraphicFramePr>
        <p:xfrm>
          <a:off x="2136959" y="6254943"/>
          <a:ext cx="6962988" cy="243840"/>
        </p:xfrm>
        <a:graphic>
          <a:graphicData uri="http://schemas.openxmlformats.org/drawingml/2006/table">
            <a:tbl>
              <a:tblPr bandRow="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1740747">
                  <a:extLst>
                    <a:ext uri="{9D8B030D-6E8A-4147-A177-3AD203B41FA5}">
                      <a16:colId xmlns:a16="http://schemas.microsoft.com/office/drawing/2014/main" val="20003"/>
                    </a:ext>
                  </a:extLst>
                </a:gridCol>
              </a:tblGrid>
              <a:tr h="228600">
                <a:tc>
                  <a:txBody>
                    <a:bodyPr/>
                    <a:lstStyle/>
                    <a:p>
                      <a:pPr algn="ctr"/>
                      <a:r>
                        <a:rPr lang="en-US" sz="1000" b="0" dirty="0">
                          <a:solidFill>
                            <a:schemeClr val="tx1"/>
                          </a:solidFill>
                          <a:latin typeface="Calibri" charset="0"/>
                          <a:ea typeface="Calibri" charset="0"/>
                          <a:cs typeface="Calibri" charset="0"/>
                        </a:rPr>
                        <a:t>Project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1" dirty="0">
                          <a:solidFill>
                            <a:schemeClr val="bg1"/>
                          </a:solidFill>
                          <a:latin typeface="Calibri" charset="0"/>
                          <a:ea typeface="Calibri" charset="0"/>
                          <a:cs typeface="Calibri" charset="0"/>
                        </a:rPr>
                        <a:t>Strategic Planning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A99CB"/>
                    </a:solidFill>
                  </a:tcPr>
                </a:tc>
                <a:tc>
                  <a:txBody>
                    <a:bodyPr/>
                    <a:lstStyle/>
                    <a:p>
                      <a:pPr algn="ctr"/>
                      <a:r>
                        <a:rPr lang="en-US" sz="1000" b="0" dirty="0">
                          <a:ln>
                            <a:noFill/>
                          </a:ln>
                          <a:solidFill>
                            <a:schemeClr val="tx1"/>
                          </a:solidFill>
                          <a:latin typeface="Calibri" charset="0"/>
                          <a:ea typeface="Calibri" charset="0"/>
                          <a:cs typeface="Calibri" charset="0"/>
                        </a:rPr>
                        <a:t>Phase 1 SWOT</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tx1"/>
                          </a:solidFill>
                          <a:latin typeface="Calibri" charset="0"/>
                          <a:ea typeface="Calibri" charset="0"/>
                          <a:cs typeface="Calibri" charset="0"/>
                        </a:rPr>
                        <a:t>Next Steps</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155456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6992"/>
            <a:ext cx="10972800" cy="736406"/>
          </a:xfrm>
        </p:spPr>
        <p:txBody>
          <a:bodyPr/>
          <a:lstStyle>
            <a:lvl1pPr>
              <a:defRPr>
                <a:latin typeface="Calibri" panose="020F0502020204030204" pitchFamily="34" charset="0"/>
                <a:cs typeface="Arial" panose="020B0604020202020204" pitchFamily="34" charset="0"/>
              </a:defRPr>
            </a:lvl1pPr>
          </a:lstStyle>
          <a:p>
            <a:r>
              <a:rPr lang="en-US" dirty="0"/>
              <a:t>Click to edit Master title style</a:t>
            </a:r>
          </a:p>
        </p:txBody>
      </p:sp>
      <p:sp>
        <p:nvSpPr>
          <p:cNvPr id="4" name="Rectangle 3">
            <a:extLst>
              <a:ext uri="{FF2B5EF4-FFF2-40B4-BE49-F238E27FC236}">
                <a16:creationId xmlns:a16="http://schemas.microsoft.com/office/drawing/2014/main" id="{EAA6A3C0-4577-0A41-A5E9-70ECC4C67127}"/>
              </a:ext>
            </a:extLst>
          </p:cNvPr>
          <p:cNvSpPr/>
          <p:nvPr userDrawn="1"/>
        </p:nvSpPr>
        <p:spPr>
          <a:xfrm>
            <a:off x="10817817" y="294468"/>
            <a:ext cx="1069383" cy="387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813208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6992"/>
            <a:ext cx="10972800" cy="736406"/>
          </a:xfrm>
        </p:spPr>
        <p:txBody>
          <a:bodyPr/>
          <a:lstStyle>
            <a:lvl1pPr>
              <a:defRPr>
                <a:latin typeface="Calibri" panose="020F0502020204030204" pitchFamily="34" charset="0"/>
                <a:cs typeface="Arial" panose="020B0604020202020204" pitchFamily="34" charset="0"/>
              </a:defRPr>
            </a:lvl1pPr>
          </a:lstStyle>
          <a:p>
            <a:r>
              <a:rPr lang="en-US" dirty="0"/>
              <a:t>Click to edit Master title style</a:t>
            </a:r>
          </a:p>
        </p:txBody>
      </p:sp>
      <p:sp>
        <p:nvSpPr>
          <p:cNvPr id="4" name="Rectangle 3">
            <a:extLst>
              <a:ext uri="{FF2B5EF4-FFF2-40B4-BE49-F238E27FC236}">
                <a16:creationId xmlns:a16="http://schemas.microsoft.com/office/drawing/2014/main" id="{995D99C8-781D-564D-A905-AC6D4C73EC5F}"/>
              </a:ext>
            </a:extLst>
          </p:cNvPr>
          <p:cNvSpPr/>
          <p:nvPr userDrawn="1"/>
        </p:nvSpPr>
        <p:spPr>
          <a:xfrm>
            <a:off x="10817817" y="294468"/>
            <a:ext cx="1069383" cy="387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1002171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ABC Conten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42BFD33-DE58-344F-94F5-03A5761B006E}"/>
              </a:ext>
            </a:extLst>
          </p:cNvPr>
          <p:cNvSpPr>
            <a:spLocks noGrp="1"/>
          </p:cNvSpPr>
          <p:nvPr>
            <p:ph type="sldNum" sz="quarter" idx="12"/>
          </p:nvPr>
        </p:nvSpPr>
        <p:spPr>
          <a:xfrm>
            <a:off x="11367451" y="6251948"/>
            <a:ext cx="481584" cy="310896"/>
          </a:xfrm>
        </p:spPr>
        <p:txBody>
          <a:bodyPr/>
          <a:lstStyle>
            <a:lvl1pPr algn="r">
              <a:defRPr b="0" i="0">
                <a:solidFill>
                  <a:schemeClr val="tx1"/>
                </a:solidFill>
                <a:latin typeface="Nunito Sans" pitchFamily="2" charset="77"/>
                <a:cs typeface="Arial Black" panose="020B0604020202020204" pitchFamily="34" charset="0"/>
              </a:defRPr>
            </a:lvl1pPr>
          </a:lstStyle>
          <a:p>
            <a:fld id="{2CC453B8-8696-4441-8F36-878ADAA6E374}" type="slidenum">
              <a:rPr lang="en-US" smtClean="0"/>
              <a:t>‹#›</a:t>
            </a:fld>
            <a:endParaRPr lang="en-US"/>
          </a:p>
        </p:txBody>
      </p:sp>
      <p:sp>
        <p:nvSpPr>
          <p:cNvPr id="2" name="Title 1">
            <a:extLst>
              <a:ext uri="{FF2B5EF4-FFF2-40B4-BE49-F238E27FC236}">
                <a16:creationId xmlns:a16="http://schemas.microsoft.com/office/drawing/2014/main" id="{2F48952C-8245-6B4D-BF9D-6DE2FA315733}"/>
              </a:ext>
            </a:extLst>
          </p:cNvPr>
          <p:cNvSpPr>
            <a:spLocks noGrp="1"/>
          </p:cNvSpPr>
          <p:nvPr>
            <p:ph type="title"/>
          </p:nvPr>
        </p:nvSpPr>
        <p:spPr>
          <a:xfrm>
            <a:off x="485434" y="282643"/>
            <a:ext cx="9368982" cy="912938"/>
          </a:xfrm>
          <a:prstGeom prst="rect">
            <a:avLst/>
          </a:prstGeom>
        </p:spPr>
        <p:txBody>
          <a:bodyPr>
            <a:normAutofit/>
          </a:bodyPr>
          <a:lstStyle>
            <a:lvl1pPr>
              <a:lnSpc>
                <a:spcPct val="100000"/>
              </a:lnSpc>
              <a:defRPr sz="2400" b="1" i="0">
                <a:latin typeface="Nunito Sans" pitchFamily="2" charset="77"/>
                <a:cs typeface="Arial Narrow" panose="020B0604020202020204" pitchFamily="34" charset="0"/>
              </a:defRPr>
            </a:lvl1pPr>
          </a:lstStyle>
          <a:p>
            <a:r>
              <a:rPr lang="en-US" noProof="0"/>
              <a:t>Click to edit Master title style</a:t>
            </a:r>
          </a:p>
        </p:txBody>
      </p:sp>
      <p:sp>
        <p:nvSpPr>
          <p:cNvPr id="16" name="Rectangle 15">
            <a:extLst>
              <a:ext uri="{FF2B5EF4-FFF2-40B4-BE49-F238E27FC236}">
                <a16:creationId xmlns:a16="http://schemas.microsoft.com/office/drawing/2014/main" id="{255A47BB-B501-D54B-B495-6F084F826DD7}"/>
              </a:ext>
            </a:extLst>
          </p:cNvPr>
          <p:cNvSpPr/>
          <p:nvPr/>
        </p:nvSpPr>
        <p:spPr>
          <a:xfrm>
            <a:off x="5047488" y="6339840"/>
            <a:ext cx="2097024" cy="225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800" b="0" i="0" noProof="0">
                <a:solidFill>
                  <a:schemeClr val="bg2">
                    <a:lumMod val="50000"/>
                  </a:schemeClr>
                </a:solidFill>
                <a:latin typeface="Nunito Sans" pitchFamily="2" charset="77"/>
                <a:cs typeface="Arial" panose="020B0604020202020204" pitchFamily="34" charset="0"/>
              </a:rPr>
              <a:t>Proprietary and Confidential</a:t>
            </a:r>
          </a:p>
        </p:txBody>
      </p:sp>
      <p:sp>
        <p:nvSpPr>
          <p:cNvPr id="17" name="Frame 16">
            <a:extLst>
              <a:ext uri="{FF2B5EF4-FFF2-40B4-BE49-F238E27FC236}">
                <a16:creationId xmlns:a16="http://schemas.microsoft.com/office/drawing/2014/main" id="{FBE9B4D3-F8FD-FC4D-B9D8-FB0CC62C6BBC}"/>
              </a:ext>
            </a:extLst>
          </p:cNvPr>
          <p:cNvSpPr>
            <a:spLocks noChangeAspect="1"/>
          </p:cNvSpPr>
          <p:nvPr/>
        </p:nvSpPr>
        <p:spPr>
          <a:xfrm>
            <a:off x="175260" y="170389"/>
            <a:ext cx="11841480" cy="6517221"/>
          </a:xfrm>
          <a:prstGeom prst="frame">
            <a:avLst>
              <a:gd name="adj1" fmla="val 1656"/>
            </a:avLst>
          </a:prstGeom>
          <a:solidFill>
            <a:srgbClr val="4095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solidFill>
                <a:schemeClr val="tx1"/>
              </a:solidFill>
              <a:latin typeface="Nunito Sans" pitchFamily="2" charset="77"/>
            </a:endParaRPr>
          </a:p>
        </p:txBody>
      </p:sp>
      <p:pic>
        <p:nvPicPr>
          <p:cNvPr id="21" name="Picture 20">
            <a:extLst>
              <a:ext uri="{FF2B5EF4-FFF2-40B4-BE49-F238E27FC236}">
                <a16:creationId xmlns:a16="http://schemas.microsoft.com/office/drawing/2014/main" id="{4BD5BC46-219F-4F42-9244-DE4E50F09758}"/>
              </a:ext>
            </a:extLst>
          </p:cNvPr>
          <p:cNvPicPr>
            <a:picLocks noChangeAspect="1"/>
          </p:cNvPicPr>
          <p:nvPr/>
        </p:nvPicPr>
        <p:blipFill>
          <a:blip r:embed="rId2"/>
          <a:stretch>
            <a:fillRect/>
          </a:stretch>
        </p:blipFill>
        <p:spPr>
          <a:xfrm>
            <a:off x="381000" y="6193102"/>
            <a:ext cx="0" cy="0"/>
          </a:xfrm>
          <a:prstGeom prst="rect">
            <a:avLst/>
          </a:prstGeom>
        </p:spPr>
      </p:pic>
      <p:cxnSp>
        <p:nvCxnSpPr>
          <p:cNvPr id="11" name="Straight Connector 10">
            <a:extLst>
              <a:ext uri="{FF2B5EF4-FFF2-40B4-BE49-F238E27FC236}">
                <a16:creationId xmlns:a16="http://schemas.microsoft.com/office/drawing/2014/main" id="{3821159A-1CAC-4F4A-8F3D-F781950D8906}"/>
              </a:ext>
            </a:extLst>
          </p:cNvPr>
          <p:cNvCxnSpPr>
            <a:cxnSpLocks/>
          </p:cNvCxnSpPr>
          <p:nvPr/>
        </p:nvCxnSpPr>
        <p:spPr>
          <a:xfrm>
            <a:off x="381000" y="1207008"/>
            <a:ext cx="1143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48FE831-6D59-5342-8C99-E0F8995685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6838" y="425080"/>
            <a:ext cx="1477461" cy="624403"/>
          </a:xfrm>
          <a:prstGeom prst="rect">
            <a:avLst/>
          </a:prstGeom>
        </p:spPr>
      </p:pic>
    </p:spTree>
    <p:extLst>
      <p:ext uri="{BB962C8B-B14F-4D97-AF65-F5344CB8AC3E}">
        <p14:creationId xmlns:p14="http://schemas.microsoft.com/office/powerpoint/2010/main" val="4146723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6627" name="Rectangle 3"/>
          <p:cNvSpPr>
            <a:spLocks noGrp="1" noChangeArrowheads="1"/>
          </p:cNvSpPr>
          <p:nvPr>
            <p:ph type="ctrTitle"/>
          </p:nvPr>
        </p:nvSpPr>
        <p:spPr>
          <a:xfrm>
            <a:off x="508000" y="1676400"/>
            <a:ext cx="11277600" cy="1143000"/>
          </a:xfrm>
        </p:spPr>
        <p:txBody>
          <a:bodyPr/>
          <a:lstStyle>
            <a:lvl1pPr>
              <a:defRPr sz="4500">
                <a:solidFill>
                  <a:srgbClr val="004459"/>
                </a:solidFill>
              </a:defRPr>
            </a:lvl1pPr>
          </a:lstStyle>
          <a:p>
            <a:pPr lvl="0"/>
            <a:r>
              <a:rPr lang="en-US" noProof="0"/>
              <a:t>Click to edit Master title style</a:t>
            </a:r>
          </a:p>
        </p:txBody>
      </p:sp>
      <p:sp>
        <p:nvSpPr>
          <p:cNvPr id="26628" name="Rectangle 4"/>
          <p:cNvSpPr>
            <a:spLocks noGrp="1" noChangeArrowheads="1"/>
          </p:cNvSpPr>
          <p:nvPr>
            <p:ph type="subTitle" idx="1"/>
          </p:nvPr>
        </p:nvSpPr>
        <p:spPr>
          <a:xfrm>
            <a:off x="1828800" y="3048000"/>
            <a:ext cx="8534400" cy="1752600"/>
          </a:xfrm>
        </p:spPr>
        <p:txBody>
          <a:bodyPr/>
          <a:lstStyle>
            <a:lvl1pPr marL="0" indent="0" algn="ctr">
              <a:buFontTx/>
              <a:buNone/>
              <a:defRPr>
                <a:solidFill>
                  <a:srgbClr val="004762"/>
                </a:solidFill>
              </a:defRPr>
            </a:lvl1pPr>
          </a:lstStyle>
          <a:p>
            <a:pPr lvl="0"/>
            <a:r>
              <a:rPr lang="en-US" noProof="0"/>
              <a:t>Click to edit Master subtitle style</a:t>
            </a:r>
          </a:p>
        </p:txBody>
      </p:sp>
    </p:spTree>
    <p:extLst>
      <p:ext uri="{BB962C8B-B14F-4D97-AF65-F5344CB8AC3E}">
        <p14:creationId xmlns:p14="http://schemas.microsoft.com/office/powerpoint/2010/main" val="3194886875"/>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5A2038ED-9624-4BAC-80E4-20A73EF7730A}"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4051849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59481986-B6BB-47AC-835E-D5E1A018244E}"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2090663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A63F1ABF-0510-4C11-AE02-12506DE869D0}"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2763109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D107A15D-2FB2-4D05-A501-63E82C6C2865}"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774647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90161384-A4DC-4E78-BDB5-1C62BEFE9767}"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1874574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6E3A52D5-B525-48B5-95AC-C0D1F6E12AB9}"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2893025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6F6F9056-E9BE-4E3A-9F43-CE6CC70DBAF8}"/>
              </a:ext>
            </a:extLst>
          </p:cNvPr>
          <p:cNvSpPr>
            <a:spLocks noChangeAspect="1"/>
          </p:cNvSpPr>
          <p:nvPr userDrawn="1"/>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
        <p:nvSpPr>
          <p:cNvPr id="8" name="Title 1">
            <a:extLst>
              <a:ext uri="{FF2B5EF4-FFF2-40B4-BE49-F238E27FC236}">
                <a16:creationId xmlns:a16="http://schemas.microsoft.com/office/drawing/2014/main" id="{FE275775-B84A-4B7C-91A9-1C0C86AB128A}"/>
              </a:ext>
            </a:extLst>
          </p:cNvPr>
          <p:cNvSpPr>
            <a:spLocks noGrp="1"/>
          </p:cNvSpPr>
          <p:nvPr>
            <p:ph type="title"/>
          </p:nvPr>
        </p:nvSpPr>
        <p:spPr>
          <a:xfrm>
            <a:off x="439918" y="170389"/>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8E0887D1-6BFF-4769-AEFB-CC80E9755218}"/>
              </a:ext>
            </a:extLst>
          </p:cNvPr>
          <p:cNvSpPr>
            <a:spLocks noGrp="1"/>
          </p:cNvSpPr>
          <p:nvPr>
            <p:ph idx="1"/>
          </p:nvPr>
        </p:nvSpPr>
        <p:spPr>
          <a:xfrm>
            <a:off x="439918" y="1237811"/>
            <a:ext cx="10972800" cy="4959099"/>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a:defRPr>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DD77FD9C-F343-4914-AA67-33AD606D78AA}"/>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1237F5B9-473A-408E-B0A2-6AAB82CD06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6178" y="6196910"/>
            <a:ext cx="2216539" cy="309803"/>
          </a:xfrm>
          <a:prstGeom prst="rect">
            <a:avLst/>
          </a:prstGeom>
        </p:spPr>
      </p:pic>
      <p:graphicFrame>
        <p:nvGraphicFramePr>
          <p:cNvPr id="10" name="Table 9">
            <a:extLst>
              <a:ext uri="{FF2B5EF4-FFF2-40B4-BE49-F238E27FC236}">
                <a16:creationId xmlns:a16="http://schemas.microsoft.com/office/drawing/2014/main" id="{402F1938-28D9-A847-B177-8C9E4E2EA34D}"/>
              </a:ext>
            </a:extLst>
          </p:cNvPr>
          <p:cNvGraphicFramePr>
            <a:graphicFrameLocks noGrp="1"/>
          </p:cNvGraphicFramePr>
          <p:nvPr userDrawn="1">
            <p:extLst>
              <p:ext uri="{D42A27DB-BD31-4B8C-83A1-F6EECF244321}">
                <p14:modId xmlns:p14="http://schemas.microsoft.com/office/powerpoint/2010/main" val="3729789933"/>
              </p:ext>
            </p:extLst>
          </p:nvPr>
        </p:nvGraphicFramePr>
        <p:xfrm>
          <a:off x="2136959" y="6254943"/>
          <a:ext cx="6962988" cy="243840"/>
        </p:xfrm>
        <a:graphic>
          <a:graphicData uri="http://schemas.openxmlformats.org/drawingml/2006/table">
            <a:tbl>
              <a:tblPr bandRow="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1740747">
                  <a:extLst>
                    <a:ext uri="{9D8B030D-6E8A-4147-A177-3AD203B41FA5}">
                      <a16:colId xmlns:a16="http://schemas.microsoft.com/office/drawing/2014/main" val="20003"/>
                    </a:ext>
                  </a:extLst>
                </a:gridCol>
              </a:tblGrid>
              <a:tr h="228600">
                <a:tc>
                  <a:txBody>
                    <a:bodyPr/>
                    <a:lstStyle/>
                    <a:p>
                      <a:pPr algn="ctr"/>
                      <a:r>
                        <a:rPr lang="en-US" sz="1000" b="0" dirty="0">
                          <a:solidFill>
                            <a:schemeClr val="tx1"/>
                          </a:solidFill>
                          <a:latin typeface="Calibri" charset="0"/>
                          <a:ea typeface="Calibri" charset="0"/>
                          <a:cs typeface="Calibri" charset="0"/>
                        </a:rPr>
                        <a:t>Project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tx1"/>
                          </a:solidFill>
                          <a:latin typeface="Calibri" charset="0"/>
                          <a:ea typeface="Calibri" charset="0"/>
                          <a:cs typeface="Calibri" charset="0"/>
                        </a:rPr>
                        <a:t>Strategic Planning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1" dirty="0">
                          <a:ln>
                            <a:noFill/>
                          </a:ln>
                          <a:solidFill>
                            <a:schemeClr val="bg1"/>
                          </a:solidFill>
                          <a:latin typeface="Calibri" charset="0"/>
                          <a:ea typeface="Calibri" charset="0"/>
                          <a:cs typeface="Calibri" charset="0"/>
                        </a:rPr>
                        <a:t>Phase 1 SWOT</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A99CB"/>
                    </a:solidFill>
                  </a:tcPr>
                </a:tc>
                <a:tc>
                  <a:txBody>
                    <a:bodyPr/>
                    <a:lstStyle/>
                    <a:p>
                      <a:pPr algn="ctr"/>
                      <a:r>
                        <a:rPr lang="en-US" sz="1000" b="0" dirty="0">
                          <a:solidFill>
                            <a:schemeClr val="tx1"/>
                          </a:solidFill>
                          <a:latin typeface="Calibri" charset="0"/>
                          <a:ea typeface="Calibri" charset="0"/>
                          <a:cs typeface="Calibri" charset="0"/>
                        </a:rPr>
                        <a:t>Next Steps</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5279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2A661105-2D48-4A11-AE3C-782CE3BD9F8B}"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2815186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8BE94876-DCC2-4B42-B2E6-FD2079F0677C}"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158532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FE02F03A-1E2D-4619-B5E7-CDE44714EE4D}"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203906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B7AB9BAE-5D65-4EDB-88AA-2A0AC22B4E04}"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7403462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6627" name="Rectangle 3"/>
          <p:cNvSpPr>
            <a:spLocks noGrp="1" noChangeArrowheads="1"/>
          </p:cNvSpPr>
          <p:nvPr>
            <p:ph type="ctrTitle"/>
          </p:nvPr>
        </p:nvSpPr>
        <p:spPr>
          <a:xfrm>
            <a:off x="354320" y="1104900"/>
            <a:ext cx="4614689" cy="1143000"/>
          </a:xfrm>
        </p:spPr>
        <p:txBody>
          <a:bodyPr/>
          <a:lstStyle>
            <a:lvl1pPr>
              <a:defRPr sz="4000">
                <a:solidFill>
                  <a:srgbClr val="004459"/>
                </a:solidFill>
              </a:defRPr>
            </a:lvl1pPr>
          </a:lstStyle>
          <a:p>
            <a:pPr lvl="0"/>
            <a:r>
              <a:rPr lang="en-US" noProof="0"/>
              <a:t>Click to edit Master title style</a:t>
            </a:r>
          </a:p>
        </p:txBody>
      </p:sp>
      <p:sp>
        <p:nvSpPr>
          <p:cNvPr id="26628" name="Rectangle 4"/>
          <p:cNvSpPr>
            <a:spLocks noGrp="1" noChangeArrowheads="1"/>
          </p:cNvSpPr>
          <p:nvPr>
            <p:ph type="subTitle" idx="1"/>
          </p:nvPr>
        </p:nvSpPr>
        <p:spPr>
          <a:xfrm>
            <a:off x="354320" y="3733801"/>
            <a:ext cx="4614689" cy="1752600"/>
          </a:xfrm>
        </p:spPr>
        <p:txBody>
          <a:bodyPr/>
          <a:lstStyle>
            <a:lvl1pPr marL="0" indent="0" algn="ctr">
              <a:buFontTx/>
              <a:buNone/>
              <a:defRPr sz="2000">
                <a:solidFill>
                  <a:srgbClr val="004762"/>
                </a:solidFill>
              </a:defRPr>
            </a:lvl1pPr>
          </a:lstStyle>
          <a:p>
            <a:pPr lvl="0"/>
            <a:r>
              <a:rPr lang="en-US" noProof="0"/>
              <a:t>Click to edit Master subtitle style</a:t>
            </a:r>
          </a:p>
        </p:txBody>
      </p:sp>
      <p:pic>
        <p:nvPicPr>
          <p:cNvPr id="9218" name="Picture 2" descr="https://nursing.unc.edu/files/2017/05/SON-logo-%E2%80%94-stacked.jpg">
            <a:extLst>
              <a:ext uri="{FF2B5EF4-FFF2-40B4-BE49-F238E27FC236}">
                <a16:creationId xmlns:a16="http://schemas.microsoft.com/office/drawing/2014/main" id="{750C7707-3A09-4C9C-B8A1-7524B3137462}"/>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7222992" y="1"/>
            <a:ext cx="4969007" cy="602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133750"/>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5A2038ED-9624-4BAC-80E4-20A73EF7730A}"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289223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59481986-B6BB-47AC-835E-D5E1A018244E}"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13589409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A63F1ABF-0510-4C11-AE02-12506DE869D0}"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885608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D107A15D-2FB2-4D05-A501-63E82C6C2865}"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5660317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90161384-A4DC-4E78-BDB5-1C62BEFE9767}"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96976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B9F4AAD4-ED3E-44F9-A02B-BEF61CF5BBA5}"/>
              </a:ext>
            </a:extLst>
          </p:cNvPr>
          <p:cNvSpPr>
            <a:spLocks noChangeAspect="1"/>
          </p:cNvSpPr>
          <p:nvPr userDrawn="1"/>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
        <p:nvSpPr>
          <p:cNvPr id="7" name="Title 1">
            <a:extLst>
              <a:ext uri="{FF2B5EF4-FFF2-40B4-BE49-F238E27FC236}">
                <a16:creationId xmlns:a16="http://schemas.microsoft.com/office/drawing/2014/main" id="{D018D397-17CA-4C2C-B3A6-6F55CBE1A201}"/>
              </a:ext>
            </a:extLst>
          </p:cNvPr>
          <p:cNvSpPr>
            <a:spLocks noGrp="1"/>
          </p:cNvSpPr>
          <p:nvPr>
            <p:ph type="title"/>
          </p:nvPr>
        </p:nvSpPr>
        <p:spPr>
          <a:xfrm>
            <a:off x="439918" y="170389"/>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835AB730-919C-4196-8566-2BDB8B982B05}"/>
              </a:ext>
            </a:extLst>
          </p:cNvPr>
          <p:cNvSpPr>
            <a:spLocks noGrp="1"/>
          </p:cNvSpPr>
          <p:nvPr>
            <p:ph idx="1"/>
          </p:nvPr>
        </p:nvSpPr>
        <p:spPr>
          <a:xfrm>
            <a:off x="439918" y="1237811"/>
            <a:ext cx="10972800" cy="4959099"/>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a:defRPr>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052E7AAE-78F9-4C47-B8BA-B292CDF54B5F}"/>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7842AD91-D210-45CD-9FE1-803C2D2599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6178" y="6196910"/>
            <a:ext cx="2216539" cy="309803"/>
          </a:xfrm>
          <a:prstGeom prst="rect">
            <a:avLst/>
          </a:prstGeom>
        </p:spPr>
      </p:pic>
      <p:graphicFrame>
        <p:nvGraphicFramePr>
          <p:cNvPr id="9" name="Table 8">
            <a:extLst>
              <a:ext uri="{FF2B5EF4-FFF2-40B4-BE49-F238E27FC236}">
                <a16:creationId xmlns:a16="http://schemas.microsoft.com/office/drawing/2014/main" id="{0A185F0E-C0FF-DD49-9078-268646EF25E6}"/>
              </a:ext>
            </a:extLst>
          </p:cNvPr>
          <p:cNvGraphicFramePr>
            <a:graphicFrameLocks noGrp="1"/>
          </p:cNvGraphicFramePr>
          <p:nvPr userDrawn="1">
            <p:extLst>
              <p:ext uri="{D42A27DB-BD31-4B8C-83A1-F6EECF244321}">
                <p14:modId xmlns:p14="http://schemas.microsoft.com/office/powerpoint/2010/main" val="1174687109"/>
              </p:ext>
            </p:extLst>
          </p:nvPr>
        </p:nvGraphicFramePr>
        <p:xfrm>
          <a:off x="2136959" y="6254943"/>
          <a:ext cx="6962988" cy="243840"/>
        </p:xfrm>
        <a:graphic>
          <a:graphicData uri="http://schemas.openxmlformats.org/drawingml/2006/table">
            <a:tbl>
              <a:tblPr bandRow="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1740747">
                  <a:extLst>
                    <a:ext uri="{9D8B030D-6E8A-4147-A177-3AD203B41FA5}">
                      <a16:colId xmlns:a16="http://schemas.microsoft.com/office/drawing/2014/main" val="20003"/>
                    </a:ext>
                  </a:extLst>
                </a:gridCol>
              </a:tblGrid>
              <a:tr h="228600">
                <a:tc>
                  <a:txBody>
                    <a:bodyPr/>
                    <a:lstStyle/>
                    <a:p>
                      <a:pPr algn="ctr"/>
                      <a:r>
                        <a:rPr lang="en-US" sz="1000" b="0" dirty="0">
                          <a:solidFill>
                            <a:schemeClr val="tx1"/>
                          </a:solidFill>
                          <a:latin typeface="Calibri" charset="0"/>
                          <a:ea typeface="Calibri" charset="0"/>
                          <a:cs typeface="Calibri" charset="0"/>
                        </a:rPr>
                        <a:t>Project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tx1"/>
                          </a:solidFill>
                          <a:latin typeface="Calibri" charset="0"/>
                          <a:ea typeface="Calibri" charset="0"/>
                          <a:cs typeface="Calibri" charset="0"/>
                        </a:rPr>
                        <a:t>Strategic Planning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ln>
                            <a:noFill/>
                          </a:ln>
                          <a:solidFill>
                            <a:schemeClr val="tx1"/>
                          </a:solidFill>
                          <a:latin typeface="Calibri" charset="0"/>
                          <a:ea typeface="Calibri" charset="0"/>
                          <a:cs typeface="Calibri" charset="0"/>
                        </a:rPr>
                        <a:t>Phase 1 SWOT</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1" dirty="0">
                          <a:solidFill>
                            <a:schemeClr val="bg1"/>
                          </a:solidFill>
                          <a:latin typeface="Calibri" charset="0"/>
                          <a:ea typeface="Calibri" charset="0"/>
                          <a:cs typeface="Calibri" charset="0"/>
                        </a:rPr>
                        <a:t>Next Steps</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A99CB"/>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29451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6E3A52D5-B525-48B5-95AC-C0D1F6E12AB9}"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41894924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2A661105-2D48-4A11-AE3C-782CE3BD9F8B}"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2284365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8BE94876-DCC2-4B42-B2E6-FD2079F0677C}"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25148895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FE02F03A-1E2D-4619-B5E7-CDE44714EE4D}"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1792157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B7AB9BAE-5D65-4EDB-88AA-2A0AC22B4E04}"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3062598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Footer Placeholder 2"/>
          <p:cNvSpPr>
            <a:spLocks noGrp="1"/>
          </p:cNvSpPr>
          <p:nvPr>
            <p:ph type="ftr" sz="quarter" idx="10"/>
          </p:nvPr>
        </p:nvSpPr>
        <p:spPr>
          <a:xfrm>
            <a:off x="7315200" y="6304140"/>
            <a:ext cx="4114800" cy="365125"/>
          </a:xfrm>
          <a:prstGeom prst="rect">
            <a:avLst/>
          </a:prstGeom>
        </p:spPr>
        <p:txBody>
          <a:bodyPr/>
          <a:lstStyle/>
          <a:p>
            <a:endParaRPr lang="en-US" dirty="0"/>
          </a:p>
        </p:txBody>
      </p:sp>
    </p:spTree>
    <p:extLst>
      <p:ext uri="{BB962C8B-B14F-4D97-AF65-F5344CB8AC3E}">
        <p14:creationId xmlns:p14="http://schemas.microsoft.com/office/powerpoint/2010/main" val="29468365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6627" name="Rectangle 3"/>
          <p:cNvSpPr>
            <a:spLocks noGrp="1" noChangeArrowheads="1"/>
          </p:cNvSpPr>
          <p:nvPr>
            <p:ph type="ctrTitle"/>
          </p:nvPr>
        </p:nvSpPr>
        <p:spPr>
          <a:xfrm>
            <a:off x="508000" y="2871359"/>
            <a:ext cx="11277600" cy="1143000"/>
          </a:xfrm>
        </p:spPr>
        <p:txBody>
          <a:bodyPr/>
          <a:lstStyle>
            <a:lvl1pPr algn="ctr">
              <a:defRPr sz="4500">
                <a:solidFill>
                  <a:srgbClr val="004459"/>
                </a:solidFill>
              </a:defRPr>
            </a:lvl1pPr>
          </a:lstStyle>
          <a:p>
            <a:pPr lvl="0"/>
            <a:r>
              <a:rPr lang="en-US" noProof="0"/>
              <a:t>Click to edit Master title style</a:t>
            </a:r>
          </a:p>
        </p:txBody>
      </p:sp>
      <p:sp>
        <p:nvSpPr>
          <p:cNvPr id="26628" name="Rectangle 4"/>
          <p:cNvSpPr>
            <a:spLocks noGrp="1" noChangeArrowheads="1"/>
          </p:cNvSpPr>
          <p:nvPr>
            <p:ph type="subTitle" idx="1"/>
          </p:nvPr>
        </p:nvSpPr>
        <p:spPr>
          <a:xfrm>
            <a:off x="1828800" y="4170219"/>
            <a:ext cx="8534400" cy="1752600"/>
          </a:xfrm>
        </p:spPr>
        <p:txBody>
          <a:bodyPr/>
          <a:lstStyle>
            <a:lvl1pPr marL="0" indent="0" algn="ctr">
              <a:buFontTx/>
              <a:buNone/>
              <a:defRPr b="0">
                <a:solidFill>
                  <a:srgbClr val="5A99CB"/>
                </a:solidFill>
              </a:defRPr>
            </a:lvl1pPr>
          </a:lstStyle>
          <a:p>
            <a:pPr lvl="0"/>
            <a:r>
              <a:rPr lang="en-US" noProof="0"/>
              <a:t>Click to edit Master subtitle style</a:t>
            </a:r>
          </a:p>
        </p:txBody>
      </p:sp>
      <p:pic>
        <p:nvPicPr>
          <p:cNvPr id="3076" name="Picture 4" descr="Image result for unc school of dentistry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3393" y="1153949"/>
            <a:ext cx="442521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88930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161677"/>
            <a:ext cx="5384800" cy="5056872"/>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61677"/>
            <a:ext cx="5384800" cy="5056872"/>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4417ED2F-3926-4B93-9C21-8EEBFD972C10}"/>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8044C705-606D-4815-98C9-0682754E9B4E}"/>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039128"/>
            <a:ext cx="5386917" cy="639762"/>
          </a:xfrm>
        </p:spPr>
        <p:txBody>
          <a:bodyPr anchor="b">
            <a:no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678895"/>
            <a:ext cx="5386917" cy="4417111"/>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039128"/>
            <a:ext cx="5389033" cy="639762"/>
          </a:xfrm>
        </p:spPr>
        <p:txBody>
          <a:bodyPr anchor="b">
            <a:no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1678895"/>
            <a:ext cx="5389033" cy="4417111"/>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8D2AD06-288B-4914-BDBA-034E1CEFBAF0}"/>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8" name="Rectangle 7">
            <a:extLst>
              <a:ext uri="{FF2B5EF4-FFF2-40B4-BE49-F238E27FC236}">
                <a16:creationId xmlns:a16="http://schemas.microsoft.com/office/drawing/2014/main" id="{4349AE3B-4E22-4186-863F-3961C0B5AD4E}"/>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39128"/>
            <a:ext cx="5486400" cy="505687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p:cNvSpPr>
            <a:spLocks noGrp="1"/>
          </p:cNvSpPr>
          <p:nvPr>
            <p:ph type="pic" sz="quarter" idx="10"/>
          </p:nvPr>
        </p:nvSpPr>
        <p:spPr>
          <a:xfrm>
            <a:off x="6502400" y="1371794"/>
            <a:ext cx="5080000" cy="4427202"/>
          </a:xfrm>
        </p:spPr>
        <p:txBody>
          <a:bodyPr/>
          <a:lstStyle/>
          <a:p>
            <a:r>
              <a:rPr lang="en-US" dirty="0"/>
              <a:t>Click icon to add picture</a:t>
            </a:r>
          </a:p>
        </p:txBody>
      </p:sp>
      <p:sp>
        <p:nvSpPr>
          <p:cNvPr id="6" name="Title 1">
            <a:extLst>
              <a:ext uri="{FF2B5EF4-FFF2-40B4-BE49-F238E27FC236}">
                <a16:creationId xmlns:a16="http://schemas.microsoft.com/office/drawing/2014/main" id="{5C891B95-4B5E-4729-9A89-2DBE0718545F}"/>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72BA090E-4EDD-44C7-85C0-351E444103A9}"/>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6" name="Text Placeholder 8"/>
          <p:cNvSpPr>
            <a:spLocks noGrp="1"/>
          </p:cNvSpPr>
          <p:nvPr>
            <p:ph type="body" sz="quarter" idx="14"/>
          </p:nvPr>
        </p:nvSpPr>
        <p:spPr>
          <a:xfrm>
            <a:off x="609600" y="1039128"/>
            <a:ext cx="10972800" cy="1566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5"/>
          </p:nvPr>
        </p:nvSpPr>
        <p:spPr>
          <a:xfrm>
            <a:off x="609600" y="2743207"/>
            <a:ext cx="10972800" cy="3352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D1A2D966-40FE-4AEB-86A6-A6A7FB1FF3C4}"/>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486CB35E-4C1C-4652-8DC7-26F9C2C767C2}"/>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vmlDrawing" Target="../drawings/vmlDrawing2.v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17" Type="http://schemas.openxmlformats.org/officeDocument/2006/relationships/image" Target="../media/image10.emf"/><Relationship Id="rId2" Type="http://schemas.openxmlformats.org/officeDocument/2006/relationships/slideLayout" Target="../slideLayouts/slideLayout34.xml"/><Relationship Id="rId16" Type="http://schemas.openxmlformats.org/officeDocument/2006/relationships/oleObject" Target="../embeddings/oleObject2.bin"/><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ags" Target="../tags/tag5.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vmlDrawing" Target="../drawings/vmlDrawing3.vml"/><Relationship Id="rId18" Type="http://schemas.openxmlformats.org/officeDocument/2006/relationships/image" Target="../media/image1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17" Type="http://schemas.openxmlformats.org/officeDocument/2006/relationships/image" Target="../media/image11.emf"/><Relationship Id="rId2" Type="http://schemas.openxmlformats.org/officeDocument/2006/relationships/slideLayout" Target="../slideLayouts/slideLayout45.xml"/><Relationship Id="rId16" Type="http://schemas.openxmlformats.org/officeDocument/2006/relationships/oleObject" Target="../embeddings/oleObject3.bin"/><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ags" Target="../tags/tag7.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ags" Target="../tags/tag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heme" Target="../theme/theme4.xml"/><Relationship Id="rId7" Type="http://schemas.openxmlformats.org/officeDocument/2006/relationships/oleObject" Target="../embeddings/oleObject4.bin"/><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vmlDrawing" Target="../drawings/vmlDrawing4.vml"/><Relationship Id="rId9"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0A49F92-9411-4B44-A0B4-30DC8508CCFB}"/>
              </a:ext>
            </a:extLst>
          </p:cNvPr>
          <p:cNvGraphicFramePr>
            <a:graphicFrameLocks noChangeAspect="1"/>
          </p:cNvGraphicFramePr>
          <p:nvPr userDrawn="1">
            <p:custDataLst>
              <p:tags r:id="rId35"/>
            </p:custDataLst>
            <p:extLst>
              <p:ext uri="{D42A27DB-BD31-4B8C-83A1-F6EECF244321}">
                <p14:modId xmlns:p14="http://schemas.microsoft.com/office/powerpoint/2010/main" val="240889719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74" name="think-cell Slide" r:id="rId37" imgW="7772400" imgH="10058400" progId="TCLayout.ActiveDocument.1">
                  <p:embed/>
                </p:oleObj>
              </mc:Choice>
              <mc:Fallback>
                <p:oleObj name="think-cell Slide" r:id="rId37" imgW="7772400" imgH="10058400" progId="TCLayout.ActiveDocument.1">
                  <p:embed/>
                  <p:pic>
                    <p:nvPicPr>
                      <p:cNvPr id="5" name="Object 4" hidden="1">
                        <a:extLst>
                          <a:ext uri="{FF2B5EF4-FFF2-40B4-BE49-F238E27FC236}">
                            <a16:creationId xmlns:a16="http://schemas.microsoft.com/office/drawing/2014/main" id="{20A49F92-9411-4B44-A0B4-30DC8508CCFB}"/>
                          </a:ext>
                        </a:extLst>
                      </p:cNvPr>
                      <p:cNvPicPr/>
                      <p:nvPr/>
                    </p:nvPicPr>
                    <p:blipFill>
                      <a:blip r:embed="rId38"/>
                      <a:stretch>
                        <a:fillRect/>
                      </a:stretch>
                    </p:blipFill>
                    <p:spPr>
                      <a:xfrm>
                        <a:off x="2118"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D30310C-5D1B-3C46-8D94-7287B49253C1}"/>
              </a:ext>
            </a:extLst>
          </p:cNvPr>
          <p:cNvSpPr/>
          <p:nvPr userDrawn="1">
            <p:custDataLst>
              <p:tags r:id="rId36"/>
            </p:custDataLst>
          </p:nvPr>
        </p:nvSpPr>
        <p:spPr>
          <a:xfrm>
            <a:off x="0" y="0"/>
            <a:ext cx="211667"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000" b="1" i="0" baseline="0"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Placeholder 1"/>
          <p:cNvSpPr>
            <a:spLocks noGrp="1"/>
          </p:cNvSpPr>
          <p:nvPr>
            <p:ph type="title"/>
          </p:nvPr>
        </p:nvSpPr>
        <p:spPr>
          <a:xfrm>
            <a:off x="609600" y="152402"/>
            <a:ext cx="10972800" cy="830997"/>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609600" y="1039129"/>
            <a:ext cx="10972800" cy="49590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txBox="1">
            <a:spLocks/>
          </p:cNvSpPr>
          <p:nvPr userDrawn="1"/>
        </p:nvSpPr>
        <p:spPr>
          <a:xfrm>
            <a:off x="11297669" y="6218659"/>
            <a:ext cx="713409" cy="276998"/>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8BA2510F-904D-4DCC-8ACD-5393CB1A4D04}" type="slidenum">
              <a:rPr kumimoji="0" lang="en-US" sz="1200" b="1" i="0" u="none" strike="noStrike" kern="1200" cap="none" spc="0" normalizeH="0" baseline="0" noProof="0" smtClean="0">
                <a:ln>
                  <a:noFill/>
                </a:ln>
                <a:solidFill>
                  <a:schemeClr val="accent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chemeClr val="accent1"/>
              </a:solidFill>
              <a:effectLst/>
              <a:uLnTx/>
              <a:uFillTx/>
              <a:latin typeface="+mn-lt"/>
              <a:ea typeface="+mn-ea"/>
              <a:cs typeface="+mn-cs"/>
            </a:endParaRPr>
          </a:p>
        </p:txBody>
      </p:sp>
      <p:sp>
        <p:nvSpPr>
          <p:cNvPr id="12" name="Rectangle 11"/>
          <p:cNvSpPr/>
          <p:nvPr userDrawn="1"/>
        </p:nvSpPr>
        <p:spPr>
          <a:xfrm>
            <a:off x="609600" y="992571"/>
            <a:ext cx="121920" cy="74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extBox 14"/>
          <p:cNvSpPr txBox="1"/>
          <p:nvPr userDrawn="1"/>
        </p:nvSpPr>
        <p:spPr>
          <a:xfrm>
            <a:off x="11470670" y="6423146"/>
            <a:ext cx="367408" cy="276999"/>
          </a:xfrm>
          <a:prstGeom prst="rect">
            <a:avLst/>
          </a:prstGeom>
          <a:noFill/>
        </p:spPr>
        <p:txBody>
          <a:bodyPr wrap="none" rtlCol="0">
            <a:spAutoFit/>
          </a:bodyPr>
          <a:lstStyle/>
          <a:p>
            <a:fld id="{6446920D-A8B8-49EC-B90F-8D2AA171D2B0}" type="slidenum">
              <a:rPr lang="en-US" sz="1200" smtClean="0">
                <a:solidFill>
                  <a:schemeClr val="bg1"/>
                </a:solidFill>
                <a:latin typeface="Calibri" panose="020F0502020204030204" pitchFamily="34" charset="0"/>
                <a:cs typeface="Arial" panose="020B0604020202020204" pitchFamily="34" charset="0"/>
              </a:rPr>
              <a:t>‹#›</a:t>
            </a:fld>
            <a:endParaRPr lang="en-US" sz="1600" dirty="0">
              <a:solidFill>
                <a:schemeClr val="bg1"/>
              </a:solidFill>
              <a:latin typeface="Calibri" panose="020F050202020403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0" r:id="rId1"/>
    <p:sldLayoutId id="2147483739" r:id="rId2"/>
    <p:sldLayoutId id="2147483738" r:id="rId3"/>
    <p:sldLayoutId id="2147483740" r:id="rId4"/>
    <p:sldLayoutId id="2147483741" r:id="rId5"/>
    <p:sldLayoutId id="2147483652" r:id="rId6"/>
    <p:sldLayoutId id="2147483653" r:id="rId7"/>
    <p:sldLayoutId id="2147483675" r:id="rId8"/>
    <p:sldLayoutId id="2147483669" r:id="rId9"/>
    <p:sldLayoutId id="2147483670" r:id="rId10"/>
    <p:sldLayoutId id="2147483671" r:id="rId11"/>
    <p:sldLayoutId id="2147483672" r:id="rId12"/>
    <p:sldLayoutId id="2147483673" r:id="rId13"/>
    <p:sldLayoutId id="2147483674" r:id="rId14"/>
    <p:sldLayoutId id="2147483654" r:id="rId15"/>
    <p:sldLayoutId id="2147483742" r:id="rId16"/>
    <p:sldLayoutId id="2147483649" r:id="rId17"/>
    <p:sldLayoutId id="2147483661" r:id="rId18"/>
    <p:sldLayoutId id="2147483676" r:id="rId19"/>
    <p:sldLayoutId id="2147483668" r:id="rId20"/>
    <p:sldLayoutId id="2147483757" r:id="rId21"/>
    <p:sldLayoutId id="2147483679" r:id="rId22"/>
    <p:sldLayoutId id="2147483680" r:id="rId23"/>
    <p:sldLayoutId id="2147483681" r:id="rId24"/>
    <p:sldLayoutId id="2147483682" r:id="rId25"/>
    <p:sldLayoutId id="2147483686" r:id="rId26"/>
    <p:sldLayoutId id="2147483693" r:id="rId27"/>
    <p:sldLayoutId id="2147483795" r:id="rId28"/>
    <p:sldLayoutId id="2147483945" r:id="rId29"/>
    <p:sldLayoutId id="2147483946" r:id="rId30"/>
    <p:sldLayoutId id="2147483947" r:id="rId31"/>
    <p:sldLayoutId id="2147483948" r:id="rId32"/>
  </p:sldLayoutIdLst>
  <p:hf hdr="0" ftr="0" dt="0"/>
  <p:txStyles>
    <p:title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p:titleStyle>
    <p:body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54" userDrawn="1">
          <p15:clr>
            <a:srgbClr val="F26B43"/>
          </p15:clr>
        </p15:guide>
        <p15:guide id="2" pos="384" userDrawn="1">
          <p15:clr>
            <a:srgbClr val="F26B43"/>
          </p15:clr>
        </p15:guide>
        <p15:guide id="3" pos="7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97DEC-9E70-5B46-81A8-F212835B53C6}"/>
              </a:ext>
            </a:extLst>
          </p:cNvPr>
          <p:cNvGraphicFramePr>
            <a:graphicFrameLocks noChangeAspect="1"/>
          </p:cNvGraphicFramePr>
          <p:nvPr userDrawn="1">
            <p:custDataLst>
              <p:tags r:id="rId14"/>
            </p:custDataLst>
            <p:extLst>
              <p:ext uri="{D42A27DB-BD31-4B8C-83A1-F6EECF244321}">
                <p14:modId xmlns:p14="http://schemas.microsoft.com/office/powerpoint/2010/main" val="313701106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098" name="think-cell Slide" r:id="rId16" imgW="7772400" imgH="10058400" progId="TCLayout.ActiveDocument.1">
                  <p:embed/>
                </p:oleObj>
              </mc:Choice>
              <mc:Fallback>
                <p:oleObj name="think-cell Slide" r:id="rId16" imgW="7772400" imgH="10058400" progId="TCLayout.ActiveDocument.1">
                  <p:embed/>
                  <p:pic>
                    <p:nvPicPr>
                      <p:cNvPr id="3" name="Object 2" hidden="1">
                        <a:extLst>
                          <a:ext uri="{FF2B5EF4-FFF2-40B4-BE49-F238E27FC236}">
                            <a16:creationId xmlns:a16="http://schemas.microsoft.com/office/drawing/2014/main" id="{6CE97DEC-9E70-5B46-81A8-F212835B53C6}"/>
                          </a:ext>
                        </a:extLst>
                      </p:cNvPr>
                      <p:cNvPicPr/>
                      <p:nvPr/>
                    </p:nvPicPr>
                    <p:blipFill>
                      <a:blip r:embed="rId17"/>
                      <a:stretch>
                        <a:fillRect/>
                      </a:stretch>
                    </p:blipFill>
                    <p:spPr>
                      <a:xfrm>
                        <a:off x="2118" y="1589"/>
                        <a:ext cx="2116"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4DC1A-CD00-5F42-966C-B3487ED192C1}"/>
              </a:ext>
            </a:extLst>
          </p:cNvPr>
          <p:cNvSpPr/>
          <p:nvPr userDrawn="1">
            <p:custDataLst>
              <p:tags r:id="rId15"/>
            </p:custDataLst>
          </p:nvPr>
        </p:nvSpPr>
        <p:spPr bwMode="auto">
          <a:xfrm>
            <a:off x="0" y="0"/>
            <a:ext cx="211667" cy="158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a:ln>
                <a:noFill/>
              </a:ln>
              <a:solidFill>
                <a:schemeClr val="tx1"/>
              </a:solidFill>
              <a:effectLst/>
              <a:latin typeface="Helvetica Neue" panose="02000503000000020004" pitchFamily="2" charset="0"/>
              <a:ea typeface="+mj-ea"/>
              <a:sym typeface="Helvetica Neue" panose="02000503000000020004" pitchFamily="2" charset="0"/>
            </a:endParaRPr>
          </a:p>
        </p:txBody>
      </p:sp>
      <p:sp>
        <p:nvSpPr>
          <p:cNvPr id="25602"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11470670" y="6423146"/>
            <a:ext cx="367408" cy="276999"/>
          </a:xfrm>
          <a:prstGeom prst="rect">
            <a:avLst/>
          </a:prstGeom>
          <a:noFill/>
        </p:spPr>
        <p:txBody>
          <a:bodyPr wrap="none" rtlCol="0">
            <a:spAutoFit/>
          </a:bodyPr>
          <a:lstStyle/>
          <a:p>
            <a:fld id="{6446920D-A8B8-49EC-B90F-8D2AA171D2B0}" type="slidenum">
              <a:rPr lang="en-US" sz="1200" smtClean="0">
                <a:solidFill>
                  <a:schemeClr val="bg1"/>
                </a:solidFill>
                <a:latin typeface="Calibri" panose="020F0502020204030204" pitchFamily="34" charset="0"/>
                <a:cs typeface="Arial" panose="020B0604020202020204" pitchFamily="34" charset="0"/>
              </a:rPr>
              <a:t>‹#›</a:t>
            </a:fld>
            <a:endParaRPr lang="en-US" sz="1600" dirty="0">
              <a:solidFill>
                <a:schemeClr val="bg1"/>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746346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1" fontAlgn="base" hangingPunct="1">
        <a:spcBef>
          <a:spcPct val="0"/>
        </a:spcBef>
        <a:spcAft>
          <a:spcPct val="0"/>
        </a:spcAft>
        <a:defRPr sz="4000" b="1">
          <a:solidFill>
            <a:schemeClr val="accent2"/>
          </a:solidFill>
          <a:latin typeface="+mj-lt"/>
          <a:ea typeface="+mj-ea"/>
          <a:cs typeface="+mj-cs"/>
        </a:defRPr>
      </a:lvl1pPr>
      <a:lvl2pPr algn="ctr" rtl="0" eaLnBrk="1" fontAlgn="base" hangingPunct="1">
        <a:spcBef>
          <a:spcPct val="0"/>
        </a:spcBef>
        <a:spcAft>
          <a:spcPct val="0"/>
        </a:spcAft>
        <a:defRPr sz="4000" b="1">
          <a:solidFill>
            <a:schemeClr val="accent2"/>
          </a:solidFill>
          <a:latin typeface="Helvetica Neue" charset="0"/>
        </a:defRPr>
      </a:lvl2pPr>
      <a:lvl3pPr algn="ctr" rtl="0" eaLnBrk="1" fontAlgn="base" hangingPunct="1">
        <a:spcBef>
          <a:spcPct val="0"/>
        </a:spcBef>
        <a:spcAft>
          <a:spcPct val="0"/>
        </a:spcAft>
        <a:defRPr sz="4000" b="1">
          <a:solidFill>
            <a:schemeClr val="accent2"/>
          </a:solidFill>
          <a:latin typeface="Helvetica Neue" charset="0"/>
        </a:defRPr>
      </a:lvl3pPr>
      <a:lvl4pPr algn="ctr" rtl="0" eaLnBrk="1" fontAlgn="base" hangingPunct="1">
        <a:spcBef>
          <a:spcPct val="0"/>
        </a:spcBef>
        <a:spcAft>
          <a:spcPct val="0"/>
        </a:spcAft>
        <a:defRPr sz="4000" b="1">
          <a:solidFill>
            <a:schemeClr val="accent2"/>
          </a:solidFill>
          <a:latin typeface="Helvetica Neue" charset="0"/>
        </a:defRPr>
      </a:lvl4pPr>
      <a:lvl5pPr algn="ctr" rtl="0" eaLnBrk="1" fontAlgn="base" hangingPunct="1">
        <a:spcBef>
          <a:spcPct val="0"/>
        </a:spcBef>
        <a:spcAft>
          <a:spcPct val="0"/>
        </a:spcAft>
        <a:defRPr sz="4000" b="1">
          <a:solidFill>
            <a:schemeClr val="accent2"/>
          </a:solidFill>
          <a:latin typeface="Helvetica Neue" charset="0"/>
        </a:defRPr>
      </a:lvl5pPr>
      <a:lvl6pPr marL="457200" algn="ctr" rtl="0" eaLnBrk="1" fontAlgn="base" hangingPunct="1">
        <a:spcBef>
          <a:spcPct val="0"/>
        </a:spcBef>
        <a:spcAft>
          <a:spcPct val="0"/>
        </a:spcAft>
        <a:defRPr sz="4000" b="1">
          <a:solidFill>
            <a:schemeClr val="accent2"/>
          </a:solidFill>
          <a:latin typeface="Helvetica Neue" charset="0"/>
        </a:defRPr>
      </a:lvl6pPr>
      <a:lvl7pPr marL="914400" algn="ctr" rtl="0" eaLnBrk="1" fontAlgn="base" hangingPunct="1">
        <a:spcBef>
          <a:spcPct val="0"/>
        </a:spcBef>
        <a:spcAft>
          <a:spcPct val="0"/>
        </a:spcAft>
        <a:defRPr sz="4000" b="1">
          <a:solidFill>
            <a:schemeClr val="accent2"/>
          </a:solidFill>
          <a:latin typeface="Helvetica Neue" charset="0"/>
        </a:defRPr>
      </a:lvl7pPr>
      <a:lvl8pPr marL="1371600" algn="ctr" rtl="0" eaLnBrk="1" fontAlgn="base" hangingPunct="1">
        <a:spcBef>
          <a:spcPct val="0"/>
        </a:spcBef>
        <a:spcAft>
          <a:spcPct val="0"/>
        </a:spcAft>
        <a:defRPr sz="4000" b="1">
          <a:solidFill>
            <a:schemeClr val="accent2"/>
          </a:solidFill>
          <a:latin typeface="Helvetica Neue" charset="0"/>
        </a:defRPr>
      </a:lvl8pPr>
      <a:lvl9pPr marL="1828800" algn="ctr" rtl="0" eaLnBrk="1" fontAlgn="base" hangingPunct="1">
        <a:spcBef>
          <a:spcPct val="0"/>
        </a:spcBef>
        <a:spcAft>
          <a:spcPct val="0"/>
        </a:spcAft>
        <a:defRPr sz="4000" b="1">
          <a:solidFill>
            <a:schemeClr val="accent2"/>
          </a:solidFill>
          <a:latin typeface="Helvetica Neue" charset="0"/>
        </a:defRPr>
      </a:lvl9pPr>
    </p:titleStyle>
    <p:bodyStyle>
      <a:lvl1pPr marL="342900" indent="-342900" algn="l" rtl="0" eaLnBrk="1" fontAlgn="base" hangingPunct="1">
        <a:spcBef>
          <a:spcPct val="20000"/>
        </a:spcBef>
        <a:spcAft>
          <a:spcPct val="0"/>
        </a:spcAft>
        <a:buClr>
          <a:schemeClr val="accent1"/>
        </a:buClr>
        <a:buChar char="•"/>
        <a:defRPr sz="3200">
          <a:solidFill>
            <a:schemeClr val="hlink"/>
          </a:solidFill>
          <a:latin typeface="+mn-lt"/>
          <a:ea typeface="+mn-ea"/>
          <a:cs typeface="+mn-cs"/>
        </a:defRPr>
      </a:lvl1pPr>
      <a:lvl2pPr marL="742950" indent="-285750" algn="l" rtl="0" eaLnBrk="1" fontAlgn="base" hangingPunct="1">
        <a:spcBef>
          <a:spcPct val="20000"/>
        </a:spcBef>
        <a:spcAft>
          <a:spcPct val="0"/>
        </a:spcAft>
        <a:buClr>
          <a:schemeClr val="bg1"/>
        </a:buClr>
        <a:defRPr sz="2800">
          <a:solidFill>
            <a:schemeClr val="hlink"/>
          </a:solidFill>
          <a:latin typeface="+mn-lt"/>
        </a:defRPr>
      </a:lvl2pPr>
      <a:lvl3pPr marL="1143000" indent="-228600" algn="l" rtl="0" eaLnBrk="1" fontAlgn="base" hangingPunct="1">
        <a:spcBef>
          <a:spcPct val="20000"/>
        </a:spcBef>
        <a:spcAft>
          <a:spcPct val="0"/>
        </a:spcAft>
        <a:buClr>
          <a:schemeClr val="accent1"/>
        </a:buClr>
        <a:defRPr sz="2400">
          <a:solidFill>
            <a:schemeClr val="hlink"/>
          </a:solidFill>
          <a:latin typeface="+mn-lt"/>
        </a:defRPr>
      </a:lvl3pPr>
      <a:lvl4pPr marL="1600200" indent="-228600" algn="l" rtl="0" eaLnBrk="1" fontAlgn="base" hangingPunct="1">
        <a:spcBef>
          <a:spcPct val="20000"/>
        </a:spcBef>
        <a:spcAft>
          <a:spcPct val="0"/>
        </a:spcAft>
        <a:buClr>
          <a:schemeClr val="bg1"/>
        </a:buClr>
        <a:defRPr sz="2000">
          <a:solidFill>
            <a:schemeClr val="hlink"/>
          </a:solidFill>
          <a:latin typeface="+mn-lt"/>
        </a:defRPr>
      </a:lvl4pPr>
      <a:lvl5pPr marL="2057400" indent="-228600" algn="l" rtl="0" eaLnBrk="1" fontAlgn="base" hangingPunct="1">
        <a:spcBef>
          <a:spcPct val="20000"/>
        </a:spcBef>
        <a:spcAft>
          <a:spcPct val="0"/>
        </a:spcAft>
        <a:buClr>
          <a:schemeClr val="bg1"/>
        </a:buClr>
        <a:defRPr sz="2000">
          <a:solidFill>
            <a:schemeClr val="hlink"/>
          </a:solidFill>
          <a:latin typeface="+mn-lt"/>
        </a:defRPr>
      </a:lvl5pPr>
      <a:lvl6pPr marL="2514600" indent="-228600" algn="l" rtl="0" eaLnBrk="1" fontAlgn="base" hangingPunct="1">
        <a:spcBef>
          <a:spcPct val="20000"/>
        </a:spcBef>
        <a:spcAft>
          <a:spcPct val="0"/>
        </a:spcAft>
        <a:buClr>
          <a:schemeClr val="bg1"/>
        </a:buClr>
        <a:defRPr sz="2000">
          <a:solidFill>
            <a:schemeClr val="hlink"/>
          </a:solidFill>
          <a:latin typeface="+mn-lt"/>
        </a:defRPr>
      </a:lvl6pPr>
      <a:lvl7pPr marL="2971800" indent="-228600" algn="l" rtl="0" eaLnBrk="1" fontAlgn="base" hangingPunct="1">
        <a:spcBef>
          <a:spcPct val="20000"/>
        </a:spcBef>
        <a:spcAft>
          <a:spcPct val="0"/>
        </a:spcAft>
        <a:buClr>
          <a:schemeClr val="bg1"/>
        </a:buClr>
        <a:defRPr sz="2000">
          <a:solidFill>
            <a:schemeClr val="hlink"/>
          </a:solidFill>
          <a:latin typeface="+mn-lt"/>
        </a:defRPr>
      </a:lvl7pPr>
      <a:lvl8pPr marL="3429000" indent="-228600" algn="l" rtl="0" eaLnBrk="1" fontAlgn="base" hangingPunct="1">
        <a:spcBef>
          <a:spcPct val="20000"/>
        </a:spcBef>
        <a:spcAft>
          <a:spcPct val="0"/>
        </a:spcAft>
        <a:buClr>
          <a:schemeClr val="bg1"/>
        </a:buClr>
        <a:defRPr sz="2000">
          <a:solidFill>
            <a:schemeClr val="hlink"/>
          </a:solidFill>
          <a:latin typeface="+mn-lt"/>
        </a:defRPr>
      </a:lvl8pPr>
      <a:lvl9pPr marL="3886200" indent="-228600" algn="l" rtl="0" eaLnBrk="1" fontAlgn="base" hangingPunct="1">
        <a:spcBef>
          <a:spcPct val="20000"/>
        </a:spcBef>
        <a:spcAft>
          <a:spcPct val="0"/>
        </a:spcAft>
        <a:buClr>
          <a:schemeClr val="bg1"/>
        </a:buClr>
        <a:defRPr sz="2000">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D0ADB61-C7D6-9041-8F08-B3168FA2FF5D}"/>
              </a:ext>
            </a:extLst>
          </p:cNvPr>
          <p:cNvGraphicFramePr>
            <a:graphicFrameLocks noChangeAspect="1"/>
          </p:cNvGraphicFramePr>
          <p:nvPr userDrawn="1">
            <p:custDataLst>
              <p:tags r:id="rId14"/>
            </p:custDataLst>
            <p:extLst>
              <p:ext uri="{D42A27DB-BD31-4B8C-83A1-F6EECF244321}">
                <p14:modId xmlns:p14="http://schemas.microsoft.com/office/powerpoint/2010/main" val="3858190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22" name="think-cell Slide" r:id="rId16" imgW="7772400" imgH="10058400" progId="TCLayout.ActiveDocument.1">
                  <p:embed/>
                </p:oleObj>
              </mc:Choice>
              <mc:Fallback>
                <p:oleObj name="think-cell Slide" r:id="rId16" imgW="7772400" imgH="10058400" progId="TCLayout.ActiveDocument.1">
                  <p:embed/>
                  <p:pic>
                    <p:nvPicPr>
                      <p:cNvPr id="3" name="Object 2" hidden="1">
                        <a:extLst>
                          <a:ext uri="{FF2B5EF4-FFF2-40B4-BE49-F238E27FC236}">
                            <a16:creationId xmlns:a16="http://schemas.microsoft.com/office/drawing/2014/main" id="{ED0ADB61-C7D6-9041-8F08-B3168FA2FF5D}"/>
                          </a:ext>
                        </a:extLst>
                      </p:cNvPr>
                      <p:cNvPicPr/>
                      <p:nvPr/>
                    </p:nvPicPr>
                    <p:blipFill>
                      <a:blip r:embed="rId17"/>
                      <a:stretch>
                        <a:fillRect/>
                      </a:stretch>
                    </p:blipFill>
                    <p:spPr>
                      <a:xfrm>
                        <a:off x="1588" y="1588"/>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8959425-FB53-434D-8D8F-60C0355F4E2A}"/>
              </a:ext>
            </a:extLst>
          </p:cNvPr>
          <p:cNvSpPr/>
          <p:nvPr userDrawn="1">
            <p:custDataLst>
              <p:tags r:id="rId15"/>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a:ln>
                <a:noFill/>
              </a:ln>
              <a:solidFill>
                <a:schemeClr val="tx1"/>
              </a:solidFill>
              <a:effectLst/>
              <a:latin typeface="Helvetica Neue" panose="02000503000000020004" pitchFamily="2" charset="0"/>
              <a:ea typeface="+mj-ea"/>
              <a:sym typeface="Helvetica Neue" panose="02000503000000020004" pitchFamily="2" charset="0"/>
            </a:endParaRPr>
          </a:p>
        </p:txBody>
      </p:sp>
      <p:sp>
        <p:nvSpPr>
          <p:cNvPr id="25602"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0" y="6046996"/>
            <a:ext cx="12192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11470670" y="6423146"/>
            <a:ext cx="367408" cy="276999"/>
          </a:xfrm>
          <a:prstGeom prst="rect">
            <a:avLst/>
          </a:prstGeom>
          <a:noFill/>
        </p:spPr>
        <p:txBody>
          <a:bodyPr wrap="none" rtlCol="0">
            <a:spAutoFit/>
          </a:bodyPr>
          <a:lstStyle/>
          <a:p>
            <a:fld id="{6446920D-A8B8-49EC-B90F-8D2AA171D2B0}" type="slidenum">
              <a:rPr lang="en-US" sz="1200" smtClean="0">
                <a:solidFill>
                  <a:schemeClr val="tx1"/>
                </a:solidFill>
                <a:latin typeface="Calibri" panose="020F0502020204030204" pitchFamily="34" charset="0"/>
                <a:cs typeface="Arial" panose="020B0604020202020204" pitchFamily="34" charset="0"/>
              </a:rPr>
              <a:t>‹#›</a:t>
            </a:fld>
            <a:endParaRPr lang="en-US" sz="1600" dirty="0">
              <a:solidFill>
                <a:schemeClr val="tx1"/>
              </a:solidFill>
              <a:latin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C86241E-C828-473B-9163-2E4D58B09C9E}"/>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231453" y="6155154"/>
            <a:ext cx="2035352" cy="658927"/>
          </a:xfrm>
          <a:prstGeom prst="rect">
            <a:avLst/>
          </a:prstGeom>
        </p:spPr>
      </p:pic>
      <p:sp>
        <p:nvSpPr>
          <p:cNvPr id="12" name="TextBox 11">
            <a:extLst>
              <a:ext uri="{FF2B5EF4-FFF2-40B4-BE49-F238E27FC236}">
                <a16:creationId xmlns:a16="http://schemas.microsoft.com/office/drawing/2014/main" id="{2ECA248C-BA63-4A56-AF5C-6CBAB29A7E30}"/>
              </a:ext>
            </a:extLst>
          </p:cNvPr>
          <p:cNvSpPr txBox="1"/>
          <p:nvPr userDrawn="1"/>
        </p:nvSpPr>
        <p:spPr>
          <a:xfrm>
            <a:off x="3970084" y="6302403"/>
            <a:ext cx="4251832" cy="369332"/>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DRAFT &amp; CONFIDENTIAL</a:t>
            </a:r>
          </a:p>
        </p:txBody>
      </p:sp>
    </p:spTree>
    <p:extLst>
      <p:ext uri="{BB962C8B-B14F-4D97-AF65-F5344CB8AC3E}">
        <p14:creationId xmlns:p14="http://schemas.microsoft.com/office/powerpoint/2010/main" val="2985884930"/>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rtl="0" eaLnBrk="1" fontAlgn="base" hangingPunct="1">
        <a:spcBef>
          <a:spcPct val="0"/>
        </a:spcBef>
        <a:spcAft>
          <a:spcPct val="0"/>
        </a:spcAft>
        <a:defRPr sz="4000" b="1">
          <a:solidFill>
            <a:schemeClr val="accent2"/>
          </a:solidFill>
          <a:latin typeface="+mj-lt"/>
          <a:ea typeface="+mj-ea"/>
          <a:cs typeface="+mj-cs"/>
        </a:defRPr>
      </a:lvl1pPr>
      <a:lvl2pPr algn="ctr" rtl="0" eaLnBrk="1" fontAlgn="base" hangingPunct="1">
        <a:spcBef>
          <a:spcPct val="0"/>
        </a:spcBef>
        <a:spcAft>
          <a:spcPct val="0"/>
        </a:spcAft>
        <a:defRPr sz="4000" b="1">
          <a:solidFill>
            <a:schemeClr val="accent2"/>
          </a:solidFill>
          <a:latin typeface="Helvetica Neue" charset="0"/>
        </a:defRPr>
      </a:lvl2pPr>
      <a:lvl3pPr algn="ctr" rtl="0" eaLnBrk="1" fontAlgn="base" hangingPunct="1">
        <a:spcBef>
          <a:spcPct val="0"/>
        </a:spcBef>
        <a:spcAft>
          <a:spcPct val="0"/>
        </a:spcAft>
        <a:defRPr sz="4000" b="1">
          <a:solidFill>
            <a:schemeClr val="accent2"/>
          </a:solidFill>
          <a:latin typeface="Helvetica Neue" charset="0"/>
        </a:defRPr>
      </a:lvl3pPr>
      <a:lvl4pPr algn="ctr" rtl="0" eaLnBrk="1" fontAlgn="base" hangingPunct="1">
        <a:spcBef>
          <a:spcPct val="0"/>
        </a:spcBef>
        <a:spcAft>
          <a:spcPct val="0"/>
        </a:spcAft>
        <a:defRPr sz="4000" b="1">
          <a:solidFill>
            <a:schemeClr val="accent2"/>
          </a:solidFill>
          <a:latin typeface="Helvetica Neue" charset="0"/>
        </a:defRPr>
      </a:lvl4pPr>
      <a:lvl5pPr algn="ctr" rtl="0" eaLnBrk="1" fontAlgn="base" hangingPunct="1">
        <a:spcBef>
          <a:spcPct val="0"/>
        </a:spcBef>
        <a:spcAft>
          <a:spcPct val="0"/>
        </a:spcAft>
        <a:defRPr sz="4000" b="1">
          <a:solidFill>
            <a:schemeClr val="accent2"/>
          </a:solidFill>
          <a:latin typeface="Helvetica Neue" charset="0"/>
        </a:defRPr>
      </a:lvl5pPr>
      <a:lvl6pPr marL="457200" algn="ctr" rtl="0" eaLnBrk="1" fontAlgn="base" hangingPunct="1">
        <a:spcBef>
          <a:spcPct val="0"/>
        </a:spcBef>
        <a:spcAft>
          <a:spcPct val="0"/>
        </a:spcAft>
        <a:defRPr sz="4000" b="1">
          <a:solidFill>
            <a:schemeClr val="accent2"/>
          </a:solidFill>
          <a:latin typeface="Helvetica Neue" charset="0"/>
        </a:defRPr>
      </a:lvl6pPr>
      <a:lvl7pPr marL="914400" algn="ctr" rtl="0" eaLnBrk="1" fontAlgn="base" hangingPunct="1">
        <a:spcBef>
          <a:spcPct val="0"/>
        </a:spcBef>
        <a:spcAft>
          <a:spcPct val="0"/>
        </a:spcAft>
        <a:defRPr sz="4000" b="1">
          <a:solidFill>
            <a:schemeClr val="accent2"/>
          </a:solidFill>
          <a:latin typeface="Helvetica Neue" charset="0"/>
        </a:defRPr>
      </a:lvl7pPr>
      <a:lvl8pPr marL="1371600" algn="ctr" rtl="0" eaLnBrk="1" fontAlgn="base" hangingPunct="1">
        <a:spcBef>
          <a:spcPct val="0"/>
        </a:spcBef>
        <a:spcAft>
          <a:spcPct val="0"/>
        </a:spcAft>
        <a:defRPr sz="4000" b="1">
          <a:solidFill>
            <a:schemeClr val="accent2"/>
          </a:solidFill>
          <a:latin typeface="Helvetica Neue" charset="0"/>
        </a:defRPr>
      </a:lvl8pPr>
      <a:lvl9pPr marL="1828800" algn="ctr" rtl="0" eaLnBrk="1" fontAlgn="base" hangingPunct="1">
        <a:spcBef>
          <a:spcPct val="0"/>
        </a:spcBef>
        <a:spcAft>
          <a:spcPct val="0"/>
        </a:spcAft>
        <a:defRPr sz="4000" b="1">
          <a:solidFill>
            <a:schemeClr val="accent2"/>
          </a:solidFill>
          <a:latin typeface="Helvetica Neue" charset="0"/>
        </a:defRPr>
      </a:lvl9pPr>
    </p:titleStyle>
    <p:bodyStyle>
      <a:lvl1pPr marL="342900" indent="-342900" algn="l" rtl="0" eaLnBrk="1" fontAlgn="base" hangingPunct="1">
        <a:spcBef>
          <a:spcPct val="20000"/>
        </a:spcBef>
        <a:spcAft>
          <a:spcPct val="0"/>
        </a:spcAft>
        <a:buClr>
          <a:schemeClr val="accent1"/>
        </a:buClr>
        <a:buChar char="•"/>
        <a:defRPr sz="3200">
          <a:solidFill>
            <a:schemeClr val="hlink"/>
          </a:solidFill>
          <a:latin typeface="+mn-lt"/>
          <a:ea typeface="+mn-ea"/>
          <a:cs typeface="+mn-cs"/>
        </a:defRPr>
      </a:lvl1pPr>
      <a:lvl2pPr marL="742950" indent="-285750" algn="l" rtl="0" eaLnBrk="1" fontAlgn="base" hangingPunct="1">
        <a:spcBef>
          <a:spcPct val="20000"/>
        </a:spcBef>
        <a:spcAft>
          <a:spcPct val="0"/>
        </a:spcAft>
        <a:buClr>
          <a:schemeClr val="bg1"/>
        </a:buClr>
        <a:defRPr sz="2800">
          <a:solidFill>
            <a:schemeClr val="hlink"/>
          </a:solidFill>
          <a:latin typeface="+mn-lt"/>
        </a:defRPr>
      </a:lvl2pPr>
      <a:lvl3pPr marL="1143000" indent="-228600" algn="l" rtl="0" eaLnBrk="1" fontAlgn="base" hangingPunct="1">
        <a:spcBef>
          <a:spcPct val="20000"/>
        </a:spcBef>
        <a:spcAft>
          <a:spcPct val="0"/>
        </a:spcAft>
        <a:buClr>
          <a:schemeClr val="accent1"/>
        </a:buClr>
        <a:defRPr sz="2400">
          <a:solidFill>
            <a:schemeClr val="hlink"/>
          </a:solidFill>
          <a:latin typeface="+mn-lt"/>
        </a:defRPr>
      </a:lvl3pPr>
      <a:lvl4pPr marL="1600200" indent="-228600" algn="l" rtl="0" eaLnBrk="1" fontAlgn="base" hangingPunct="1">
        <a:spcBef>
          <a:spcPct val="20000"/>
        </a:spcBef>
        <a:spcAft>
          <a:spcPct val="0"/>
        </a:spcAft>
        <a:buClr>
          <a:schemeClr val="bg1"/>
        </a:buClr>
        <a:defRPr sz="2000">
          <a:solidFill>
            <a:schemeClr val="hlink"/>
          </a:solidFill>
          <a:latin typeface="+mn-lt"/>
        </a:defRPr>
      </a:lvl4pPr>
      <a:lvl5pPr marL="2057400" indent="-228600" algn="l" rtl="0" eaLnBrk="1" fontAlgn="base" hangingPunct="1">
        <a:spcBef>
          <a:spcPct val="20000"/>
        </a:spcBef>
        <a:spcAft>
          <a:spcPct val="0"/>
        </a:spcAft>
        <a:buClr>
          <a:schemeClr val="bg1"/>
        </a:buClr>
        <a:defRPr sz="2000">
          <a:solidFill>
            <a:schemeClr val="hlink"/>
          </a:solidFill>
          <a:latin typeface="+mn-lt"/>
        </a:defRPr>
      </a:lvl5pPr>
      <a:lvl6pPr marL="2514600" indent="-228600" algn="l" rtl="0" eaLnBrk="1" fontAlgn="base" hangingPunct="1">
        <a:spcBef>
          <a:spcPct val="20000"/>
        </a:spcBef>
        <a:spcAft>
          <a:spcPct val="0"/>
        </a:spcAft>
        <a:buClr>
          <a:schemeClr val="bg1"/>
        </a:buClr>
        <a:defRPr sz="2000">
          <a:solidFill>
            <a:schemeClr val="hlink"/>
          </a:solidFill>
          <a:latin typeface="+mn-lt"/>
        </a:defRPr>
      </a:lvl6pPr>
      <a:lvl7pPr marL="2971800" indent="-228600" algn="l" rtl="0" eaLnBrk="1" fontAlgn="base" hangingPunct="1">
        <a:spcBef>
          <a:spcPct val="20000"/>
        </a:spcBef>
        <a:spcAft>
          <a:spcPct val="0"/>
        </a:spcAft>
        <a:buClr>
          <a:schemeClr val="bg1"/>
        </a:buClr>
        <a:defRPr sz="2000">
          <a:solidFill>
            <a:schemeClr val="hlink"/>
          </a:solidFill>
          <a:latin typeface="+mn-lt"/>
        </a:defRPr>
      </a:lvl7pPr>
      <a:lvl8pPr marL="3429000" indent="-228600" algn="l" rtl="0" eaLnBrk="1" fontAlgn="base" hangingPunct="1">
        <a:spcBef>
          <a:spcPct val="20000"/>
        </a:spcBef>
        <a:spcAft>
          <a:spcPct val="0"/>
        </a:spcAft>
        <a:buClr>
          <a:schemeClr val="bg1"/>
        </a:buClr>
        <a:defRPr sz="2000">
          <a:solidFill>
            <a:schemeClr val="hlink"/>
          </a:solidFill>
          <a:latin typeface="+mn-lt"/>
        </a:defRPr>
      </a:lvl8pPr>
      <a:lvl9pPr marL="3886200" indent="-228600" algn="l" rtl="0" eaLnBrk="1" fontAlgn="base" hangingPunct="1">
        <a:spcBef>
          <a:spcPct val="20000"/>
        </a:spcBef>
        <a:spcAft>
          <a:spcPct val="0"/>
        </a:spcAft>
        <a:buClr>
          <a:schemeClr val="bg1"/>
        </a:buClr>
        <a:defRPr sz="2000">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5"/>
            </p:custDataLst>
            <p:extLst>
              <p:ext uri="{D42A27DB-BD31-4B8C-83A1-F6EECF244321}">
                <p14:modId xmlns:p14="http://schemas.microsoft.com/office/powerpoint/2010/main" val="169967080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146" name="think-cell Slide" r:id="rId7" imgW="476" imgH="475" progId="TCLayout.ActiveDocument.1">
                  <p:embed/>
                </p:oleObj>
              </mc:Choice>
              <mc:Fallback>
                <p:oleObj name="think-cell Slide" r:id="rId7" imgW="476" imgH="475" progId="TCLayout.ActiveDocument.1">
                  <p:embed/>
                  <p:pic>
                    <p:nvPicPr>
                      <p:cNvPr id="5" name="Object 4" hidden="1"/>
                      <p:cNvPicPr/>
                      <p:nvPr/>
                    </p:nvPicPr>
                    <p:blipFill>
                      <a:blip r:embed="rId8"/>
                      <a:stretch>
                        <a:fillRect/>
                      </a:stretch>
                    </p:blipFill>
                    <p:spPr>
                      <a:xfrm>
                        <a:off x="2118" y="1589"/>
                        <a:ext cx="2116"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526679DD-429A-364C-B0D6-515BA17A18B6}"/>
              </a:ext>
            </a:extLst>
          </p:cNvPr>
          <p:cNvSpPr/>
          <p:nvPr userDrawn="1">
            <p:custDataLst>
              <p:tags r:id="rId6"/>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Placeholder 1"/>
          <p:cNvSpPr>
            <a:spLocks noGrp="1"/>
          </p:cNvSpPr>
          <p:nvPr>
            <p:ph type="title"/>
          </p:nvPr>
        </p:nvSpPr>
        <p:spPr>
          <a:xfrm>
            <a:off x="609600" y="152402"/>
            <a:ext cx="10972800" cy="830997"/>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609600" y="1039129"/>
            <a:ext cx="10972800" cy="49590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txBox="1">
            <a:spLocks/>
          </p:cNvSpPr>
          <p:nvPr userDrawn="1"/>
        </p:nvSpPr>
        <p:spPr>
          <a:xfrm>
            <a:off x="5842000" y="6400800"/>
            <a:ext cx="508000" cy="228600"/>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8BA2510F-904D-4DCC-8ACD-5393CB1A4D04}" type="slidenum">
              <a:rPr kumimoji="0" lang="en-US" sz="1200" b="1" i="0" u="none" strike="noStrike" kern="1200" cap="none" spc="0" normalizeH="0" baseline="0" noProof="0" smtClean="0">
                <a:ln>
                  <a:noFill/>
                </a:ln>
                <a:solidFill>
                  <a:schemeClr val="accent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chemeClr val="accent1"/>
              </a:solidFill>
              <a:effectLst/>
              <a:uLnTx/>
              <a:uFillTx/>
              <a:latin typeface="+mn-lt"/>
              <a:ea typeface="+mn-ea"/>
              <a:cs typeface="+mn-cs"/>
            </a:endParaRPr>
          </a:p>
        </p:txBody>
      </p:sp>
      <p:sp>
        <p:nvSpPr>
          <p:cNvPr id="12" name="Rectangle 11"/>
          <p:cNvSpPr/>
          <p:nvPr userDrawn="1"/>
        </p:nvSpPr>
        <p:spPr>
          <a:xfrm>
            <a:off x="609600" y="992571"/>
            <a:ext cx="121920" cy="74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userDrawn="1"/>
        </p:nvSpPr>
        <p:spPr>
          <a:xfrm>
            <a:off x="0" y="6247597"/>
            <a:ext cx="12192000" cy="626453"/>
          </a:xfrm>
          <a:prstGeom prst="rect">
            <a:avLst/>
          </a:prstGeom>
          <a:solidFill>
            <a:srgbClr val="8DCED6"/>
          </a:solidFill>
          <a:ln>
            <a:noFill/>
          </a:ln>
          <a:effectLst>
            <a:outerShdw blurRad="136525" dist="88900" dir="11820000" sx="61000" sy="61000" algn="tl" rotWithShape="0">
              <a:schemeClr val="bg1">
                <a:lumMod val="75000"/>
                <a:alpha val="43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3"/>
          <p:cNvPicPr>
            <a:picLocks noChangeAspect="1"/>
          </p:cNvPicPr>
          <p:nvPr userDrawn="1"/>
        </p:nvPicPr>
        <p:blipFill rotWithShape="1">
          <a:blip r:embed="rId9"/>
          <a:srcRect t="15761" b="9865"/>
          <a:stretch/>
        </p:blipFill>
        <p:spPr>
          <a:xfrm>
            <a:off x="0" y="6187113"/>
            <a:ext cx="12192000" cy="686937"/>
          </a:xfrm>
          <a:prstGeom prst="rect">
            <a:avLst/>
          </a:prstGeom>
        </p:spPr>
      </p:pic>
      <p:sp>
        <p:nvSpPr>
          <p:cNvPr id="15" name="TextBox 14"/>
          <p:cNvSpPr txBox="1"/>
          <p:nvPr userDrawn="1"/>
        </p:nvSpPr>
        <p:spPr>
          <a:xfrm>
            <a:off x="11470670" y="6423146"/>
            <a:ext cx="367408" cy="276999"/>
          </a:xfrm>
          <a:prstGeom prst="rect">
            <a:avLst/>
          </a:prstGeom>
          <a:noFill/>
        </p:spPr>
        <p:txBody>
          <a:bodyPr wrap="none" rtlCol="0">
            <a:spAutoFit/>
          </a:bodyPr>
          <a:lstStyle/>
          <a:p>
            <a:fld id="{6446920D-A8B8-49EC-B90F-8D2AA171D2B0}" type="slidenum">
              <a:rPr lang="en-US" sz="1200" smtClean="0">
                <a:solidFill>
                  <a:schemeClr val="bg1"/>
                </a:solidFill>
                <a:latin typeface="Calibri" panose="020F0502020204030204" pitchFamily="34" charset="0"/>
                <a:cs typeface="Arial" panose="020B0604020202020204" pitchFamily="34" charset="0"/>
              </a:rPr>
              <a:t>‹#›</a:t>
            </a:fld>
            <a:endParaRPr lang="en-US" sz="1600" dirty="0">
              <a:solidFill>
                <a:schemeClr val="bg1"/>
              </a:solidFill>
              <a:latin typeface="Calibri" panose="020F0502020204030204" pitchFamily="34" charset="0"/>
              <a:cs typeface="Arial" panose="020B0604020202020204" pitchFamily="34" charset="0"/>
            </a:endParaRPr>
          </a:p>
        </p:txBody>
      </p:sp>
      <p:cxnSp>
        <p:nvCxnSpPr>
          <p:cNvPr id="6" name="Straight Connector 5"/>
          <p:cNvCxnSpPr/>
          <p:nvPr userDrawn="1"/>
        </p:nvCxnSpPr>
        <p:spPr>
          <a:xfrm>
            <a:off x="0" y="6046996"/>
            <a:ext cx="12192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4234873" y="6330434"/>
            <a:ext cx="3722255" cy="369332"/>
          </a:xfrm>
          <a:prstGeom prst="rect">
            <a:avLst/>
          </a:prstGeom>
          <a:noFill/>
        </p:spPr>
        <p:txBody>
          <a:bodyPr wrap="square" rtlCol="0">
            <a:spAutoFit/>
          </a:bodyPr>
          <a:lstStyle/>
          <a:p>
            <a:pPr algn="ctr"/>
            <a:r>
              <a:rPr lang="en-US" sz="1800" dirty="0">
                <a:solidFill>
                  <a:schemeClr val="bg1"/>
                </a:solidFill>
              </a:rPr>
              <a:t>DRAFT &amp; CONFIDENTIAL</a:t>
            </a:r>
          </a:p>
        </p:txBody>
      </p:sp>
    </p:spTree>
    <p:extLst>
      <p:ext uri="{BB962C8B-B14F-4D97-AF65-F5344CB8AC3E}">
        <p14:creationId xmlns:p14="http://schemas.microsoft.com/office/powerpoint/2010/main" val="4130030265"/>
      </p:ext>
    </p:extLst>
  </p:cSld>
  <p:clrMap bg1="lt1" tx1="dk1" bg2="lt2" tx2="dk2" accent1="accent1" accent2="accent2" accent3="accent3" accent4="accent4" accent5="accent5" accent6="accent6" hlink="hlink" folHlink="folHlink"/>
  <p:sldLayoutIdLst>
    <p:sldLayoutId id="2147483943" r:id="rId1"/>
    <p:sldLayoutId id="2147483944" r:id="rId2"/>
  </p:sldLayoutIdLst>
  <p:hf hdr="0" ftr="0" dt="0"/>
  <p:txStyles>
    <p:title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p:titleStyle>
    <p:body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54">
          <p15:clr>
            <a:srgbClr val="F26B43"/>
          </p15:clr>
        </p15:guide>
        <p15:guide id="2" pos="288">
          <p15:clr>
            <a:srgbClr val="F26B43"/>
          </p15:clr>
        </p15:guide>
        <p15:guide id="3" pos="54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7.jpe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slide" Target="slide43.xml"/><Relationship Id="rId3" Type="http://schemas.openxmlformats.org/officeDocument/2006/relationships/tags" Target="../tags/tag114.xml"/><Relationship Id="rId7" Type="http://schemas.openxmlformats.org/officeDocument/2006/relationships/image" Target="../media/image107.emf"/><Relationship Id="rId12" Type="http://schemas.openxmlformats.org/officeDocument/2006/relationships/slide" Target="slide40.xml"/><Relationship Id="rId2" Type="http://schemas.openxmlformats.org/officeDocument/2006/relationships/tags" Target="../tags/tag113.xml"/><Relationship Id="rId1" Type="http://schemas.openxmlformats.org/officeDocument/2006/relationships/vmlDrawing" Target="../drawings/vmlDrawing15.vml"/><Relationship Id="rId6" Type="http://schemas.openxmlformats.org/officeDocument/2006/relationships/oleObject" Target="../embeddings/oleObject15.bin"/><Relationship Id="rId11" Type="http://schemas.openxmlformats.org/officeDocument/2006/relationships/slide" Target="slide102.xml"/><Relationship Id="rId5" Type="http://schemas.openxmlformats.org/officeDocument/2006/relationships/notesSlide" Target="../notesSlides/notesSlide26.xml"/><Relationship Id="rId10" Type="http://schemas.openxmlformats.org/officeDocument/2006/relationships/slide" Target="slide101.xml"/><Relationship Id="rId4" Type="http://schemas.openxmlformats.org/officeDocument/2006/relationships/slideLayout" Target="../slideLayouts/slideLayout4.xml"/><Relationship Id="rId9" Type="http://schemas.openxmlformats.org/officeDocument/2006/relationships/hyperlink" Target="https://bhw.hrsa.gov/sites/default/files/bhw/nchwa/projections/pharmacists.pdf" TargetMode="External"/></Relationships>
</file>

<file path=ppt/slides/_rels/slide101.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hyperlink" Target="https://www.aacp.org/sites/default/files/2020-03/2019_NPWS_Final_Report.pdf" TargetMode="External"/><Relationship Id="rId1" Type="http://schemas.openxmlformats.org/officeDocument/2006/relationships/slideLayout" Target="../slideLayouts/slideLayout4.xml"/><Relationship Id="rId4" Type="http://schemas.openxmlformats.org/officeDocument/2006/relationships/slide" Target="slide43.xml"/></Relationships>
</file>

<file path=ppt/slides/_rels/slide102.xml.rels><?xml version="1.0" encoding="UTF-8" standalone="yes"?>
<Relationships xmlns="http://schemas.openxmlformats.org/package/2006/relationships"><Relationship Id="rId3" Type="http://schemas.openxmlformats.org/officeDocument/2006/relationships/hyperlink" Target="https://www.aacp.org/sites/default/files/2020-03/2019_NPWS_Final_Report.pdf"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slide" Target="slide43.xml"/><Relationship Id="rId4" Type="http://schemas.openxmlformats.org/officeDocument/2006/relationships/slide" Target="slide40.xml"/></Relationships>
</file>

<file path=ppt/slides/_rels/slide103.xml.rels><?xml version="1.0" encoding="UTF-8" standalone="yes"?>
<Relationships xmlns="http://schemas.openxmlformats.org/package/2006/relationships"><Relationship Id="rId8" Type="http://schemas.openxmlformats.org/officeDocument/2006/relationships/slide" Target="slide104.xml"/><Relationship Id="rId3" Type="http://schemas.openxmlformats.org/officeDocument/2006/relationships/tags" Target="../tags/tag116.xml"/><Relationship Id="rId7" Type="http://schemas.openxmlformats.org/officeDocument/2006/relationships/image" Target="../media/image109.emf"/><Relationship Id="rId2" Type="http://schemas.openxmlformats.org/officeDocument/2006/relationships/tags" Target="../tags/tag115.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notesSlide" Target="../notesSlides/notesSlide28.xml"/><Relationship Id="rId10" Type="http://schemas.openxmlformats.org/officeDocument/2006/relationships/slide" Target="slide44.xml"/><Relationship Id="rId4" Type="http://schemas.openxmlformats.org/officeDocument/2006/relationships/slideLayout" Target="../slideLayouts/slideLayout4.xml"/><Relationship Id="rId9" Type="http://schemas.openxmlformats.org/officeDocument/2006/relationships/slide" Target="slide40.xml"/></Relationships>
</file>

<file path=ppt/slides/_rels/slide104.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10.png"/><Relationship Id="rId1" Type="http://schemas.openxmlformats.org/officeDocument/2006/relationships/slideLayout" Target="../slideLayouts/slideLayout4.xml"/><Relationship Id="rId4" Type="http://schemas.openxmlformats.org/officeDocument/2006/relationships/slide" Target="slide44.xml"/></Relationships>
</file>

<file path=ppt/slides/_rels/slide105.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tags" Target="../tags/tag128.xml"/><Relationship Id="rId18" Type="http://schemas.openxmlformats.org/officeDocument/2006/relationships/tags" Target="../tags/tag133.xml"/><Relationship Id="rId26" Type="http://schemas.openxmlformats.org/officeDocument/2006/relationships/slide" Target="slide107.xml"/><Relationship Id="rId3" Type="http://schemas.openxmlformats.org/officeDocument/2006/relationships/tags" Target="../tags/tag118.xml"/><Relationship Id="rId21" Type="http://schemas.openxmlformats.org/officeDocument/2006/relationships/oleObject" Target="../embeddings/oleObject17.bin"/><Relationship Id="rId7" Type="http://schemas.openxmlformats.org/officeDocument/2006/relationships/tags" Target="../tags/tag122.xml"/><Relationship Id="rId12" Type="http://schemas.openxmlformats.org/officeDocument/2006/relationships/tags" Target="../tags/tag127.xml"/><Relationship Id="rId17" Type="http://schemas.openxmlformats.org/officeDocument/2006/relationships/tags" Target="../tags/tag132.xml"/><Relationship Id="rId25" Type="http://schemas.openxmlformats.org/officeDocument/2006/relationships/slide" Target="slide106.xml"/><Relationship Id="rId2" Type="http://schemas.openxmlformats.org/officeDocument/2006/relationships/tags" Target="../tags/tag117.xml"/><Relationship Id="rId16" Type="http://schemas.openxmlformats.org/officeDocument/2006/relationships/tags" Target="../tags/tag131.xml"/><Relationship Id="rId20"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tags" Target="../tags/tag121.xml"/><Relationship Id="rId11" Type="http://schemas.openxmlformats.org/officeDocument/2006/relationships/tags" Target="../tags/tag126.xml"/><Relationship Id="rId24" Type="http://schemas.openxmlformats.org/officeDocument/2006/relationships/chart" Target="../charts/chart18.xml"/><Relationship Id="rId5" Type="http://schemas.openxmlformats.org/officeDocument/2006/relationships/tags" Target="../tags/tag120.xml"/><Relationship Id="rId15" Type="http://schemas.openxmlformats.org/officeDocument/2006/relationships/tags" Target="../tags/tag130.xml"/><Relationship Id="rId23" Type="http://schemas.openxmlformats.org/officeDocument/2006/relationships/chart" Target="../charts/chart17.xml"/><Relationship Id="rId28" Type="http://schemas.openxmlformats.org/officeDocument/2006/relationships/slide" Target="slide45.xml"/><Relationship Id="rId10" Type="http://schemas.openxmlformats.org/officeDocument/2006/relationships/tags" Target="../tags/tag125.xml"/><Relationship Id="rId19" Type="http://schemas.openxmlformats.org/officeDocument/2006/relationships/tags" Target="../tags/tag134.xml"/><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tags" Target="../tags/tag129.xml"/><Relationship Id="rId22" Type="http://schemas.openxmlformats.org/officeDocument/2006/relationships/image" Target="../media/image111.emf"/><Relationship Id="rId27" Type="http://schemas.openxmlformats.org/officeDocument/2006/relationships/slide" Target="slide40.xml"/></Relationships>
</file>

<file path=ppt/slides/_rels/slide106.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12.png"/><Relationship Id="rId1" Type="http://schemas.openxmlformats.org/officeDocument/2006/relationships/slideLayout" Target="../slideLayouts/slideLayout4.xml"/><Relationship Id="rId4" Type="http://schemas.openxmlformats.org/officeDocument/2006/relationships/slide" Target="slide45.xml"/></Relationships>
</file>

<file path=ppt/slides/_rels/slide10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tags" Target="../tags/tag136.xml"/><Relationship Id="rId7" Type="http://schemas.openxmlformats.org/officeDocument/2006/relationships/image" Target="../media/image113.emf"/><Relationship Id="rId2" Type="http://schemas.openxmlformats.org/officeDocument/2006/relationships/tags" Target="../tags/tag135.xml"/><Relationship Id="rId1" Type="http://schemas.openxmlformats.org/officeDocument/2006/relationships/vmlDrawing" Target="../drawings/vmlDrawing18.vml"/><Relationship Id="rId6" Type="http://schemas.openxmlformats.org/officeDocument/2006/relationships/oleObject" Target="../embeddings/oleObject18.bin"/><Relationship Id="rId11" Type="http://schemas.openxmlformats.org/officeDocument/2006/relationships/slide" Target="slide45.xml"/><Relationship Id="rId5" Type="http://schemas.openxmlformats.org/officeDocument/2006/relationships/slideLayout" Target="../slideLayouts/slideLayout4.xml"/><Relationship Id="rId10" Type="http://schemas.openxmlformats.org/officeDocument/2006/relationships/slide" Target="slide40.xml"/><Relationship Id="rId4" Type="http://schemas.openxmlformats.org/officeDocument/2006/relationships/tags" Target="../tags/tag137.xml"/><Relationship Id="rId9" Type="http://schemas.openxmlformats.org/officeDocument/2006/relationships/image" Target="../media/image1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8.tiff"/><Relationship Id="rId4" Type="http://schemas.openxmlformats.org/officeDocument/2006/relationships/hyperlink" Target="https://faopharmacy.unc.edu/beyond"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kenan-flagler.az1.qualtrics.com/jfe/form/SV_cSahOdIdxqQBfJX"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2.png"/><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5.vml"/><Relationship Id="rId5" Type="http://schemas.openxmlformats.org/officeDocument/2006/relationships/image" Target="../media/image42.emf"/><Relationship Id="rId4" Type="http://schemas.openxmlformats.org/officeDocument/2006/relationships/image" Target="../media/image41.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slide" Target="slide7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slide" Target="slide7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slide" Target="slide7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slide" Target="slide8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slide" Target="slide82.xml"/><Relationship Id="rId5" Type="http://schemas.openxmlformats.org/officeDocument/2006/relationships/chart" Target="../charts/chart3.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2" Type="http://schemas.openxmlformats.org/officeDocument/2006/relationships/slide" Target="slide8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slide" Target="slide8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4.tiff"/><Relationship Id="rId13" Type="http://schemas.openxmlformats.org/officeDocument/2006/relationships/image" Target="../media/image29.tiff"/><Relationship Id="rId3" Type="http://schemas.openxmlformats.org/officeDocument/2006/relationships/image" Target="../media/image19.tiff"/><Relationship Id="rId7" Type="http://schemas.openxmlformats.org/officeDocument/2006/relationships/image" Target="../media/image23.tiff"/><Relationship Id="rId12" Type="http://schemas.openxmlformats.org/officeDocument/2006/relationships/image" Target="../media/image28.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tiff"/><Relationship Id="rId11" Type="http://schemas.openxmlformats.org/officeDocument/2006/relationships/image" Target="../media/image27.tiff"/><Relationship Id="rId5" Type="http://schemas.openxmlformats.org/officeDocument/2006/relationships/image" Target="../media/image21.tiff"/><Relationship Id="rId15" Type="http://schemas.openxmlformats.org/officeDocument/2006/relationships/image" Target="../media/image31.tiff"/><Relationship Id="rId10" Type="http://schemas.openxmlformats.org/officeDocument/2006/relationships/image" Target="../media/image26.tiff"/><Relationship Id="rId4" Type="http://schemas.openxmlformats.org/officeDocument/2006/relationships/image" Target="../media/image20.tiff"/><Relationship Id="rId9" Type="http://schemas.openxmlformats.org/officeDocument/2006/relationships/image" Target="../media/image25.tiff"/><Relationship Id="rId14" Type="http://schemas.openxmlformats.org/officeDocument/2006/relationships/image" Target="../media/image30.tiff"/></Relationships>
</file>

<file path=ppt/slides/_rels/slide40.xml.rels><?xml version="1.0" encoding="UTF-8" standalone="yes"?>
<Relationships xmlns="http://schemas.openxmlformats.org/package/2006/relationships"><Relationship Id="rId2" Type="http://schemas.openxmlformats.org/officeDocument/2006/relationships/slide" Target="slide9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tiff"/><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eg"/><Relationship Id="rId14"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slide" Target="slide10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slide" Target="slide10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hyperlink" Target="https://faopharmacy.unc.edu/beyond" TargetMode="Externa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s://kenan-flagler.az1.qualtrics.com/jfe/form/SV_cSahOdIdxqQBfJX"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32.tiff"/><Relationship Id="rId7" Type="http://schemas.openxmlformats.org/officeDocument/2006/relationships/image" Target="../media/image36.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6.jpeg"/><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14.emf"/><Relationship Id="rId5" Type="http://schemas.openxmlformats.org/officeDocument/2006/relationships/oleObject" Target="../embeddings/oleObject6.bin"/><Relationship Id="rId4" Type="http://schemas.openxmlformats.org/officeDocument/2006/relationships/notesSlide" Target="../notesSlides/notesSlide11.xml"/></Relationships>
</file>

<file path=ppt/slides/_rels/slide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chart" Target="../charts/chart8.xml"/></Relationships>
</file>

<file path=ppt/slides/_rels/slide6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chart" Target="../charts/chart10.xml"/></Relationships>
</file>

<file path=ppt/slides/_rels/slide67.xml.rels><?xml version="1.0" encoding="UTF-8" standalone="yes"?>
<Relationships xmlns="http://schemas.openxmlformats.org/package/2006/relationships"><Relationship Id="rId3" Type="http://schemas.openxmlformats.org/officeDocument/2006/relationships/hyperlink" Target="http://report.nih.gov/success_rates/index.aspx" TargetMode="External"/><Relationship Id="rId2" Type="http://schemas.openxmlformats.org/officeDocument/2006/relationships/chart" Target="../charts/chart11.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13" Type="http://schemas.openxmlformats.org/officeDocument/2006/relationships/tags" Target="../tags/tag22.xml"/><Relationship Id="rId18" Type="http://schemas.openxmlformats.org/officeDocument/2006/relationships/tags" Target="../tags/tag27.xml"/><Relationship Id="rId26" Type="http://schemas.openxmlformats.org/officeDocument/2006/relationships/tags" Target="../tags/tag35.xml"/><Relationship Id="rId39" Type="http://schemas.openxmlformats.org/officeDocument/2006/relationships/tags" Target="../tags/tag48.xml"/><Relationship Id="rId21" Type="http://schemas.openxmlformats.org/officeDocument/2006/relationships/tags" Target="../tags/tag30.xml"/><Relationship Id="rId34" Type="http://schemas.openxmlformats.org/officeDocument/2006/relationships/tags" Target="../tags/tag43.xml"/><Relationship Id="rId42" Type="http://schemas.openxmlformats.org/officeDocument/2006/relationships/tags" Target="../tags/tag51.xml"/><Relationship Id="rId47" Type="http://schemas.openxmlformats.org/officeDocument/2006/relationships/tags" Target="../tags/tag56.xml"/><Relationship Id="rId50" Type="http://schemas.openxmlformats.org/officeDocument/2006/relationships/tags" Target="../tags/tag59.xml"/><Relationship Id="rId55" Type="http://schemas.openxmlformats.org/officeDocument/2006/relationships/tags" Target="../tags/tag64.xml"/><Relationship Id="rId7" Type="http://schemas.openxmlformats.org/officeDocument/2006/relationships/tags" Target="../tags/tag16.xml"/><Relationship Id="rId2" Type="http://schemas.openxmlformats.org/officeDocument/2006/relationships/tags" Target="../tags/tag11.xml"/><Relationship Id="rId16" Type="http://schemas.openxmlformats.org/officeDocument/2006/relationships/tags" Target="../tags/tag25.xml"/><Relationship Id="rId29" Type="http://schemas.openxmlformats.org/officeDocument/2006/relationships/tags" Target="../tags/tag38.xml"/><Relationship Id="rId11" Type="http://schemas.openxmlformats.org/officeDocument/2006/relationships/tags" Target="../tags/tag20.xml"/><Relationship Id="rId24" Type="http://schemas.openxmlformats.org/officeDocument/2006/relationships/tags" Target="../tags/tag33.xml"/><Relationship Id="rId32" Type="http://schemas.openxmlformats.org/officeDocument/2006/relationships/tags" Target="../tags/tag41.xml"/><Relationship Id="rId37" Type="http://schemas.openxmlformats.org/officeDocument/2006/relationships/tags" Target="../tags/tag46.xml"/><Relationship Id="rId40" Type="http://schemas.openxmlformats.org/officeDocument/2006/relationships/tags" Target="../tags/tag49.xml"/><Relationship Id="rId45" Type="http://schemas.openxmlformats.org/officeDocument/2006/relationships/tags" Target="../tags/tag54.xml"/><Relationship Id="rId53" Type="http://schemas.openxmlformats.org/officeDocument/2006/relationships/tags" Target="../tags/tag62.xml"/><Relationship Id="rId58" Type="http://schemas.openxmlformats.org/officeDocument/2006/relationships/image" Target="../media/image59.emf"/><Relationship Id="rId5" Type="http://schemas.openxmlformats.org/officeDocument/2006/relationships/tags" Target="../tags/tag14.xml"/><Relationship Id="rId61" Type="http://schemas.openxmlformats.org/officeDocument/2006/relationships/slide" Target="slide40.xml"/><Relationship Id="rId19" Type="http://schemas.openxmlformats.org/officeDocument/2006/relationships/tags" Target="../tags/tag28.xml"/><Relationship Id="rId14" Type="http://schemas.openxmlformats.org/officeDocument/2006/relationships/tags" Target="../tags/tag23.xml"/><Relationship Id="rId22" Type="http://schemas.openxmlformats.org/officeDocument/2006/relationships/tags" Target="../tags/tag31.xml"/><Relationship Id="rId27" Type="http://schemas.openxmlformats.org/officeDocument/2006/relationships/tags" Target="../tags/tag36.xml"/><Relationship Id="rId30" Type="http://schemas.openxmlformats.org/officeDocument/2006/relationships/tags" Target="../tags/tag39.xml"/><Relationship Id="rId35" Type="http://schemas.openxmlformats.org/officeDocument/2006/relationships/tags" Target="../tags/tag44.xml"/><Relationship Id="rId43" Type="http://schemas.openxmlformats.org/officeDocument/2006/relationships/tags" Target="../tags/tag52.xml"/><Relationship Id="rId48" Type="http://schemas.openxmlformats.org/officeDocument/2006/relationships/tags" Target="../tags/tag57.xml"/><Relationship Id="rId56" Type="http://schemas.openxmlformats.org/officeDocument/2006/relationships/slideLayout" Target="../slideLayouts/slideLayout4.xml"/><Relationship Id="rId8" Type="http://schemas.openxmlformats.org/officeDocument/2006/relationships/tags" Target="../tags/tag17.xml"/><Relationship Id="rId51" Type="http://schemas.openxmlformats.org/officeDocument/2006/relationships/tags" Target="../tags/tag60.xml"/><Relationship Id="rId3" Type="http://schemas.openxmlformats.org/officeDocument/2006/relationships/tags" Target="../tags/tag12.xml"/><Relationship Id="rId12" Type="http://schemas.openxmlformats.org/officeDocument/2006/relationships/tags" Target="../tags/tag21.xml"/><Relationship Id="rId17" Type="http://schemas.openxmlformats.org/officeDocument/2006/relationships/tags" Target="../tags/tag26.xml"/><Relationship Id="rId25" Type="http://schemas.openxmlformats.org/officeDocument/2006/relationships/tags" Target="../tags/tag34.xml"/><Relationship Id="rId33" Type="http://schemas.openxmlformats.org/officeDocument/2006/relationships/tags" Target="../tags/tag42.xml"/><Relationship Id="rId38" Type="http://schemas.openxmlformats.org/officeDocument/2006/relationships/tags" Target="../tags/tag47.xml"/><Relationship Id="rId46" Type="http://schemas.openxmlformats.org/officeDocument/2006/relationships/tags" Target="../tags/tag55.xml"/><Relationship Id="rId59" Type="http://schemas.openxmlformats.org/officeDocument/2006/relationships/chart" Target="../charts/chart12.xml"/><Relationship Id="rId20" Type="http://schemas.openxmlformats.org/officeDocument/2006/relationships/tags" Target="../tags/tag29.xml"/><Relationship Id="rId41" Type="http://schemas.openxmlformats.org/officeDocument/2006/relationships/tags" Target="../tags/tag50.xml"/><Relationship Id="rId54" Type="http://schemas.openxmlformats.org/officeDocument/2006/relationships/tags" Target="../tags/tag63.xml"/><Relationship Id="rId62" Type="http://schemas.openxmlformats.org/officeDocument/2006/relationships/slide" Target="slide31.xml"/><Relationship Id="rId1" Type="http://schemas.openxmlformats.org/officeDocument/2006/relationships/vmlDrawing" Target="../drawings/vmlDrawing7.vml"/><Relationship Id="rId6" Type="http://schemas.openxmlformats.org/officeDocument/2006/relationships/tags" Target="../tags/tag15.xml"/><Relationship Id="rId15" Type="http://schemas.openxmlformats.org/officeDocument/2006/relationships/tags" Target="../tags/tag24.xml"/><Relationship Id="rId23" Type="http://schemas.openxmlformats.org/officeDocument/2006/relationships/tags" Target="../tags/tag32.xml"/><Relationship Id="rId28" Type="http://schemas.openxmlformats.org/officeDocument/2006/relationships/tags" Target="../tags/tag37.xml"/><Relationship Id="rId36" Type="http://schemas.openxmlformats.org/officeDocument/2006/relationships/tags" Target="../tags/tag45.xml"/><Relationship Id="rId49" Type="http://schemas.openxmlformats.org/officeDocument/2006/relationships/tags" Target="../tags/tag58.xml"/><Relationship Id="rId57" Type="http://schemas.openxmlformats.org/officeDocument/2006/relationships/oleObject" Target="../embeddings/oleObject7.bin"/><Relationship Id="rId10" Type="http://schemas.openxmlformats.org/officeDocument/2006/relationships/tags" Target="../tags/tag19.xml"/><Relationship Id="rId31" Type="http://schemas.openxmlformats.org/officeDocument/2006/relationships/tags" Target="../tags/tag40.xml"/><Relationship Id="rId44" Type="http://schemas.openxmlformats.org/officeDocument/2006/relationships/tags" Target="../tags/tag53.xml"/><Relationship Id="rId52" Type="http://schemas.openxmlformats.org/officeDocument/2006/relationships/tags" Target="../tags/tag61.xml"/><Relationship Id="rId60" Type="http://schemas.openxmlformats.org/officeDocument/2006/relationships/hyperlink" Target="https://nabp.pharmacy/wp-content/uploads/2019/03/NAPLEX-Pass-Rates-2019.pdf" TargetMode="External"/><Relationship Id="rId4" Type="http://schemas.openxmlformats.org/officeDocument/2006/relationships/tags" Target="../tags/tag13.xml"/><Relationship Id="rId9" Type="http://schemas.openxmlformats.org/officeDocument/2006/relationships/tags" Target="../tags/tag18.xml"/></Relationships>
</file>

<file path=ppt/slides/_rels/slide76.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image" Target="../media/image60.emf"/><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oleObject" Target="../embeddings/oleObject8.bin"/><Relationship Id="rId2" Type="http://schemas.openxmlformats.org/officeDocument/2006/relationships/tags" Target="../tags/tag65.xml"/><Relationship Id="rId16" Type="http://schemas.openxmlformats.org/officeDocument/2006/relationships/slide" Target="slide32.xml"/><Relationship Id="rId1" Type="http://schemas.openxmlformats.org/officeDocument/2006/relationships/vmlDrawing" Target="../drawings/vmlDrawing8.vml"/><Relationship Id="rId6" Type="http://schemas.openxmlformats.org/officeDocument/2006/relationships/tags" Target="../tags/tag69.xml"/><Relationship Id="rId11" Type="http://schemas.openxmlformats.org/officeDocument/2006/relationships/slideLayout" Target="../slideLayouts/slideLayout4.xml"/><Relationship Id="rId5" Type="http://schemas.openxmlformats.org/officeDocument/2006/relationships/tags" Target="../tags/tag68.xml"/><Relationship Id="rId15" Type="http://schemas.openxmlformats.org/officeDocument/2006/relationships/slide" Target="slide40.xml"/><Relationship Id="rId10" Type="http://schemas.openxmlformats.org/officeDocument/2006/relationships/tags" Target="../tags/tag73.xml"/><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chart" Target="../charts/chart13.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slide" Target="slide32.xml"/><Relationship Id="rId4" Type="http://schemas.openxmlformats.org/officeDocument/2006/relationships/slide" Target="slide40.xml"/></Relationships>
</file>

<file path=ppt/slides/_rels/slide78.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image" Target="../media/image60.emf"/><Relationship Id="rId18" Type="http://schemas.openxmlformats.org/officeDocument/2006/relationships/slide" Target="slide33.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oleObject" Target="../embeddings/oleObject9.bin"/><Relationship Id="rId17" Type="http://schemas.openxmlformats.org/officeDocument/2006/relationships/slide" Target="slide40.xml"/><Relationship Id="rId2" Type="http://schemas.openxmlformats.org/officeDocument/2006/relationships/tags" Target="../tags/tag74.xml"/><Relationship Id="rId16" Type="http://schemas.openxmlformats.org/officeDocument/2006/relationships/chart" Target="../charts/chart14.xml"/><Relationship Id="rId1" Type="http://schemas.openxmlformats.org/officeDocument/2006/relationships/vmlDrawing" Target="../drawings/vmlDrawing9.vml"/><Relationship Id="rId6" Type="http://schemas.openxmlformats.org/officeDocument/2006/relationships/tags" Target="../tags/tag78.xml"/><Relationship Id="rId11" Type="http://schemas.openxmlformats.org/officeDocument/2006/relationships/slideLayout" Target="../slideLayouts/slideLayout4.xml"/><Relationship Id="rId5" Type="http://schemas.openxmlformats.org/officeDocument/2006/relationships/tags" Target="../tags/tag77.xml"/><Relationship Id="rId15" Type="http://schemas.openxmlformats.org/officeDocument/2006/relationships/hyperlink" Target="https://pharmacy.unc.edu/about/ospa/factbook-and-benchmarks/rankings/" TargetMode="External"/><Relationship Id="rId10" Type="http://schemas.openxmlformats.org/officeDocument/2006/relationships/tags" Target="../tags/tag82.xml"/><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hyperlink" Target="https://pharmacy.unc.edu/files/2020/06/2019_FARSummaryReport_v20200618-FINAL-WEBSITE.pdf"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slide" Target="slide33.xml"/><Relationship Id="rId5" Type="http://schemas.openxmlformats.org/officeDocument/2006/relationships/slide" Target="slide40.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slide" Target="slide35.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slide" Target="slide35.xml"/><Relationship Id="rId4" Type="http://schemas.openxmlformats.org/officeDocument/2006/relationships/slide" Target="slide40.xml"/></Relationships>
</file>

<file path=ppt/slides/_rels/slide82.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tags" Target="../tags/tag94.xml"/><Relationship Id="rId18" Type="http://schemas.openxmlformats.org/officeDocument/2006/relationships/hyperlink" Target="https://pharmacy.unc.edu/about/our-diversity/" TargetMode="External"/><Relationship Id="rId3" Type="http://schemas.openxmlformats.org/officeDocument/2006/relationships/tags" Target="../tags/tag84.xml"/><Relationship Id="rId21" Type="http://schemas.openxmlformats.org/officeDocument/2006/relationships/slide" Target="slide36.xml"/><Relationship Id="rId7" Type="http://schemas.openxmlformats.org/officeDocument/2006/relationships/tags" Target="../tags/tag88.xml"/><Relationship Id="rId12" Type="http://schemas.openxmlformats.org/officeDocument/2006/relationships/tags" Target="../tags/tag93.xml"/><Relationship Id="rId17" Type="http://schemas.openxmlformats.org/officeDocument/2006/relationships/chart" Target="../charts/chart15.xml"/><Relationship Id="rId2" Type="http://schemas.openxmlformats.org/officeDocument/2006/relationships/tags" Target="../tags/tag83.xml"/><Relationship Id="rId16" Type="http://schemas.openxmlformats.org/officeDocument/2006/relationships/image" Target="../media/image64.emf"/><Relationship Id="rId20" Type="http://schemas.openxmlformats.org/officeDocument/2006/relationships/slide" Target="slide40.xml"/><Relationship Id="rId1" Type="http://schemas.openxmlformats.org/officeDocument/2006/relationships/vmlDrawing" Target="../drawings/vmlDrawing10.vml"/><Relationship Id="rId6" Type="http://schemas.openxmlformats.org/officeDocument/2006/relationships/tags" Target="../tags/tag87.xml"/><Relationship Id="rId11" Type="http://schemas.openxmlformats.org/officeDocument/2006/relationships/tags" Target="../tags/tag92.xml"/><Relationship Id="rId5" Type="http://schemas.openxmlformats.org/officeDocument/2006/relationships/tags" Target="../tags/tag86.xml"/><Relationship Id="rId15" Type="http://schemas.openxmlformats.org/officeDocument/2006/relationships/oleObject" Target="../embeddings/oleObject10.bin"/><Relationship Id="rId10" Type="http://schemas.openxmlformats.org/officeDocument/2006/relationships/tags" Target="../tags/tag91.xml"/><Relationship Id="rId19" Type="http://schemas.openxmlformats.org/officeDocument/2006/relationships/slide" Target="slide83.xml"/><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slide" Target="slide36.xml"/></Relationships>
</file>

<file path=ppt/slides/_rels/slide84.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tags" Target="../tags/tag106.xml"/><Relationship Id="rId18" Type="http://schemas.openxmlformats.org/officeDocument/2006/relationships/hyperlink" Target="https://www.aacp.org/sites/default/files/2020-03/2019_NPWS_Final_Report.pdf" TargetMode="External"/><Relationship Id="rId3" Type="http://schemas.openxmlformats.org/officeDocument/2006/relationships/tags" Target="../tags/tag96.xml"/><Relationship Id="rId21" Type="http://schemas.openxmlformats.org/officeDocument/2006/relationships/slide" Target="slide37.xml"/><Relationship Id="rId7" Type="http://schemas.openxmlformats.org/officeDocument/2006/relationships/tags" Target="../tags/tag100.xml"/><Relationship Id="rId12" Type="http://schemas.openxmlformats.org/officeDocument/2006/relationships/tags" Target="../tags/tag105.xml"/><Relationship Id="rId17" Type="http://schemas.openxmlformats.org/officeDocument/2006/relationships/image" Target="../media/image65.emf"/><Relationship Id="rId2" Type="http://schemas.openxmlformats.org/officeDocument/2006/relationships/tags" Target="../tags/tag95.xml"/><Relationship Id="rId16" Type="http://schemas.openxmlformats.org/officeDocument/2006/relationships/oleObject" Target="../embeddings/oleObject11.bin"/><Relationship Id="rId20" Type="http://schemas.openxmlformats.org/officeDocument/2006/relationships/slide" Target="slide40.xml"/><Relationship Id="rId1" Type="http://schemas.openxmlformats.org/officeDocument/2006/relationships/vmlDrawing" Target="../drawings/vmlDrawing11.vml"/><Relationship Id="rId6" Type="http://schemas.openxmlformats.org/officeDocument/2006/relationships/tags" Target="../tags/tag99.xml"/><Relationship Id="rId11" Type="http://schemas.openxmlformats.org/officeDocument/2006/relationships/tags" Target="../tags/tag104.xml"/><Relationship Id="rId5" Type="http://schemas.openxmlformats.org/officeDocument/2006/relationships/tags" Target="../tags/tag98.xml"/><Relationship Id="rId15" Type="http://schemas.openxmlformats.org/officeDocument/2006/relationships/notesSlide" Target="../notesSlides/notesSlide23.xml"/><Relationship Id="rId10" Type="http://schemas.openxmlformats.org/officeDocument/2006/relationships/tags" Target="../tags/tag103.xml"/><Relationship Id="rId19" Type="http://schemas.openxmlformats.org/officeDocument/2006/relationships/chart" Target="../charts/chart16.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slide" Target="slide39.xml"/><Relationship Id="rId3" Type="http://schemas.openxmlformats.org/officeDocument/2006/relationships/image" Target="../media/image67.svg"/><Relationship Id="rId7" Type="http://schemas.openxmlformats.org/officeDocument/2006/relationships/image" Target="../media/image71.svg"/><Relationship Id="rId12" Type="http://schemas.openxmlformats.org/officeDocument/2006/relationships/slide" Target="slide40.xml"/><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70.png"/><Relationship Id="rId11" Type="http://schemas.openxmlformats.org/officeDocument/2006/relationships/slide" Target="slide94.xml"/><Relationship Id="rId5" Type="http://schemas.openxmlformats.org/officeDocument/2006/relationships/image" Target="../media/image69.svg"/><Relationship Id="rId10" Type="http://schemas.openxmlformats.org/officeDocument/2006/relationships/slide" Target="slide86.xml"/><Relationship Id="rId4" Type="http://schemas.openxmlformats.org/officeDocument/2006/relationships/image" Target="../media/image68.png"/><Relationship Id="rId9" Type="http://schemas.openxmlformats.org/officeDocument/2006/relationships/image" Target="../media/image73.svg"/></Relationships>
</file>

<file path=ppt/slides/_rels/slide86.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7.jpeg"/><Relationship Id="rId1" Type="http://schemas.openxmlformats.org/officeDocument/2006/relationships/slideLayout" Target="../slideLayouts/slideLayout19.xml"/><Relationship Id="rId4" Type="http://schemas.openxmlformats.org/officeDocument/2006/relationships/slide" Target="slide39.xml"/></Relationships>
</file>

<file path=ppt/slides/_rels/slide8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slide" Target="slide39.xml"/><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slide" Target="slide40.xml"/><Relationship Id="rId5" Type="http://schemas.openxmlformats.org/officeDocument/2006/relationships/image" Target="../media/image77.png"/><Relationship Id="rId10" Type="http://schemas.openxmlformats.org/officeDocument/2006/relationships/image" Target="../media/image82.jpeg"/><Relationship Id="rId4" Type="http://schemas.openxmlformats.org/officeDocument/2006/relationships/image" Target="../media/image76.png"/><Relationship Id="rId9" Type="http://schemas.openxmlformats.org/officeDocument/2006/relationships/image" Target="../media/image81.png"/></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slide" Target="slide39.xml"/><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slide" Target="slide40.xml"/><Relationship Id="rId5" Type="http://schemas.openxmlformats.org/officeDocument/2006/relationships/image" Target="../media/image83.png"/><Relationship Id="rId4" Type="http://schemas.openxmlformats.org/officeDocument/2006/relationships/image" Target="../media/image82.jpeg"/></Relationships>
</file>

<file path=ppt/slides/_rels/slide8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slide" Target="slide39.xml"/><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slide" Target="slide40.xml"/><Relationship Id="rId5" Type="http://schemas.openxmlformats.org/officeDocument/2006/relationships/image" Target="../media/image85.png"/><Relationship Id="rId4" Type="http://schemas.openxmlformats.org/officeDocument/2006/relationships/image" Target="../media/image8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Layout" Target="../diagrams/layout6.xml"/><Relationship Id="rId7" Type="http://schemas.openxmlformats.org/officeDocument/2006/relationships/image" Target="../media/image81.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11" Type="http://schemas.openxmlformats.org/officeDocument/2006/relationships/slide" Target="slide39.xml"/><Relationship Id="rId5" Type="http://schemas.openxmlformats.org/officeDocument/2006/relationships/diagramColors" Target="../diagrams/colors6.xml"/><Relationship Id="rId10" Type="http://schemas.openxmlformats.org/officeDocument/2006/relationships/slide" Target="slide40.xml"/><Relationship Id="rId4" Type="http://schemas.openxmlformats.org/officeDocument/2006/relationships/diagramQuickStyle" Target="../diagrams/quickStyle6.xml"/><Relationship Id="rId9" Type="http://schemas.openxmlformats.org/officeDocument/2006/relationships/image" Target="../media/image79.png"/></Relationships>
</file>

<file path=ppt/slides/_rels/slide9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40.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79.png"/><Relationship Id="rId1" Type="http://schemas.openxmlformats.org/officeDocument/2006/relationships/slideLayout" Target="../slideLayouts/slideLayout4.xml"/><Relationship Id="rId4" Type="http://schemas.openxmlformats.org/officeDocument/2006/relationships/slide" Target="slide39.xml"/></Relationships>
</file>

<file path=ppt/slides/_rels/slide93.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81.png"/><Relationship Id="rId1" Type="http://schemas.openxmlformats.org/officeDocument/2006/relationships/slideLayout" Target="../slideLayouts/slideLayout4.xml"/><Relationship Id="rId4" Type="http://schemas.openxmlformats.org/officeDocument/2006/relationships/slide" Target="slide39.xml"/></Relationships>
</file>

<file path=ppt/slides/_rels/slide9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40.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40.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8" Type="http://schemas.openxmlformats.org/officeDocument/2006/relationships/hyperlink" Target="https://pharmacy.unc.edu/files/2020/06/2019_FARSummaryReport_v20200618-FINAL-WEBSITE.pdf" TargetMode="External"/><Relationship Id="rId3" Type="http://schemas.openxmlformats.org/officeDocument/2006/relationships/tags" Target="../tags/tag108.xml"/><Relationship Id="rId7" Type="http://schemas.openxmlformats.org/officeDocument/2006/relationships/image" Target="../media/image86.emf"/><Relationship Id="rId2" Type="http://schemas.openxmlformats.org/officeDocument/2006/relationships/tags" Target="../tags/tag107.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notesSlide" Target="../notesSlides/notesSlide24.xml"/><Relationship Id="rId10" Type="http://schemas.openxmlformats.org/officeDocument/2006/relationships/slide" Target="slide40.xml"/><Relationship Id="rId4" Type="http://schemas.openxmlformats.org/officeDocument/2006/relationships/slideLayout" Target="../slideLayouts/slideLayout4.xml"/><Relationship Id="rId9" Type="http://schemas.openxmlformats.org/officeDocument/2006/relationships/slide" Target="slide97.xml"/></Relationships>
</file>

<file path=ppt/slides/_rels/slide97.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18" Type="http://schemas.openxmlformats.org/officeDocument/2006/relationships/image" Target="../media/image99.svg"/><Relationship Id="rId3" Type="http://schemas.openxmlformats.org/officeDocument/2006/relationships/tags" Target="../tags/tag110.xml"/><Relationship Id="rId21" Type="http://schemas.openxmlformats.org/officeDocument/2006/relationships/slide" Target="slide40.xml"/><Relationship Id="rId7" Type="http://schemas.openxmlformats.org/officeDocument/2006/relationships/image" Target="../media/image88.png"/><Relationship Id="rId12" Type="http://schemas.openxmlformats.org/officeDocument/2006/relationships/image" Target="../media/image93.svg"/><Relationship Id="rId17" Type="http://schemas.openxmlformats.org/officeDocument/2006/relationships/image" Target="../media/image98.png"/><Relationship Id="rId2" Type="http://schemas.openxmlformats.org/officeDocument/2006/relationships/tags" Target="../tags/tag109.xml"/><Relationship Id="rId16" Type="http://schemas.openxmlformats.org/officeDocument/2006/relationships/image" Target="../media/image97.svg"/><Relationship Id="rId20" Type="http://schemas.openxmlformats.org/officeDocument/2006/relationships/image" Target="../media/image101.svg"/><Relationship Id="rId1" Type="http://schemas.openxmlformats.org/officeDocument/2006/relationships/vmlDrawing" Target="../drawings/vmlDrawing13.vml"/><Relationship Id="rId6" Type="http://schemas.openxmlformats.org/officeDocument/2006/relationships/image" Target="../media/image87.emf"/><Relationship Id="rId11" Type="http://schemas.openxmlformats.org/officeDocument/2006/relationships/image" Target="../media/image92.png"/><Relationship Id="rId5" Type="http://schemas.openxmlformats.org/officeDocument/2006/relationships/oleObject" Target="../embeddings/oleObject13.bin"/><Relationship Id="rId15" Type="http://schemas.openxmlformats.org/officeDocument/2006/relationships/image" Target="../media/image96.png"/><Relationship Id="rId10" Type="http://schemas.openxmlformats.org/officeDocument/2006/relationships/image" Target="../media/image91.svg"/><Relationship Id="rId19" Type="http://schemas.openxmlformats.org/officeDocument/2006/relationships/image" Target="../media/image100.png"/><Relationship Id="rId4" Type="http://schemas.openxmlformats.org/officeDocument/2006/relationships/slideLayout" Target="../slideLayouts/slideLayout4.xml"/><Relationship Id="rId9" Type="http://schemas.openxmlformats.org/officeDocument/2006/relationships/image" Target="../media/image90.png"/><Relationship Id="rId14" Type="http://schemas.openxmlformats.org/officeDocument/2006/relationships/image" Target="../media/image95.svg"/></Relationships>
</file>

<file path=ppt/slides/_rels/slide9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tags" Target="../tags/tag112.xml"/><Relationship Id="rId7" Type="http://schemas.openxmlformats.org/officeDocument/2006/relationships/image" Target="../media/image103.png"/><Relationship Id="rId2" Type="http://schemas.openxmlformats.org/officeDocument/2006/relationships/tags" Target="../tags/tag111.xml"/><Relationship Id="rId1" Type="http://schemas.openxmlformats.org/officeDocument/2006/relationships/vmlDrawing" Target="../drawings/vmlDrawing14.vml"/><Relationship Id="rId6" Type="http://schemas.openxmlformats.org/officeDocument/2006/relationships/image" Target="../media/image102.emf"/><Relationship Id="rId11" Type="http://schemas.openxmlformats.org/officeDocument/2006/relationships/slide" Target="slide40.xml"/><Relationship Id="rId5" Type="http://schemas.openxmlformats.org/officeDocument/2006/relationships/oleObject" Target="../embeddings/oleObject14.bin"/><Relationship Id="rId10" Type="http://schemas.openxmlformats.org/officeDocument/2006/relationships/image" Target="../media/image106.png"/><Relationship Id="rId4" Type="http://schemas.openxmlformats.org/officeDocument/2006/relationships/slideLayout" Target="../slideLayouts/slideLayout4.xml"/><Relationship Id="rId9"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CF945-963D-4FBD-B71F-84169937045C}"/>
              </a:ext>
            </a:extLst>
          </p:cNvPr>
          <p:cNvPicPr>
            <a:picLocks noChangeAspect="1"/>
          </p:cNvPicPr>
          <p:nvPr/>
        </p:nvPicPr>
        <p:blipFill rotWithShape="1">
          <a:blip r:embed="rId2">
            <a:extLst>
              <a:ext uri="{28A0092B-C50C-407E-A947-70E740481C1C}">
                <a14:useLocalDpi xmlns:a14="http://schemas.microsoft.com/office/drawing/2010/main" val="0"/>
              </a:ext>
            </a:extLst>
          </a:blip>
          <a:srcRect l="19578" r="20172" b="3333"/>
          <a:stretch/>
        </p:blipFill>
        <p:spPr>
          <a:xfrm>
            <a:off x="4593021" y="1"/>
            <a:ext cx="7598979" cy="6858000"/>
          </a:xfrm>
          <a:prstGeom prst="rect">
            <a:avLst/>
          </a:prstGeom>
        </p:spPr>
      </p:pic>
      <p:sp>
        <p:nvSpPr>
          <p:cNvPr id="6" name="Rectangle 5">
            <a:extLst>
              <a:ext uri="{FF2B5EF4-FFF2-40B4-BE49-F238E27FC236}">
                <a16:creationId xmlns:a16="http://schemas.microsoft.com/office/drawing/2014/main" id="{860EDBD7-8849-49D8-90B6-0F88CCF009D6}"/>
              </a:ext>
            </a:extLst>
          </p:cNvPr>
          <p:cNvSpPr/>
          <p:nvPr/>
        </p:nvSpPr>
        <p:spPr bwMode="auto">
          <a:xfrm>
            <a:off x="1062044" y="2126163"/>
            <a:ext cx="8302673" cy="26034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pic>
        <p:nvPicPr>
          <p:cNvPr id="4" name="Picture 3">
            <a:extLst>
              <a:ext uri="{FF2B5EF4-FFF2-40B4-BE49-F238E27FC236}">
                <a16:creationId xmlns:a16="http://schemas.microsoft.com/office/drawing/2014/main" id="{13146614-7E7B-E64C-A02E-7B2EF1A7E23C}"/>
              </a:ext>
            </a:extLst>
          </p:cNvPr>
          <p:cNvPicPr>
            <a:picLocks noChangeAspect="1"/>
          </p:cNvPicPr>
          <p:nvPr/>
        </p:nvPicPr>
        <p:blipFill>
          <a:blip r:embed="rId3"/>
          <a:stretch>
            <a:fillRect/>
          </a:stretch>
        </p:blipFill>
        <p:spPr>
          <a:xfrm>
            <a:off x="2147861" y="2326953"/>
            <a:ext cx="6239393" cy="914349"/>
          </a:xfrm>
          <a:prstGeom prst="rect">
            <a:avLst/>
          </a:prstGeom>
        </p:spPr>
      </p:pic>
      <p:cxnSp>
        <p:nvCxnSpPr>
          <p:cNvPr id="8" name="Straight Connector 7">
            <a:extLst>
              <a:ext uri="{FF2B5EF4-FFF2-40B4-BE49-F238E27FC236}">
                <a16:creationId xmlns:a16="http://schemas.microsoft.com/office/drawing/2014/main" id="{C1F2FD39-89CA-B548-BD4C-943EA7C8D989}"/>
              </a:ext>
            </a:extLst>
          </p:cNvPr>
          <p:cNvCxnSpPr/>
          <p:nvPr/>
        </p:nvCxnSpPr>
        <p:spPr bwMode="auto">
          <a:xfrm>
            <a:off x="2218981" y="3427909"/>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6">
            <a:extLst>
              <a:ext uri="{FF2B5EF4-FFF2-40B4-BE49-F238E27FC236}">
                <a16:creationId xmlns:a16="http://schemas.microsoft.com/office/drawing/2014/main" id="{BCCB3B0B-420B-41DD-96CA-C2F807041BE1}"/>
              </a:ext>
            </a:extLst>
          </p:cNvPr>
          <p:cNvSpPr/>
          <p:nvPr/>
        </p:nvSpPr>
        <p:spPr bwMode="auto">
          <a:xfrm>
            <a:off x="1416279" y="2126163"/>
            <a:ext cx="377348" cy="2603492"/>
          </a:xfrm>
          <a:prstGeom prst="rect">
            <a:avLst/>
          </a:prstGeom>
          <a:solidFill>
            <a:srgbClr val="589ECF"/>
          </a:solidFill>
          <a:ln w="9525" cap="flat" cmpd="sng" algn="ctr">
            <a:solidFill>
              <a:srgbClr val="589EC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sp>
        <p:nvSpPr>
          <p:cNvPr id="9" name="Subtitle 2">
            <a:extLst>
              <a:ext uri="{FF2B5EF4-FFF2-40B4-BE49-F238E27FC236}">
                <a16:creationId xmlns:a16="http://schemas.microsoft.com/office/drawing/2014/main" id="{F106E5BE-AC3F-40F1-A1AB-A9B3BDB51BE4}"/>
              </a:ext>
            </a:extLst>
          </p:cNvPr>
          <p:cNvSpPr txBox="1">
            <a:spLocks/>
          </p:cNvSpPr>
          <p:nvPr/>
        </p:nvSpPr>
        <p:spPr bwMode="auto">
          <a:xfrm>
            <a:off x="2099386" y="3522798"/>
            <a:ext cx="5047002" cy="914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Char char="•"/>
              <a:defRPr sz="3200">
                <a:solidFill>
                  <a:schemeClr val="hlink"/>
                </a:solidFill>
                <a:latin typeface="+mn-lt"/>
                <a:ea typeface="+mn-ea"/>
                <a:cs typeface="+mn-cs"/>
              </a:defRPr>
            </a:lvl1pPr>
            <a:lvl2pPr marL="742950" indent="-285750" algn="l" rtl="0" eaLnBrk="1" fontAlgn="base" hangingPunct="1">
              <a:spcBef>
                <a:spcPct val="20000"/>
              </a:spcBef>
              <a:spcAft>
                <a:spcPct val="0"/>
              </a:spcAft>
              <a:buClr>
                <a:schemeClr val="bg1"/>
              </a:buClr>
              <a:defRPr sz="2800">
                <a:solidFill>
                  <a:schemeClr val="hlink"/>
                </a:solidFill>
                <a:latin typeface="+mn-lt"/>
              </a:defRPr>
            </a:lvl2pPr>
            <a:lvl3pPr marL="1143000" indent="-228600" algn="l" rtl="0" eaLnBrk="1" fontAlgn="base" hangingPunct="1">
              <a:spcBef>
                <a:spcPct val="20000"/>
              </a:spcBef>
              <a:spcAft>
                <a:spcPct val="0"/>
              </a:spcAft>
              <a:buClr>
                <a:schemeClr val="accent1"/>
              </a:buClr>
              <a:defRPr sz="2400">
                <a:solidFill>
                  <a:schemeClr val="hlink"/>
                </a:solidFill>
                <a:latin typeface="+mn-lt"/>
              </a:defRPr>
            </a:lvl3pPr>
            <a:lvl4pPr marL="1600200" indent="-228600" algn="l" rtl="0" eaLnBrk="1" fontAlgn="base" hangingPunct="1">
              <a:spcBef>
                <a:spcPct val="20000"/>
              </a:spcBef>
              <a:spcAft>
                <a:spcPct val="0"/>
              </a:spcAft>
              <a:buClr>
                <a:schemeClr val="bg1"/>
              </a:buClr>
              <a:defRPr sz="2000">
                <a:solidFill>
                  <a:schemeClr val="hlink"/>
                </a:solidFill>
                <a:latin typeface="+mn-lt"/>
              </a:defRPr>
            </a:lvl4pPr>
            <a:lvl5pPr marL="2057400" indent="-228600" algn="l" rtl="0" eaLnBrk="1" fontAlgn="base" hangingPunct="1">
              <a:spcBef>
                <a:spcPct val="20000"/>
              </a:spcBef>
              <a:spcAft>
                <a:spcPct val="0"/>
              </a:spcAft>
              <a:buClr>
                <a:schemeClr val="bg1"/>
              </a:buClr>
              <a:defRPr sz="2000">
                <a:solidFill>
                  <a:schemeClr val="hlink"/>
                </a:solidFill>
                <a:latin typeface="+mn-lt"/>
              </a:defRPr>
            </a:lvl5pPr>
            <a:lvl6pPr marL="2514600" indent="-228600" algn="l" rtl="0" eaLnBrk="1" fontAlgn="base" hangingPunct="1">
              <a:spcBef>
                <a:spcPct val="20000"/>
              </a:spcBef>
              <a:spcAft>
                <a:spcPct val="0"/>
              </a:spcAft>
              <a:buClr>
                <a:schemeClr val="bg1"/>
              </a:buClr>
              <a:defRPr sz="2000">
                <a:solidFill>
                  <a:schemeClr val="hlink"/>
                </a:solidFill>
                <a:latin typeface="+mn-lt"/>
              </a:defRPr>
            </a:lvl6pPr>
            <a:lvl7pPr marL="2971800" indent="-228600" algn="l" rtl="0" eaLnBrk="1" fontAlgn="base" hangingPunct="1">
              <a:spcBef>
                <a:spcPct val="20000"/>
              </a:spcBef>
              <a:spcAft>
                <a:spcPct val="0"/>
              </a:spcAft>
              <a:buClr>
                <a:schemeClr val="bg1"/>
              </a:buClr>
              <a:defRPr sz="2000">
                <a:solidFill>
                  <a:schemeClr val="hlink"/>
                </a:solidFill>
                <a:latin typeface="+mn-lt"/>
              </a:defRPr>
            </a:lvl7pPr>
            <a:lvl8pPr marL="3429000" indent="-228600" algn="l" rtl="0" eaLnBrk="1" fontAlgn="base" hangingPunct="1">
              <a:spcBef>
                <a:spcPct val="20000"/>
              </a:spcBef>
              <a:spcAft>
                <a:spcPct val="0"/>
              </a:spcAft>
              <a:buClr>
                <a:schemeClr val="bg1"/>
              </a:buClr>
              <a:defRPr sz="2000">
                <a:solidFill>
                  <a:schemeClr val="hlink"/>
                </a:solidFill>
                <a:latin typeface="+mn-lt"/>
              </a:defRPr>
            </a:lvl8pPr>
            <a:lvl9pPr marL="3886200" indent="-228600" algn="l" rtl="0" eaLnBrk="1" fontAlgn="base" hangingPunct="1">
              <a:spcBef>
                <a:spcPct val="20000"/>
              </a:spcBef>
              <a:spcAft>
                <a:spcPct val="0"/>
              </a:spcAft>
              <a:buClr>
                <a:schemeClr val="bg1"/>
              </a:buClr>
              <a:defRPr sz="2000">
                <a:solidFill>
                  <a:schemeClr val="hlink"/>
                </a:solidFill>
                <a:latin typeface="+mn-lt"/>
              </a:defRPr>
            </a:lvl9pPr>
          </a:lstStyle>
          <a:p>
            <a:pPr marL="0" indent="0">
              <a:spcBef>
                <a:spcPts val="0"/>
              </a:spcBef>
              <a:buNone/>
            </a:pPr>
            <a:r>
              <a:rPr lang="en-US" sz="1800" b="1" kern="0" dirty="0">
                <a:solidFill>
                  <a:schemeClr val="tx1"/>
                </a:solidFill>
                <a:latin typeface="Calibri" panose="020F0502020204030204" pitchFamily="34" charset="0"/>
                <a:cs typeface="Calibri" panose="020F0502020204030204" pitchFamily="34" charset="0"/>
              </a:rPr>
              <a:t>Strategic Visioning Faculty Town Hall</a:t>
            </a:r>
          </a:p>
          <a:p>
            <a:pPr marL="0" indent="0">
              <a:spcBef>
                <a:spcPts val="0"/>
              </a:spcBef>
              <a:buNone/>
            </a:pPr>
            <a:r>
              <a:rPr lang="en-US" sz="1800" b="1" kern="0" dirty="0">
                <a:solidFill>
                  <a:schemeClr val="tx1"/>
                </a:solidFill>
                <a:latin typeface="Calibri" panose="020F0502020204030204" pitchFamily="34" charset="0"/>
                <a:cs typeface="Calibri" panose="020F0502020204030204" pitchFamily="34" charset="0"/>
              </a:rPr>
              <a:t>Phase 1</a:t>
            </a:r>
          </a:p>
          <a:p>
            <a:pPr marL="0" indent="0">
              <a:spcBef>
                <a:spcPts val="0"/>
              </a:spcBef>
              <a:buNone/>
            </a:pPr>
            <a:r>
              <a:rPr lang="en-US" sz="1800" b="1" kern="0" dirty="0">
                <a:solidFill>
                  <a:schemeClr val="tx1"/>
                </a:solidFill>
                <a:latin typeface="Calibri" panose="020F0502020204030204" pitchFamily="34" charset="0"/>
                <a:cs typeface="Calibri" panose="020F0502020204030204" pitchFamily="34" charset="0"/>
              </a:rPr>
              <a:t>September 24</a:t>
            </a:r>
            <a:r>
              <a:rPr lang="en-US" sz="1800" b="1" kern="0" baseline="30000" dirty="0">
                <a:solidFill>
                  <a:schemeClr val="tx1"/>
                </a:solidFill>
                <a:latin typeface="Calibri" panose="020F0502020204030204" pitchFamily="34" charset="0"/>
                <a:cs typeface="Calibri" panose="020F0502020204030204" pitchFamily="34" charset="0"/>
              </a:rPr>
              <a:t>th</a:t>
            </a:r>
            <a:r>
              <a:rPr lang="en-US" sz="1800" b="1" kern="0" dirty="0">
                <a:solidFill>
                  <a:schemeClr val="tx1"/>
                </a:solidFill>
                <a:latin typeface="Calibri" panose="020F0502020204030204" pitchFamily="34" charset="0"/>
                <a:cs typeface="Calibri" panose="020F0502020204030204" pitchFamily="34" charset="0"/>
              </a:rPr>
              <a:t>, 2020</a:t>
            </a:r>
          </a:p>
        </p:txBody>
      </p:sp>
    </p:spTree>
    <p:extLst>
      <p:ext uri="{BB962C8B-B14F-4D97-AF65-F5344CB8AC3E}">
        <p14:creationId xmlns:p14="http://schemas.microsoft.com/office/powerpoint/2010/main" val="1025601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441290038"/>
              </p:ext>
            </p:extLst>
          </p:nvPr>
        </p:nvGraphicFramePr>
        <p:xfrm>
          <a:off x="2350330" y="867260"/>
          <a:ext cx="7860471" cy="5304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p:cNvSpPr>
            <a:spLocks noGrp="1"/>
          </p:cNvSpPr>
          <p:nvPr>
            <p:ph type="title"/>
          </p:nvPr>
        </p:nvSpPr>
        <p:spPr/>
        <p:txBody>
          <a:bodyPr>
            <a:normAutofit/>
          </a:bodyPr>
          <a:lstStyle/>
          <a:p>
            <a:r>
              <a:rPr lang="en-US" dirty="0"/>
              <a:t>The 3 Phases of the Strategy Project</a:t>
            </a:r>
          </a:p>
        </p:txBody>
      </p:sp>
    </p:spTree>
    <p:extLst>
      <p:ext uri="{BB962C8B-B14F-4D97-AF65-F5344CB8AC3E}">
        <p14:creationId xmlns:p14="http://schemas.microsoft.com/office/powerpoint/2010/main" val="19634505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2ECE2C41-1900-0342-82B8-D51462FA89A9}"/>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81" name="think-cell Slide" r:id="rId6" imgW="7772400" imgH="10058400" progId="TCLayout.ActiveDocument.1">
                  <p:embed/>
                </p:oleObj>
              </mc:Choice>
              <mc:Fallback>
                <p:oleObj name="think-cell Slide" r:id="rId6" imgW="7772400" imgH="10058400" progId="TCLayout.ActiveDocument.1">
                  <p:embed/>
                  <p:pic>
                    <p:nvPicPr>
                      <p:cNvPr id="12" name="Object 11" hidden="1">
                        <a:extLst>
                          <a:ext uri="{FF2B5EF4-FFF2-40B4-BE49-F238E27FC236}">
                            <a16:creationId xmlns:a16="http://schemas.microsoft.com/office/drawing/2014/main" id="{2ECE2C41-1900-0342-82B8-D51462FA89A9}"/>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AA74DB3A-B215-5143-9B99-76E75F6BA495}"/>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HRSA projects there to be an oversupply of pharmacists in 2025</a:t>
            </a:r>
          </a:p>
        </p:txBody>
      </p:sp>
      <p:pic>
        <p:nvPicPr>
          <p:cNvPr id="6" name="Picture 5" descr="A screenshot of a cell phone&#10;&#10;Description automatically generated">
            <a:extLst>
              <a:ext uri="{FF2B5EF4-FFF2-40B4-BE49-F238E27FC236}">
                <a16:creationId xmlns:a16="http://schemas.microsoft.com/office/drawing/2014/main" id="{54CBC01E-56F1-7341-9597-F1A9A07833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052" y="1907458"/>
            <a:ext cx="7899400" cy="3975100"/>
          </a:xfrm>
          <a:prstGeom prst="rect">
            <a:avLst/>
          </a:prstGeom>
        </p:spPr>
      </p:pic>
      <p:sp>
        <p:nvSpPr>
          <p:cNvPr id="8" name="Content Placeholder 7">
            <a:extLst>
              <a:ext uri="{FF2B5EF4-FFF2-40B4-BE49-F238E27FC236}">
                <a16:creationId xmlns:a16="http://schemas.microsoft.com/office/drawing/2014/main" id="{75FF1C61-0A09-594C-A5D2-ABF4ED08C086}"/>
              </a:ext>
            </a:extLst>
          </p:cNvPr>
          <p:cNvSpPr>
            <a:spLocks noGrp="1"/>
          </p:cNvSpPr>
          <p:nvPr>
            <p:ph idx="1"/>
          </p:nvPr>
        </p:nvSpPr>
        <p:spPr>
          <a:xfrm>
            <a:off x="313489" y="1281934"/>
            <a:ext cx="8121534" cy="580512"/>
          </a:xfrm>
        </p:spPr>
        <p:txBody>
          <a:bodyPr>
            <a:normAutofit fontScale="92500" lnSpcReduction="20000"/>
          </a:bodyPr>
          <a:lstStyle/>
          <a:p>
            <a:pPr algn="ctr"/>
            <a:r>
              <a:rPr lang="en-US" dirty="0"/>
              <a:t>Demand for pharmacists is not growing as quickly as supply, leading to an over supply of trained professionals</a:t>
            </a:r>
          </a:p>
        </p:txBody>
      </p:sp>
      <p:sp>
        <p:nvSpPr>
          <p:cNvPr id="9" name="Left Arrow Callout 8">
            <a:extLst>
              <a:ext uri="{FF2B5EF4-FFF2-40B4-BE49-F238E27FC236}">
                <a16:creationId xmlns:a16="http://schemas.microsoft.com/office/drawing/2014/main" id="{0F3C7B55-E8E3-EC4C-87C6-D8F66B744BC4}"/>
              </a:ext>
            </a:extLst>
          </p:cNvPr>
          <p:cNvSpPr/>
          <p:nvPr/>
        </p:nvSpPr>
        <p:spPr>
          <a:xfrm>
            <a:off x="8698522" y="1919181"/>
            <a:ext cx="2714196" cy="965812"/>
          </a:xfrm>
          <a:prstGeom prst="leftArrowCallout">
            <a:avLst>
              <a:gd name="adj1" fmla="val 25000"/>
              <a:gd name="adj2" fmla="val 25000"/>
              <a:gd name="adj3" fmla="val 25000"/>
              <a:gd name="adj4" fmla="val 72403"/>
            </a:avLst>
          </a:prstGeom>
          <a:solidFill>
            <a:srgbClr val="E9F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Modeled using characteristics of the existing workforce, new entrants to the workforce and workforce decisions </a:t>
            </a:r>
          </a:p>
        </p:txBody>
      </p:sp>
      <p:sp>
        <p:nvSpPr>
          <p:cNvPr id="10" name="Left Arrow Callout 9">
            <a:extLst>
              <a:ext uri="{FF2B5EF4-FFF2-40B4-BE49-F238E27FC236}">
                <a16:creationId xmlns:a16="http://schemas.microsoft.com/office/drawing/2014/main" id="{7577AE54-33A4-5F4A-8ACE-A95E37FD3EBE}"/>
              </a:ext>
            </a:extLst>
          </p:cNvPr>
          <p:cNvSpPr/>
          <p:nvPr/>
        </p:nvSpPr>
        <p:spPr>
          <a:xfrm>
            <a:off x="8698522" y="3564403"/>
            <a:ext cx="2714196" cy="965812"/>
          </a:xfrm>
          <a:prstGeom prst="leftArrowCallout">
            <a:avLst>
              <a:gd name="adj1" fmla="val 25000"/>
              <a:gd name="adj2" fmla="val 25000"/>
              <a:gd name="adj3" fmla="val 25000"/>
              <a:gd name="adj4" fmla="val 72403"/>
            </a:avLst>
          </a:prstGeom>
          <a:solidFill>
            <a:srgbClr val="E9F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Modeled using population demographics, health care use, and demand for prescription medications </a:t>
            </a:r>
          </a:p>
        </p:txBody>
      </p:sp>
      <p:sp>
        <p:nvSpPr>
          <p:cNvPr id="13" name="TextBox 12">
            <a:extLst>
              <a:ext uri="{FF2B5EF4-FFF2-40B4-BE49-F238E27FC236}">
                <a16:creationId xmlns:a16="http://schemas.microsoft.com/office/drawing/2014/main" id="{2F43E799-9536-9849-AFDA-BEC652379AAC}"/>
              </a:ext>
            </a:extLst>
          </p:cNvPr>
          <p:cNvSpPr txBox="1"/>
          <p:nvPr/>
        </p:nvSpPr>
        <p:spPr>
          <a:xfrm>
            <a:off x="231228" y="6007422"/>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cs typeface="Calibri"/>
              </a:rPr>
              <a:t>Source: </a:t>
            </a:r>
            <a:r>
              <a:rPr lang="en-US" sz="1000" i="1" dirty="0">
                <a:cs typeface="Calibri"/>
                <a:hlinkClick r:id="rId9"/>
              </a:rPr>
              <a:t>National Center for Health Workforce Analysis</a:t>
            </a:r>
            <a:endParaRPr lang="en-US" sz="1000" i="1" dirty="0">
              <a:cs typeface="Calibri"/>
            </a:endParaRPr>
          </a:p>
        </p:txBody>
      </p:sp>
      <p:sp>
        <p:nvSpPr>
          <p:cNvPr id="14" name="Rectangle 13">
            <a:extLst>
              <a:ext uri="{FF2B5EF4-FFF2-40B4-BE49-F238E27FC236}">
                <a16:creationId xmlns:a16="http://schemas.microsoft.com/office/drawing/2014/main" id="{B76F2632-D6FF-8942-88E1-829871EA4733}"/>
              </a:ext>
            </a:extLst>
          </p:cNvPr>
          <p:cNvSpPr/>
          <p:nvPr/>
        </p:nvSpPr>
        <p:spPr>
          <a:xfrm>
            <a:off x="6890634" y="6007422"/>
            <a:ext cx="5497650" cy="246221"/>
          </a:xfrm>
          <a:prstGeom prst="rect">
            <a:avLst/>
          </a:prstGeom>
        </p:spPr>
        <p:txBody>
          <a:bodyPr wrap="square">
            <a:spAutoFit/>
          </a:bodyPr>
          <a:lstStyle/>
          <a:p>
            <a:pPr algn="ctr"/>
            <a:r>
              <a:rPr lang="en-US" sz="1000" dirty="0"/>
              <a:t>Additional appendices: </a:t>
            </a:r>
            <a:r>
              <a:rPr lang="en-US" sz="1000" dirty="0">
                <a:hlinkClick r:id="rId10" action="ppaction://hlinksldjump"/>
              </a:rPr>
              <a:t>[</a:t>
            </a:r>
            <a:r>
              <a:rPr lang="en-US" sz="1000" dirty="0">
                <a:ea typeface="Verdana"/>
                <a:cs typeface="Arial"/>
                <a:hlinkClick r:id="rId10" action="ppaction://hlinksldjump"/>
              </a:rPr>
              <a:t>2019 Pharmacy Demand Report</a:t>
            </a:r>
            <a:r>
              <a:rPr lang="en-US" sz="1000" dirty="0">
                <a:hlinkClick r:id="rId10" action="ppaction://hlinksldjump"/>
              </a:rPr>
              <a:t>]</a:t>
            </a:r>
            <a:r>
              <a:rPr lang="en-US" sz="1000" dirty="0"/>
              <a:t>, </a:t>
            </a:r>
            <a:r>
              <a:rPr lang="en-US" sz="1000" dirty="0">
                <a:hlinkClick r:id="rId11" action="ppaction://hlinksldjump"/>
              </a:rPr>
              <a:t>[</a:t>
            </a:r>
            <a:r>
              <a:rPr lang="en-US" sz="1000" dirty="0">
                <a:ea typeface="Verdana"/>
                <a:cs typeface="Arial"/>
                <a:hlinkClick r:id="rId11" action="ppaction://hlinksldjump"/>
              </a:rPr>
              <a:t>Alternative career paths]</a:t>
            </a:r>
            <a:endParaRPr lang="en-US" sz="1000" dirty="0"/>
          </a:p>
        </p:txBody>
      </p:sp>
      <p:sp>
        <p:nvSpPr>
          <p:cNvPr id="15" name="TextBox 14">
            <a:hlinkClick r:id="rId12" action="ppaction://hlinksldjump"/>
            <a:extLst>
              <a:ext uri="{FF2B5EF4-FFF2-40B4-BE49-F238E27FC236}">
                <a16:creationId xmlns:a16="http://schemas.microsoft.com/office/drawing/2014/main" id="{485842F8-BA65-6843-975B-37282130978B}"/>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3" action="ppaction://hlinksldjump"/>
              </a:rPr>
              <a:t>[Back to Phase 1 SWOT]</a:t>
            </a:r>
            <a:endParaRPr lang="en-US" sz="1200" dirty="0"/>
          </a:p>
        </p:txBody>
      </p:sp>
    </p:spTree>
    <p:extLst>
      <p:ext uri="{BB962C8B-B14F-4D97-AF65-F5344CB8AC3E}">
        <p14:creationId xmlns:p14="http://schemas.microsoft.com/office/powerpoint/2010/main" val="338189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A59BA-B00E-4B36-8F42-41489D102EC1}"/>
              </a:ext>
            </a:extLst>
          </p:cNvPr>
          <p:cNvSpPr>
            <a:spLocks noGrp="1"/>
          </p:cNvSpPr>
          <p:nvPr>
            <p:ph type="title"/>
          </p:nvPr>
        </p:nvSpPr>
        <p:spPr/>
        <p:txBody>
          <a:bodyPr/>
          <a:lstStyle/>
          <a:p>
            <a:r>
              <a:rPr lang="en-US" dirty="0">
                <a:latin typeface="Calibri"/>
                <a:ea typeface="Verdana"/>
                <a:cs typeface="Arial"/>
              </a:rPr>
              <a:t>2019 Pharmacy Demand Report Demonstrates Areas of Growth</a:t>
            </a:r>
            <a:endParaRPr lang="en-US" dirty="0"/>
          </a:p>
        </p:txBody>
      </p:sp>
      <p:graphicFrame>
        <p:nvGraphicFramePr>
          <p:cNvPr id="4" name="Table 4">
            <a:extLst>
              <a:ext uri="{FF2B5EF4-FFF2-40B4-BE49-F238E27FC236}">
                <a16:creationId xmlns:a16="http://schemas.microsoft.com/office/drawing/2014/main" id="{0649D9F2-FFB3-4F49-AA55-974DC7BB09AC}"/>
              </a:ext>
            </a:extLst>
          </p:cNvPr>
          <p:cNvGraphicFramePr>
            <a:graphicFrameLocks noGrp="1"/>
          </p:cNvGraphicFramePr>
          <p:nvPr/>
        </p:nvGraphicFramePr>
        <p:xfrm>
          <a:off x="564930" y="1865585"/>
          <a:ext cx="10858610" cy="4027934"/>
        </p:xfrm>
        <a:graphic>
          <a:graphicData uri="http://schemas.openxmlformats.org/drawingml/2006/table">
            <a:tbl>
              <a:tblPr firstRow="1" bandRow="1">
                <a:tableStyleId>{5C22544A-7EE6-4342-B048-85BDC9FD1C3A}</a:tableStyleId>
              </a:tblPr>
              <a:tblGrid>
                <a:gridCol w="2171722">
                  <a:extLst>
                    <a:ext uri="{9D8B030D-6E8A-4147-A177-3AD203B41FA5}">
                      <a16:colId xmlns:a16="http://schemas.microsoft.com/office/drawing/2014/main" val="194951857"/>
                    </a:ext>
                  </a:extLst>
                </a:gridCol>
                <a:gridCol w="2171722">
                  <a:extLst>
                    <a:ext uri="{9D8B030D-6E8A-4147-A177-3AD203B41FA5}">
                      <a16:colId xmlns:a16="http://schemas.microsoft.com/office/drawing/2014/main" val="1753821949"/>
                    </a:ext>
                  </a:extLst>
                </a:gridCol>
                <a:gridCol w="2171722">
                  <a:extLst>
                    <a:ext uri="{9D8B030D-6E8A-4147-A177-3AD203B41FA5}">
                      <a16:colId xmlns:a16="http://schemas.microsoft.com/office/drawing/2014/main" val="2313469357"/>
                    </a:ext>
                  </a:extLst>
                </a:gridCol>
                <a:gridCol w="2171722">
                  <a:extLst>
                    <a:ext uri="{9D8B030D-6E8A-4147-A177-3AD203B41FA5}">
                      <a16:colId xmlns:a16="http://schemas.microsoft.com/office/drawing/2014/main" val="2947396297"/>
                    </a:ext>
                  </a:extLst>
                </a:gridCol>
                <a:gridCol w="2171722">
                  <a:extLst>
                    <a:ext uri="{9D8B030D-6E8A-4147-A177-3AD203B41FA5}">
                      <a16:colId xmlns:a16="http://schemas.microsoft.com/office/drawing/2014/main" val="2554496369"/>
                    </a:ext>
                  </a:extLst>
                </a:gridCol>
              </a:tblGrid>
              <a:tr h="785648">
                <a:tc>
                  <a:txBody>
                    <a:bodyPr/>
                    <a:lstStyle/>
                    <a:p>
                      <a:pPr algn="ctr"/>
                      <a:r>
                        <a:rPr lang="en-US" dirty="0"/>
                        <a:t>Position </a:t>
                      </a:r>
                    </a:p>
                  </a:txBody>
                  <a:tcPr anchor="ctr"/>
                </a:tc>
                <a:tc>
                  <a:txBody>
                    <a:bodyPr/>
                    <a:lstStyle/>
                    <a:p>
                      <a:pPr algn="ctr"/>
                      <a:r>
                        <a:rPr lang="en-US" dirty="0"/>
                        <a:t>Total Job </a:t>
                      </a:r>
                      <a:r>
                        <a:rPr lang="en-US"/>
                        <a:t>Postings in 2019</a:t>
                      </a:r>
                      <a:endParaRPr lang="en-US" dirty="0"/>
                    </a:p>
                  </a:txBody>
                  <a:tcPr anchor="ctr"/>
                </a:tc>
                <a:tc>
                  <a:txBody>
                    <a:bodyPr/>
                    <a:lstStyle/>
                    <a:p>
                      <a:pPr algn="ctr"/>
                      <a:r>
                        <a:rPr lang="en-US"/>
                        <a:t>Quarterly Growth </a:t>
                      </a:r>
                      <a:r>
                        <a:rPr lang="en-US" dirty="0"/>
                        <a:t>Trend</a:t>
                      </a:r>
                    </a:p>
                  </a:txBody>
                  <a:tcPr anchor="ctr"/>
                </a:tc>
                <a:tc>
                  <a:txBody>
                    <a:bodyPr/>
                    <a:lstStyle/>
                    <a:p>
                      <a:pPr algn="ctr"/>
                      <a:r>
                        <a:rPr lang="en-US"/>
                        <a:t>States with highest demand</a:t>
                      </a:r>
                      <a:endParaRPr lang="en-US" dirty="0"/>
                    </a:p>
                  </a:txBody>
                  <a:tcPr anchor="ctr"/>
                </a:tc>
                <a:tc>
                  <a:txBody>
                    <a:bodyPr/>
                    <a:lstStyle/>
                    <a:p>
                      <a:pPr algn="ctr"/>
                      <a:r>
                        <a:rPr lang="en-US"/>
                        <a:t>States with lowest demand</a:t>
                      </a:r>
                    </a:p>
                  </a:txBody>
                  <a:tcPr anchor="ctr"/>
                </a:tc>
                <a:extLst>
                  <a:ext uri="{0D108BD9-81ED-4DB2-BD59-A6C34878D82A}">
                    <a16:rowId xmlns:a16="http://schemas.microsoft.com/office/drawing/2014/main" val="2815987929"/>
                  </a:ext>
                </a:extLst>
              </a:tr>
              <a:tr h="448941">
                <a:tc>
                  <a:txBody>
                    <a:bodyPr/>
                    <a:lstStyle/>
                    <a:p>
                      <a:pPr algn="ctr"/>
                      <a:r>
                        <a:rPr lang="en-US" b="1"/>
                        <a:t>All Positions </a:t>
                      </a:r>
                      <a:endParaRPr lang="en-US"/>
                    </a:p>
                    <a:p>
                      <a:pPr lvl="0" algn="ctr">
                        <a:buNone/>
                      </a:pPr>
                      <a:r>
                        <a:rPr lang="en-US" sz="1200" b="1"/>
                        <a:t>(excluding pharmacy tech)</a:t>
                      </a:r>
                    </a:p>
                  </a:txBody>
                  <a:tcPr anchor="ctr"/>
                </a:tc>
                <a:tc>
                  <a:txBody>
                    <a:bodyPr/>
                    <a:lstStyle/>
                    <a:p>
                      <a:pPr algn="ctr"/>
                      <a:r>
                        <a:rPr lang="en-US" b="1"/>
                        <a:t>14,451</a:t>
                      </a:r>
                    </a:p>
                  </a:txBody>
                  <a:tcPr anchor="ctr"/>
                </a:tc>
                <a:tc>
                  <a:txBody>
                    <a:bodyPr/>
                    <a:lstStyle/>
                    <a:p>
                      <a:pPr algn="ctr"/>
                      <a:r>
                        <a:rPr lang="en-US" b="1"/>
                        <a:t>Steady</a:t>
                      </a:r>
                    </a:p>
                  </a:txBody>
                  <a:tcPr anchor="ctr"/>
                </a:tc>
                <a:tc>
                  <a:txBody>
                    <a:bodyPr/>
                    <a:lstStyle/>
                    <a:p>
                      <a:pPr algn="ctr"/>
                      <a:r>
                        <a:rPr lang="en-US" b="1"/>
                        <a:t>CA, FL, TX, OH</a:t>
                      </a:r>
                    </a:p>
                  </a:txBody>
                  <a:tcPr anchor="ctr"/>
                </a:tc>
                <a:tc>
                  <a:txBody>
                    <a:bodyPr/>
                    <a:lstStyle/>
                    <a:p>
                      <a:pPr algn="ctr"/>
                      <a:r>
                        <a:rPr lang="en-US" b="1"/>
                        <a:t>PR, SD, VT, DE</a:t>
                      </a:r>
                    </a:p>
                  </a:txBody>
                  <a:tcPr anchor="ctr"/>
                </a:tc>
                <a:extLst>
                  <a:ext uri="{0D108BD9-81ED-4DB2-BD59-A6C34878D82A}">
                    <a16:rowId xmlns:a16="http://schemas.microsoft.com/office/drawing/2014/main" val="2147793091"/>
                  </a:ext>
                </a:extLst>
              </a:tr>
              <a:tr h="448941">
                <a:tc>
                  <a:txBody>
                    <a:bodyPr/>
                    <a:lstStyle/>
                    <a:p>
                      <a:pPr algn="ctr"/>
                      <a:r>
                        <a:rPr lang="en-US"/>
                        <a:t>Clinical Pharmacists</a:t>
                      </a:r>
                    </a:p>
                  </a:txBody>
                  <a:tcPr anchor="ctr"/>
                </a:tc>
                <a:tc>
                  <a:txBody>
                    <a:bodyPr/>
                    <a:lstStyle/>
                    <a:p>
                      <a:pPr algn="ctr"/>
                      <a:r>
                        <a:rPr lang="en-US"/>
                        <a:t>4,522</a:t>
                      </a:r>
                    </a:p>
                  </a:txBody>
                  <a:tcPr anchor="ctr"/>
                </a:tc>
                <a:tc>
                  <a:txBody>
                    <a:bodyPr/>
                    <a:lstStyle/>
                    <a:p>
                      <a:pPr algn="ctr"/>
                      <a:r>
                        <a:rPr lang="en-US"/>
                        <a:t>Increasing</a:t>
                      </a:r>
                      <a:endParaRPr lang="en-US" dirty="0"/>
                    </a:p>
                  </a:txBody>
                  <a:tcPr anchor="ctr"/>
                </a:tc>
                <a:tc>
                  <a:txBody>
                    <a:bodyPr/>
                    <a:lstStyle/>
                    <a:p>
                      <a:pPr algn="ctr"/>
                      <a:r>
                        <a:rPr lang="en-US"/>
                        <a:t>CA, FL, TX, IL</a:t>
                      </a:r>
                    </a:p>
                  </a:txBody>
                  <a:tcPr anchor="ctr"/>
                </a:tc>
                <a:tc>
                  <a:txBody>
                    <a:bodyPr/>
                    <a:lstStyle/>
                    <a:p>
                      <a:pPr algn="ctr"/>
                      <a:r>
                        <a:rPr lang="en-US"/>
                        <a:t>WY, ND, PR, HI</a:t>
                      </a:r>
                    </a:p>
                  </a:txBody>
                  <a:tcPr anchor="ctr"/>
                </a:tc>
                <a:extLst>
                  <a:ext uri="{0D108BD9-81ED-4DB2-BD59-A6C34878D82A}">
                    <a16:rowId xmlns:a16="http://schemas.microsoft.com/office/drawing/2014/main" val="4220444744"/>
                  </a:ext>
                </a:extLst>
              </a:tr>
              <a:tr h="448941">
                <a:tc>
                  <a:txBody>
                    <a:bodyPr/>
                    <a:lstStyle/>
                    <a:p>
                      <a:pPr algn="ctr"/>
                      <a:r>
                        <a:rPr lang="en-US"/>
                        <a:t>Hospital Pharmacists</a:t>
                      </a:r>
                    </a:p>
                  </a:txBody>
                  <a:tcPr anchor="ctr"/>
                </a:tc>
                <a:tc>
                  <a:txBody>
                    <a:bodyPr/>
                    <a:lstStyle/>
                    <a:p>
                      <a:pPr algn="ctr"/>
                      <a:r>
                        <a:rPr lang="en-US"/>
                        <a:t>1,491</a:t>
                      </a:r>
                    </a:p>
                  </a:txBody>
                  <a:tcPr anchor="ctr"/>
                </a:tc>
                <a:tc>
                  <a:txBody>
                    <a:bodyPr/>
                    <a:lstStyle/>
                    <a:p>
                      <a:pPr algn="ctr"/>
                      <a:r>
                        <a:rPr lang="en-US"/>
                        <a:t>Decreasing</a:t>
                      </a:r>
                      <a:endParaRPr lang="en-US" dirty="0"/>
                    </a:p>
                  </a:txBody>
                  <a:tcPr anchor="ctr"/>
                </a:tc>
                <a:tc>
                  <a:txBody>
                    <a:bodyPr/>
                    <a:lstStyle/>
                    <a:p>
                      <a:pPr algn="ctr"/>
                      <a:r>
                        <a:rPr lang="en-US"/>
                        <a:t>CA, TX, OH, WI</a:t>
                      </a:r>
                    </a:p>
                  </a:txBody>
                  <a:tcPr anchor="ctr"/>
                </a:tc>
                <a:tc>
                  <a:txBody>
                    <a:bodyPr/>
                    <a:lstStyle/>
                    <a:p>
                      <a:pPr algn="ctr"/>
                      <a:r>
                        <a:rPr lang="en-US"/>
                        <a:t>DE, DC, NH, PR, RI</a:t>
                      </a:r>
                      <a:endParaRPr lang="en-US" dirty="0"/>
                    </a:p>
                  </a:txBody>
                  <a:tcPr anchor="ctr"/>
                </a:tc>
                <a:extLst>
                  <a:ext uri="{0D108BD9-81ED-4DB2-BD59-A6C34878D82A}">
                    <a16:rowId xmlns:a16="http://schemas.microsoft.com/office/drawing/2014/main" val="999196342"/>
                  </a:ext>
                </a:extLst>
              </a:tr>
              <a:tr h="448941">
                <a:tc>
                  <a:txBody>
                    <a:bodyPr/>
                    <a:lstStyle/>
                    <a:p>
                      <a:pPr algn="ctr"/>
                      <a:r>
                        <a:rPr lang="en-US"/>
                        <a:t>Pharmacy Director</a:t>
                      </a:r>
                    </a:p>
                  </a:txBody>
                  <a:tcPr anchor="ctr"/>
                </a:tc>
                <a:tc>
                  <a:txBody>
                    <a:bodyPr/>
                    <a:lstStyle/>
                    <a:p>
                      <a:pPr algn="ctr"/>
                      <a:r>
                        <a:rPr lang="en-US"/>
                        <a:t>890</a:t>
                      </a:r>
                    </a:p>
                  </a:txBody>
                  <a:tcPr anchor="ctr"/>
                </a:tc>
                <a:tc>
                  <a:txBody>
                    <a:bodyPr/>
                    <a:lstStyle/>
                    <a:p>
                      <a:pPr algn="ctr"/>
                      <a:r>
                        <a:rPr lang="en-US"/>
                        <a:t>Decreasing </a:t>
                      </a:r>
                      <a:endParaRPr lang="en-US" dirty="0"/>
                    </a:p>
                  </a:txBody>
                  <a:tcPr anchor="ctr"/>
                </a:tc>
                <a:tc>
                  <a:txBody>
                    <a:bodyPr/>
                    <a:lstStyle/>
                    <a:p>
                      <a:pPr algn="ctr"/>
                      <a:r>
                        <a:rPr lang="en-US"/>
                        <a:t>CA, TX, MI, WA</a:t>
                      </a:r>
                    </a:p>
                  </a:txBody>
                  <a:tcPr anchor="ctr"/>
                </a:tc>
                <a:tc>
                  <a:txBody>
                    <a:bodyPr/>
                    <a:lstStyle/>
                    <a:p>
                      <a:pPr algn="ctr"/>
                      <a:r>
                        <a:rPr lang="en-US"/>
                        <a:t>DE, ME, MO, SD</a:t>
                      </a:r>
                    </a:p>
                  </a:txBody>
                  <a:tcPr anchor="ctr"/>
                </a:tc>
                <a:extLst>
                  <a:ext uri="{0D108BD9-81ED-4DB2-BD59-A6C34878D82A}">
                    <a16:rowId xmlns:a16="http://schemas.microsoft.com/office/drawing/2014/main" val="919807831"/>
                  </a:ext>
                </a:extLst>
              </a:tr>
              <a:tr h="448941">
                <a:tc>
                  <a:txBody>
                    <a:bodyPr/>
                    <a:lstStyle/>
                    <a:p>
                      <a:pPr algn="ctr"/>
                      <a:r>
                        <a:rPr lang="en-US"/>
                        <a:t>Pharmacy Tech</a:t>
                      </a:r>
                    </a:p>
                  </a:txBody>
                  <a:tcPr anchor="ctr"/>
                </a:tc>
                <a:tc>
                  <a:txBody>
                    <a:bodyPr/>
                    <a:lstStyle/>
                    <a:p>
                      <a:pPr algn="ctr"/>
                      <a:r>
                        <a:rPr lang="en-US"/>
                        <a:t>133,702</a:t>
                      </a:r>
                    </a:p>
                  </a:txBody>
                  <a:tcPr anchor="ctr"/>
                </a:tc>
                <a:tc>
                  <a:txBody>
                    <a:bodyPr/>
                    <a:lstStyle/>
                    <a:p>
                      <a:pPr algn="ctr"/>
                      <a:r>
                        <a:rPr lang="en-US"/>
                        <a:t>Increasing </a:t>
                      </a:r>
                    </a:p>
                  </a:txBody>
                  <a:tcPr anchor="ctr"/>
                </a:tc>
                <a:tc>
                  <a:txBody>
                    <a:bodyPr/>
                    <a:lstStyle/>
                    <a:p>
                      <a:pPr algn="ctr"/>
                      <a:r>
                        <a:rPr lang="en-US"/>
                        <a:t>VI, GU, WY, PR</a:t>
                      </a:r>
                    </a:p>
                  </a:txBody>
                  <a:tcPr anchor="ctr"/>
                </a:tc>
                <a:tc>
                  <a:txBody>
                    <a:bodyPr/>
                    <a:lstStyle/>
                    <a:p>
                      <a:pPr algn="ctr"/>
                      <a:r>
                        <a:rPr lang="en-US"/>
                        <a:t>CA, TX, FL, MI</a:t>
                      </a:r>
                    </a:p>
                  </a:txBody>
                  <a:tcPr anchor="ctr"/>
                </a:tc>
                <a:extLst>
                  <a:ext uri="{0D108BD9-81ED-4DB2-BD59-A6C34878D82A}">
                    <a16:rowId xmlns:a16="http://schemas.microsoft.com/office/drawing/2014/main" val="3506596532"/>
                  </a:ext>
                </a:extLst>
              </a:tr>
              <a:tr h="448941">
                <a:tc>
                  <a:txBody>
                    <a:bodyPr/>
                    <a:lstStyle/>
                    <a:p>
                      <a:pPr algn="ctr"/>
                      <a:r>
                        <a:rPr lang="en-US"/>
                        <a:t>Retail Pharmacists</a:t>
                      </a:r>
                    </a:p>
                  </a:txBody>
                  <a:tcPr anchor="ctr"/>
                </a:tc>
                <a:tc>
                  <a:txBody>
                    <a:bodyPr/>
                    <a:lstStyle/>
                    <a:p>
                      <a:pPr algn="ctr"/>
                      <a:r>
                        <a:rPr lang="en-US"/>
                        <a:t>4,605</a:t>
                      </a:r>
                    </a:p>
                  </a:txBody>
                  <a:tcPr anchor="ctr"/>
                </a:tc>
                <a:tc>
                  <a:txBody>
                    <a:bodyPr/>
                    <a:lstStyle/>
                    <a:p>
                      <a:pPr algn="ctr"/>
                      <a:r>
                        <a:rPr lang="en-US"/>
                        <a:t>Steady </a:t>
                      </a:r>
                    </a:p>
                  </a:txBody>
                  <a:tcPr anchor="ctr"/>
                </a:tc>
                <a:tc>
                  <a:txBody>
                    <a:bodyPr/>
                    <a:lstStyle/>
                    <a:p>
                      <a:pPr algn="ctr"/>
                      <a:r>
                        <a:rPr lang="en-US"/>
                        <a:t>CA, PA, TX, FL</a:t>
                      </a:r>
                    </a:p>
                  </a:txBody>
                  <a:tcPr anchor="ctr"/>
                </a:tc>
                <a:tc>
                  <a:txBody>
                    <a:bodyPr/>
                    <a:lstStyle/>
                    <a:p>
                      <a:pPr algn="ctr"/>
                      <a:r>
                        <a:rPr lang="en-US"/>
                        <a:t>HI, PR, DE, SD, VT</a:t>
                      </a:r>
                    </a:p>
                  </a:txBody>
                  <a:tcPr anchor="ctr"/>
                </a:tc>
                <a:extLst>
                  <a:ext uri="{0D108BD9-81ED-4DB2-BD59-A6C34878D82A}">
                    <a16:rowId xmlns:a16="http://schemas.microsoft.com/office/drawing/2014/main" val="324968743"/>
                  </a:ext>
                </a:extLst>
              </a:tr>
              <a:tr h="448941">
                <a:tc>
                  <a:txBody>
                    <a:bodyPr/>
                    <a:lstStyle/>
                    <a:p>
                      <a:pPr algn="ctr"/>
                      <a:r>
                        <a:rPr lang="en-US"/>
                        <a:t>Other*</a:t>
                      </a:r>
                    </a:p>
                  </a:txBody>
                  <a:tcPr anchor="ctr"/>
                </a:tc>
                <a:tc>
                  <a:txBody>
                    <a:bodyPr/>
                    <a:lstStyle/>
                    <a:p>
                      <a:pPr algn="ctr"/>
                      <a:r>
                        <a:rPr lang="en-US"/>
                        <a:t>2,943</a:t>
                      </a:r>
                    </a:p>
                  </a:txBody>
                  <a:tcPr anchor="ctr"/>
                </a:tc>
                <a:tc>
                  <a:txBody>
                    <a:bodyPr/>
                    <a:lstStyle/>
                    <a:p>
                      <a:pPr algn="ctr"/>
                      <a:r>
                        <a:rPr lang="en-US"/>
                        <a:t>Steady</a:t>
                      </a:r>
                      <a:endParaRPr lang="en-US" dirty="0"/>
                    </a:p>
                  </a:txBody>
                  <a:tcPr anchor="ctr"/>
                </a:tc>
                <a:tc>
                  <a:txBody>
                    <a:bodyPr/>
                    <a:lstStyle/>
                    <a:p>
                      <a:pPr algn="ctr"/>
                      <a:r>
                        <a:rPr lang="en-US"/>
                        <a:t>CA, IL, FL, MI</a:t>
                      </a:r>
                    </a:p>
                  </a:txBody>
                  <a:tcPr anchor="ctr"/>
                </a:tc>
                <a:tc>
                  <a:txBody>
                    <a:bodyPr/>
                    <a:lstStyle/>
                    <a:p>
                      <a:pPr algn="ctr"/>
                      <a:r>
                        <a:rPr lang="en-US" dirty="0"/>
                        <a:t>ND, RI, VT, WV</a:t>
                      </a:r>
                    </a:p>
                  </a:txBody>
                  <a:tcPr anchor="ctr"/>
                </a:tc>
                <a:extLst>
                  <a:ext uri="{0D108BD9-81ED-4DB2-BD59-A6C34878D82A}">
                    <a16:rowId xmlns:a16="http://schemas.microsoft.com/office/drawing/2014/main" val="3385437241"/>
                  </a:ext>
                </a:extLst>
              </a:tr>
            </a:tbl>
          </a:graphicData>
        </a:graphic>
      </p:graphicFrame>
      <p:sp>
        <p:nvSpPr>
          <p:cNvPr id="5" name="TextBox 4">
            <a:extLst>
              <a:ext uri="{FF2B5EF4-FFF2-40B4-BE49-F238E27FC236}">
                <a16:creationId xmlns:a16="http://schemas.microsoft.com/office/drawing/2014/main" id="{AAE08F40-567B-4E13-BAE6-B94CEE39CCC6}"/>
              </a:ext>
            </a:extLst>
          </p:cNvPr>
          <p:cNvSpPr txBox="1"/>
          <p:nvPr/>
        </p:nvSpPr>
        <p:spPr>
          <a:xfrm>
            <a:off x="480848" y="1190297"/>
            <a:ext cx="109544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Pharmacy Workforce Center analyzed 2019 pharmacy demand by using </a:t>
            </a:r>
            <a:r>
              <a:rPr lang="en-US" b="1" dirty="0">
                <a:cs typeface="Calibri"/>
              </a:rPr>
              <a:t>Burning Glass Technologies'</a:t>
            </a:r>
            <a:r>
              <a:rPr lang="en-US" dirty="0">
                <a:cs typeface="Calibri"/>
              </a:rPr>
              <a:t> Labor Insight Labor </a:t>
            </a:r>
            <a:r>
              <a:rPr lang="en-US">
                <a:cs typeface="Calibri"/>
              </a:rPr>
              <a:t>Market Information which measures total number of job postings by pharmacy role type</a:t>
            </a:r>
          </a:p>
        </p:txBody>
      </p:sp>
      <p:sp>
        <p:nvSpPr>
          <p:cNvPr id="6" name="TextBox 5">
            <a:extLst>
              <a:ext uri="{FF2B5EF4-FFF2-40B4-BE49-F238E27FC236}">
                <a16:creationId xmlns:a16="http://schemas.microsoft.com/office/drawing/2014/main" id="{BBD784DD-8ECE-4CF0-81AB-1EE85FAB166D}"/>
              </a:ext>
            </a:extLst>
          </p:cNvPr>
          <p:cNvSpPr txBox="1"/>
          <p:nvPr/>
        </p:nvSpPr>
        <p:spPr>
          <a:xfrm>
            <a:off x="625365" y="5841124"/>
            <a:ext cx="1095440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*Includes Compounding Pharmacist, Informatics Pharmacist, Long-term Care Pharmacist, Nuclear Pharmacist, Oncology </a:t>
            </a:r>
            <a:r>
              <a:rPr lang="en-US" sz="1000">
                <a:ea typeface="+mn-lt"/>
                <a:cs typeface="+mn-lt"/>
              </a:rPr>
              <a:t>Pharmacist</a:t>
            </a:r>
            <a:endParaRPr lang="en-US" sz="1000">
              <a:cs typeface="Calibri"/>
            </a:endParaRPr>
          </a:p>
        </p:txBody>
      </p:sp>
      <p:sp>
        <p:nvSpPr>
          <p:cNvPr id="7" name="TextBox 6">
            <a:extLst>
              <a:ext uri="{FF2B5EF4-FFF2-40B4-BE49-F238E27FC236}">
                <a16:creationId xmlns:a16="http://schemas.microsoft.com/office/drawing/2014/main" id="{D2FADF4C-D0E0-492B-AEAE-BAC6758C0C7B}"/>
              </a:ext>
            </a:extLst>
          </p:cNvPr>
          <p:cNvSpPr txBox="1"/>
          <p:nvPr/>
        </p:nvSpPr>
        <p:spPr>
          <a:xfrm>
            <a:off x="231228" y="6077607"/>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Sources: </a:t>
            </a:r>
            <a:r>
              <a:rPr lang="en-US" sz="1000" dirty="0">
                <a:ea typeface="+mn-lt"/>
                <a:cs typeface="+mn-lt"/>
                <a:hlinkClick r:id="rId2"/>
              </a:rPr>
              <a:t>Final Report of the National Pharmacist Workforce Study 2019 (PDF)</a:t>
            </a:r>
            <a:r>
              <a:rPr lang="en-US" sz="1000" dirty="0">
                <a:ea typeface="+mn-lt"/>
                <a:cs typeface="+mn-lt"/>
              </a:rPr>
              <a:t> </a:t>
            </a:r>
            <a:endParaRPr lang="en-US" sz="1000" dirty="0">
              <a:cs typeface="Calibri"/>
            </a:endParaRPr>
          </a:p>
        </p:txBody>
      </p:sp>
      <p:sp>
        <p:nvSpPr>
          <p:cNvPr id="9" name="TextBox 8">
            <a:hlinkClick r:id="rId3" action="ppaction://hlinksldjump"/>
            <a:extLst>
              <a:ext uri="{FF2B5EF4-FFF2-40B4-BE49-F238E27FC236}">
                <a16:creationId xmlns:a16="http://schemas.microsoft.com/office/drawing/2014/main" id="{0B21D725-A4D0-5449-A3F3-3E91B4096724}"/>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26570400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D3C8BD-7531-4DB6-BF2D-076247BF076D}"/>
              </a:ext>
            </a:extLst>
          </p:cNvPr>
          <p:cNvSpPr txBox="1">
            <a:spLocks/>
          </p:cNvSpPr>
          <p:nvPr/>
        </p:nvSpPr>
        <p:spPr>
          <a:xfrm>
            <a:off x="474077" y="283375"/>
            <a:ext cx="10972800" cy="830997"/>
          </a:xfrm>
          <a:prstGeom prst="rect">
            <a:avLst/>
          </a:prstGeom>
        </p:spPr>
        <p:txBody>
          <a:bodyPr vert="horz" lIns="91440" tIns="45720" rIns="91440" bIns="45720" rtlCol="0" anchor="b">
            <a:noAutofit/>
          </a:bodyPr>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dirty="0">
                <a:latin typeface="Calibri"/>
                <a:ea typeface="Verdana"/>
                <a:cs typeface="Arial"/>
              </a:rPr>
              <a:t>Alternative career paths go beyond traditional recruiting paths </a:t>
            </a:r>
            <a:endParaRPr lang="en-US" dirty="0"/>
          </a:p>
        </p:txBody>
      </p:sp>
      <p:sp>
        <p:nvSpPr>
          <p:cNvPr id="6" name="TextBox 5">
            <a:extLst>
              <a:ext uri="{FF2B5EF4-FFF2-40B4-BE49-F238E27FC236}">
                <a16:creationId xmlns:a16="http://schemas.microsoft.com/office/drawing/2014/main" id="{B0EDD565-AD4D-4345-A0FC-D735483C4A2E}"/>
              </a:ext>
            </a:extLst>
          </p:cNvPr>
          <p:cNvSpPr txBox="1"/>
          <p:nvPr/>
        </p:nvSpPr>
        <p:spPr>
          <a:xfrm>
            <a:off x="467710" y="1269124"/>
            <a:ext cx="1071792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solidFill>
                  <a:srgbClr val="5A99CB"/>
                </a:solidFill>
                <a:cs typeface="Calibri"/>
              </a:rPr>
              <a:t>Comopounding Pharmacist - </a:t>
            </a:r>
            <a:r>
              <a:rPr lang="en-US">
                <a:ea typeface="+mn-lt"/>
                <a:cs typeface="+mn-lt"/>
              </a:rPr>
              <a:t>Specializes in preparation ofalternate modes of delivery and forms of commercial medication not available in retail or hospitalpharmacies</a:t>
            </a:r>
            <a:endParaRPr lang="en-US">
              <a:cs typeface="Calibri"/>
            </a:endParaRPr>
          </a:p>
          <a:p>
            <a:pPr marL="285750" indent="-285750">
              <a:buFont typeface="Arial"/>
              <a:buChar char="•"/>
            </a:pPr>
            <a:r>
              <a:rPr lang="en-US" b="1">
                <a:solidFill>
                  <a:srgbClr val="5A99CB"/>
                </a:solidFill>
                <a:cs typeface="Calibri"/>
              </a:rPr>
              <a:t>Informatics Pharmacist - </a:t>
            </a:r>
            <a:r>
              <a:rPr lang="en-US">
                <a:ea typeface="+mn-lt"/>
                <a:cs typeface="+mn-lt"/>
              </a:rPr>
              <a:t>Improves precision and safety of prescribing and administering medications byusing technology and data analysis. Draws on both pharmaceutical expertise and computer science toimprove patient outcomes. </a:t>
            </a:r>
            <a:endParaRPr lang="en-US">
              <a:solidFill>
                <a:srgbClr val="000000"/>
              </a:solidFill>
              <a:cs typeface="Calibri"/>
            </a:endParaRPr>
          </a:p>
          <a:p>
            <a:pPr marL="285750" indent="-285750">
              <a:buFont typeface="Arial"/>
              <a:buChar char="•"/>
            </a:pPr>
            <a:r>
              <a:rPr lang="en-US" b="1">
                <a:solidFill>
                  <a:srgbClr val="5A99CB"/>
                </a:solidFill>
                <a:cs typeface="Calibri"/>
              </a:rPr>
              <a:t>Infusion Pharmacist - </a:t>
            </a:r>
            <a:r>
              <a:rPr lang="en-US">
                <a:ea typeface="+mn-lt"/>
                <a:cs typeface="+mn-lt"/>
              </a:rPr>
              <a:t>Specializes in drugs delivered through infusion, using a needle or a catheter. Works primarily in healthcare facilities. </a:t>
            </a:r>
            <a:endParaRPr lang="en-US">
              <a:solidFill>
                <a:srgbClr val="000000"/>
              </a:solidFill>
              <a:cs typeface="Calibri"/>
            </a:endParaRPr>
          </a:p>
          <a:p>
            <a:pPr marL="285750" indent="-285750">
              <a:buFont typeface="Arial"/>
              <a:buChar char="•"/>
            </a:pPr>
            <a:r>
              <a:rPr lang="en-US" b="1">
                <a:solidFill>
                  <a:srgbClr val="5A99CB"/>
                </a:solidFill>
                <a:cs typeface="Calibri"/>
              </a:rPr>
              <a:t>Long-term Care Pharmacist - </a:t>
            </a:r>
            <a:r>
              <a:rPr lang="en-US">
                <a:ea typeface="+mn-lt"/>
                <a:cs typeface="+mn-lt"/>
              </a:rPr>
              <a:t>Works in a long-term care facility or pharmacy. May be directly involvedin patient care, working with physicians and healthcare workers to manage the long-term health of thepatients in the facility.</a:t>
            </a:r>
            <a:endParaRPr lang="en-US">
              <a:solidFill>
                <a:srgbClr val="000000"/>
              </a:solidFill>
              <a:cs typeface="Calibri"/>
            </a:endParaRPr>
          </a:p>
          <a:p>
            <a:pPr marL="285750" indent="-285750">
              <a:buFont typeface="Arial"/>
              <a:buChar char="•"/>
            </a:pPr>
            <a:r>
              <a:rPr lang="en-US" b="1">
                <a:solidFill>
                  <a:srgbClr val="5A99CB"/>
                </a:solidFill>
                <a:cs typeface="Calibri"/>
              </a:rPr>
              <a:t>Nuclear Pharmacist - </a:t>
            </a:r>
            <a:r>
              <a:rPr lang="en-US">
                <a:ea typeface="+mn-lt"/>
                <a:cs typeface="+mn-lt"/>
              </a:rPr>
              <a:t>Works for a pharmacy or a healthcare facility dispensing nuclear medicines(made from radioactive materials). </a:t>
            </a:r>
            <a:endParaRPr lang="en-US">
              <a:solidFill>
                <a:srgbClr val="000000"/>
              </a:solidFill>
              <a:cs typeface="Calibri"/>
            </a:endParaRPr>
          </a:p>
          <a:p>
            <a:pPr marL="285750" indent="-285750">
              <a:buFont typeface="Arial"/>
              <a:buChar char="•"/>
            </a:pPr>
            <a:r>
              <a:rPr lang="en-US" b="1">
                <a:solidFill>
                  <a:srgbClr val="5A99CB"/>
                </a:solidFill>
                <a:cs typeface="Calibri"/>
              </a:rPr>
              <a:t>Oncology Pharmacist - </a:t>
            </a:r>
            <a:r>
              <a:rPr lang="en-US">
                <a:ea typeface="+mn-lt"/>
                <a:cs typeface="+mn-lt"/>
              </a:rPr>
              <a:t>Specializes in managing complex pharmacotherapeutic plans for treatment and preventionof cancer and cancer-related diseases.</a:t>
            </a:r>
            <a:endParaRPr lang="en-US">
              <a:solidFill>
                <a:srgbClr val="000000"/>
              </a:solidFill>
              <a:cs typeface="Calibri"/>
            </a:endParaRPr>
          </a:p>
          <a:p>
            <a:pPr marL="285750" indent="-285750">
              <a:buFont typeface="Arial"/>
              <a:buChar char="•"/>
            </a:pPr>
            <a:r>
              <a:rPr lang="en-US" b="1">
                <a:solidFill>
                  <a:srgbClr val="5A99CB"/>
                </a:solidFill>
                <a:cs typeface="Calibri"/>
              </a:rPr>
              <a:t>Pharmacutical Fellowships - </a:t>
            </a:r>
            <a:r>
              <a:rPr lang="en-US">
                <a:cs typeface="Calibri"/>
              </a:rPr>
              <a:t>focused on medical affairs, regulatory affairs, clinical development</a:t>
            </a:r>
          </a:p>
          <a:p>
            <a:pPr marL="285750" indent="-285750">
              <a:buFont typeface="Arial"/>
              <a:buChar char="•"/>
            </a:pPr>
            <a:r>
              <a:rPr lang="en-US" b="1">
                <a:solidFill>
                  <a:srgbClr val="5A99CB"/>
                </a:solidFill>
                <a:cs typeface="Calibri"/>
              </a:rPr>
              <a:t>Entreprenurial Ventures (pharma/biotech, care innovation, technology)</a:t>
            </a:r>
          </a:p>
          <a:p>
            <a:pPr marL="285750" indent="-285750">
              <a:buFont typeface="Arial"/>
              <a:buChar char="•"/>
            </a:pPr>
            <a:endParaRPr lang="en-US" b="1" dirty="0">
              <a:solidFill>
                <a:srgbClr val="5A99CB"/>
              </a:solidFill>
              <a:cs typeface="Calibri"/>
            </a:endParaRPr>
          </a:p>
        </p:txBody>
      </p:sp>
      <p:sp>
        <p:nvSpPr>
          <p:cNvPr id="9" name="TextBox 8">
            <a:extLst>
              <a:ext uri="{FF2B5EF4-FFF2-40B4-BE49-F238E27FC236}">
                <a16:creationId xmlns:a16="http://schemas.microsoft.com/office/drawing/2014/main" id="{24305B2E-1587-4454-8AF0-83E352D0F41C}"/>
              </a:ext>
            </a:extLst>
          </p:cNvPr>
          <p:cNvSpPr txBox="1"/>
          <p:nvPr/>
        </p:nvSpPr>
        <p:spPr>
          <a:xfrm>
            <a:off x="231228" y="6077607"/>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Calibri"/>
              </a:rPr>
              <a:t>Sources: </a:t>
            </a:r>
            <a:r>
              <a:rPr lang="en-US" sz="1000" dirty="0">
                <a:ea typeface="+mn-lt"/>
                <a:cs typeface="+mn-lt"/>
                <a:hlinkClick r:id="rId3"/>
              </a:rPr>
              <a:t>Final Report of the National Pharmacist Workforce Study 2019 (PDF)</a:t>
            </a:r>
            <a:r>
              <a:rPr lang="en-US" sz="1000">
                <a:ea typeface="+mn-lt"/>
                <a:cs typeface="+mn-lt"/>
              </a:rPr>
              <a:t>, Pharmacy Fellowships </a:t>
            </a:r>
            <a:endParaRPr lang="en-US" sz="1000">
              <a:cs typeface="Calibri"/>
            </a:endParaRPr>
          </a:p>
        </p:txBody>
      </p:sp>
      <p:sp>
        <p:nvSpPr>
          <p:cNvPr id="8" name="TextBox 7">
            <a:hlinkClick r:id="rId4" action="ppaction://hlinksldjump"/>
            <a:extLst>
              <a:ext uri="{FF2B5EF4-FFF2-40B4-BE49-F238E27FC236}">
                <a16:creationId xmlns:a16="http://schemas.microsoft.com/office/drawing/2014/main" id="{9E7F6B28-4948-8747-854F-898375ED4037}"/>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5" action="ppaction://hlinksldjump"/>
              </a:rPr>
              <a:t>[Back to Phase 1 SWOT]</a:t>
            </a:r>
            <a:endParaRPr lang="en-US" sz="1200" dirty="0"/>
          </a:p>
        </p:txBody>
      </p:sp>
    </p:spTree>
    <p:extLst>
      <p:ext uri="{BB962C8B-B14F-4D97-AF65-F5344CB8AC3E}">
        <p14:creationId xmlns:p14="http://schemas.microsoft.com/office/powerpoint/2010/main" val="35835483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81D8C6B3-C572-9A48-B0B9-B504E1D0ABFB}"/>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629" name="think-cell Slide" r:id="rId6" imgW="7772400" imgH="10058400" progId="TCLayout.ActiveDocument.1">
                  <p:embed/>
                </p:oleObj>
              </mc:Choice>
              <mc:Fallback>
                <p:oleObj name="think-cell Slide" r:id="rId6" imgW="7772400" imgH="10058400" progId="TCLayout.ActiveDocument.1">
                  <p:embed/>
                  <p:pic>
                    <p:nvPicPr>
                      <p:cNvPr id="12" name="Object 11" hidden="1">
                        <a:extLst>
                          <a:ext uri="{FF2B5EF4-FFF2-40B4-BE49-F238E27FC236}">
                            <a16:creationId xmlns:a16="http://schemas.microsoft.com/office/drawing/2014/main" id="{81D8C6B3-C572-9A48-B0B9-B504E1D0ABFB}"/>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C3AF3BA4-F206-7A4C-8E70-B965454A853E}"/>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14" name="Oval Callout 13">
            <a:extLst>
              <a:ext uri="{FF2B5EF4-FFF2-40B4-BE49-F238E27FC236}">
                <a16:creationId xmlns:a16="http://schemas.microsoft.com/office/drawing/2014/main" id="{50AB3245-5E04-5845-B35A-6ACF410EA811}"/>
              </a:ext>
            </a:extLst>
          </p:cNvPr>
          <p:cNvSpPr/>
          <p:nvPr/>
        </p:nvSpPr>
        <p:spPr>
          <a:xfrm>
            <a:off x="8086614" y="1598234"/>
            <a:ext cx="3423138" cy="2403231"/>
          </a:xfrm>
          <a:prstGeom prst="wedgeEllipseCallout">
            <a:avLst>
              <a:gd name="adj1" fmla="val -37956"/>
              <a:gd name="adj2" fmla="val 7810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Oval Callout 12">
            <a:extLst>
              <a:ext uri="{FF2B5EF4-FFF2-40B4-BE49-F238E27FC236}">
                <a16:creationId xmlns:a16="http://schemas.microsoft.com/office/drawing/2014/main" id="{DA893BDD-7D3B-4B44-827A-4B149EC91BA6}"/>
              </a:ext>
            </a:extLst>
          </p:cNvPr>
          <p:cNvSpPr/>
          <p:nvPr/>
        </p:nvSpPr>
        <p:spPr>
          <a:xfrm>
            <a:off x="4378840" y="1598234"/>
            <a:ext cx="3423138" cy="2403231"/>
          </a:xfrm>
          <a:prstGeom prst="wedgeEllipseCallout">
            <a:avLst>
              <a:gd name="adj1" fmla="val 400"/>
              <a:gd name="adj2" fmla="val 790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0" name="Oval Callout 9">
            <a:extLst>
              <a:ext uri="{FF2B5EF4-FFF2-40B4-BE49-F238E27FC236}">
                <a16:creationId xmlns:a16="http://schemas.microsoft.com/office/drawing/2014/main" id="{747BDC07-99FA-DE40-83CD-C51AFE47C88B}"/>
              </a:ext>
            </a:extLst>
          </p:cNvPr>
          <p:cNvSpPr/>
          <p:nvPr/>
        </p:nvSpPr>
        <p:spPr>
          <a:xfrm>
            <a:off x="671066" y="1598234"/>
            <a:ext cx="3423138" cy="2403231"/>
          </a:xfrm>
          <a:prstGeom prst="wedgeEllipseCallout">
            <a:avLst>
              <a:gd name="adj1" fmla="val 43893"/>
              <a:gd name="adj2" fmla="val 7469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COVID-19 has impacted the economy and job market</a:t>
            </a:r>
          </a:p>
        </p:txBody>
      </p:sp>
      <p:sp>
        <p:nvSpPr>
          <p:cNvPr id="6" name="Content Placeholder 5">
            <a:extLst>
              <a:ext uri="{FF2B5EF4-FFF2-40B4-BE49-F238E27FC236}">
                <a16:creationId xmlns:a16="http://schemas.microsoft.com/office/drawing/2014/main" id="{40A3B065-9E24-7940-B004-238A89DC7376}"/>
              </a:ext>
            </a:extLst>
          </p:cNvPr>
          <p:cNvSpPr>
            <a:spLocks noGrp="1"/>
          </p:cNvSpPr>
          <p:nvPr>
            <p:ph idx="1"/>
          </p:nvPr>
        </p:nvSpPr>
        <p:spPr>
          <a:xfrm>
            <a:off x="8534938" y="1832630"/>
            <a:ext cx="2549467" cy="1871574"/>
          </a:xfrm>
        </p:spPr>
        <p:txBody>
          <a:bodyPr/>
          <a:lstStyle/>
          <a:p>
            <a:pPr marL="0" indent="0" algn="ctr">
              <a:buNone/>
            </a:pPr>
            <a:r>
              <a:rPr lang="en-US" sz="7200" dirty="0">
                <a:solidFill>
                  <a:schemeClr val="bg1"/>
                </a:solidFill>
              </a:rPr>
              <a:t>-16%</a:t>
            </a:r>
          </a:p>
          <a:p>
            <a:pPr marL="0" indent="0" algn="ctr">
              <a:buNone/>
            </a:pPr>
            <a:r>
              <a:rPr lang="en-US" b="0" dirty="0">
                <a:solidFill>
                  <a:schemeClr val="bg1"/>
                </a:solidFill>
              </a:rPr>
              <a:t>Job postings since February 2020</a:t>
            </a:r>
          </a:p>
        </p:txBody>
      </p:sp>
      <p:sp>
        <p:nvSpPr>
          <p:cNvPr id="7" name="TextBox 6">
            <a:extLst>
              <a:ext uri="{FF2B5EF4-FFF2-40B4-BE49-F238E27FC236}">
                <a16:creationId xmlns:a16="http://schemas.microsoft.com/office/drawing/2014/main" id="{A0B4AB09-C26E-D547-AC73-7584C878A1ED}"/>
              </a:ext>
            </a:extLst>
          </p:cNvPr>
          <p:cNvSpPr txBox="1"/>
          <p:nvPr/>
        </p:nvSpPr>
        <p:spPr>
          <a:xfrm>
            <a:off x="231228" y="5981297"/>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cs typeface="Calibri"/>
              </a:rPr>
              <a:t>Source: Bureau of Labor Statistics, McKinsey</a:t>
            </a:r>
          </a:p>
        </p:txBody>
      </p:sp>
      <p:sp>
        <p:nvSpPr>
          <p:cNvPr id="8" name="Content Placeholder 5">
            <a:extLst>
              <a:ext uri="{FF2B5EF4-FFF2-40B4-BE49-F238E27FC236}">
                <a16:creationId xmlns:a16="http://schemas.microsoft.com/office/drawing/2014/main" id="{22D53FD4-F9CB-CA49-8A77-7529B84DAED7}"/>
              </a:ext>
            </a:extLst>
          </p:cNvPr>
          <p:cNvSpPr txBox="1">
            <a:spLocks/>
          </p:cNvSpPr>
          <p:nvPr/>
        </p:nvSpPr>
        <p:spPr>
          <a:xfrm>
            <a:off x="4612866" y="1785738"/>
            <a:ext cx="3007134" cy="1871574"/>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7200" dirty="0">
                <a:solidFill>
                  <a:schemeClr val="bg1"/>
                </a:solidFill>
              </a:rPr>
              <a:t>8.4%</a:t>
            </a:r>
          </a:p>
          <a:p>
            <a:pPr marL="0" indent="0" algn="ctr">
              <a:buNone/>
            </a:pPr>
            <a:r>
              <a:rPr lang="en-US" b="0" dirty="0">
                <a:solidFill>
                  <a:schemeClr val="bg1"/>
                </a:solidFill>
              </a:rPr>
              <a:t>Unemployment rate due to impacts from  COVID-19 </a:t>
            </a:r>
          </a:p>
        </p:txBody>
      </p:sp>
      <p:sp>
        <p:nvSpPr>
          <p:cNvPr id="9" name="Content Placeholder 5">
            <a:extLst>
              <a:ext uri="{FF2B5EF4-FFF2-40B4-BE49-F238E27FC236}">
                <a16:creationId xmlns:a16="http://schemas.microsoft.com/office/drawing/2014/main" id="{11E5E479-B107-2A4F-85A8-B09A952FC45C}"/>
              </a:ext>
            </a:extLst>
          </p:cNvPr>
          <p:cNvSpPr txBox="1">
            <a:spLocks/>
          </p:cNvSpPr>
          <p:nvPr/>
        </p:nvSpPr>
        <p:spPr>
          <a:xfrm>
            <a:off x="855856" y="1832630"/>
            <a:ext cx="3006666" cy="1871574"/>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7200" dirty="0">
                <a:solidFill>
                  <a:schemeClr val="bg1"/>
                </a:solidFill>
              </a:rPr>
              <a:t>-32.9%</a:t>
            </a:r>
          </a:p>
          <a:p>
            <a:pPr marL="0" indent="0" algn="ctr">
              <a:buNone/>
            </a:pPr>
            <a:r>
              <a:rPr lang="en-US" b="0" dirty="0">
                <a:solidFill>
                  <a:schemeClr val="bg1"/>
                </a:solidFill>
              </a:rPr>
              <a:t>Gross Domestic Product (GDP) Q2 2020</a:t>
            </a:r>
          </a:p>
        </p:txBody>
      </p:sp>
      <p:sp>
        <p:nvSpPr>
          <p:cNvPr id="15" name="TextBox 14">
            <a:extLst>
              <a:ext uri="{FF2B5EF4-FFF2-40B4-BE49-F238E27FC236}">
                <a16:creationId xmlns:a16="http://schemas.microsoft.com/office/drawing/2014/main" id="{1E8B3B18-1D55-494F-8A02-B592ABF2B56B}"/>
              </a:ext>
            </a:extLst>
          </p:cNvPr>
          <p:cNvSpPr txBox="1"/>
          <p:nvPr/>
        </p:nvSpPr>
        <p:spPr>
          <a:xfrm flipH="1">
            <a:off x="2169309" y="4696161"/>
            <a:ext cx="7628874" cy="1200329"/>
          </a:xfrm>
          <a:prstGeom prst="rect">
            <a:avLst/>
          </a:prstGeom>
          <a:noFill/>
        </p:spPr>
        <p:txBody>
          <a:bodyPr wrap="square" rtlCol="0">
            <a:spAutoFit/>
          </a:bodyPr>
          <a:lstStyle/>
          <a:p>
            <a:pPr algn="ctr"/>
            <a:r>
              <a:rPr lang="en-US" sz="2400" b="1" dirty="0"/>
              <a:t>Although the trajectory of the US economy remains uncertain, the impact of COVID-19 has already had a huge effects on the US</a:t>
            </a:r>
          </a:p>
        </p:txBody>
      </p:sp>
      <p:sp>
        <p:nvSpPr>
          <p:cNvPr id="16" name="Rectangle 15">
            <a:extLst>
              <a:ext uri="{FF2B5EF4-FFF2-40B4-BE49-F238E27FC236}">
                <a16:creationId xmlns:a16="http://schemas.microsoft.com/office/drawing/2014/main" id="{D963C5BD-CBDE-EB48-9B9B-B53C55707D5D}"/>
              </a:ext>
            </a:extLst>
          </p:cNvPr>
          <p:cNvSpPr/>
          <p:nvPr/>
        </p:nvSpPr>
        <p:spPr>
          <a:xfrm>
            <a:off x="5926318" y="5981296"/>
            <a:ext cx="6648192" cy="246221"/>
          </a:xfrm>
          <a:prstGeom prst="rect">
            <a:avLst/>
          </a:prstGeom>
        </p:spPr>
        <p:txBody>
          <a:bodyPr wrap="square">
            <a:spAutoFit/>
          </a:bodyPr>
          <a:lstStyle/>
          <a:p>
            <a:pPr algn="ctr"/>
            <a:r>
              <a:rPr lang="en-US" sz="1000" dirty="0"/>
              <a:t>Additional appendices: </a:t>
            </a:r>
            <a:r>
              <a:rPr lang="en-US" sz="1000" dirty="0">
                <a:hlinkClick r:id="rId8" action="ppaction://hlinksldjump"/>
              </a:rPr>
              <a:t>[</a:t>
            </a:r>
            <a:r>
              <a:rPr lang="en-US" sz="1000" dirty="0">
                <a:cs typeface="Calibri"/>
                <a:hlinkClick r:id="rId8" action="ppaction://hlinksldjump"/>
              </a:rPr>
              <a:t>COVID Implications on Pharmacy, Is the Future of Pharmacy that Bright?</a:t>
            </a:r>
            <a:r>
              <a:rPr lang="en-US" sz="1000" dirty="0">
                <a:hlinkClick r:id="rId8" action="ppaction://hlinksldjump"/>
              </a:rPr>
              <a:t>]</a:t>
            </a:r>
            <a:endParaRPr lang="en-US" sz="1000" dirty="0"/>
          </a:p>
        </p:txBody>
      </p:sp>
      <p:sp>
        <p:nvSpPr>
          <p:cNvPr id="17" name="TextBox 16">
            <a:hlinkClick r:id="rId9" action="ppaction://hlinksldjump"/>
            <a:extLst>
              <a:ext uri="{FF2B5EF4-FFF2-40B4-BE49-F238E27FC236}">
                <a16:creationId xmlns:a16="http://schemas.microsoft.com/office/drawing/2014/main" id="{DF8682E2-2040-9F4F-846E-4FC127C551F7}"/>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0" action="ppaction://hlinksldjump"/>
              </a:rPr>
              <a:t>[Back to Phase 1 SWOT]</a:t>
            </a:r>
            <a:endParaRPr lang="en-US" sz="1200" dirty="0"/>
          </a:p>
        </p:txBody>
      </p:sp>
    </p:spTree>
    <p:extLst>
      <p:ext uri="{BB962C8B-B14F-4D97-AF65-F5344CB8AC3E}">
        <p14:creationId xmlns:p14="http://schemas.microsoft.com/office/powerpoint/2010/main" val="32957753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C7C6E-C98D-4B88-BE49-91E4EAC316AB}"/>
              </a:ext>
            </a:extLst>
          </p:cNvPr>
          <p:cNvSpPr>
            <a:spLocks noGrp="1"/>
          </p:cNvSpPr>
          <p:nvPr>
            <p:ph type="title"/>
          </p:nvPr>
        </p:nvSpPr>
        <p:spPr/>
        <p:txBody>
          <a:bodyPr/>
          <a:lstStyle/>
          <a:p>
            <a:r>
              <a:rPr lang="en-US" dirty="0"/>
              <a:t>What happens after COVID 19?</a:t>
            </a:r>
          </a:p>
        </p:txBody>
      </p:sp>
      <p:sp>
        <p:nvSpPr>
          <p:cNvPr id="9" name="TextBox 8">
            <a:extLst>
              <a:ext uri="{FF2B5EF4-FFF2-40B4-BE49-F238E27FC236}">
                <a16:creationId xmlns:a16="http://schemas.microsoft.com/office/drawing/2014/main" id="{082E204F-976D-4B1E-9C21-8B4C1CB0E505}"/>
              </a:ext>
            </a:extLst>
          </p:cNvPr>
          <p:cNvSpPr txBox="1"/>
          <p:nvPr/>
        </p:nvSpPr>
        <p:spPr>
          <a:xfrm>
            <a:off x="3048000" y="1293923"/>
            <a:ext cx="6096000" cy="400110"/>
          </a:xfrm>
          <a:prstGeom prst="rect">
            <a:avLst/>
          </a:prstGeom>
          <a:noFill/>
        </p:spPr>
        <p:txBody>
          <a:bodyPr wrap="square">
            <a:spAutoFit/>
          </a:bodyPr>
          <a:lstStyle/>
          <a:p>
            <a:pPr algn="ctr"/>
            <a:r>
              <a:rPr lang="en-US" sz="2000" b="1">
                <a:latin typeface="+mj-lt"/>
              </a:rPr>
              <a:t>Implications on Pharmacy Post-COVID 19</a:t>
            </a:r>
          </a:p>
        </p:txBody>
      </p:sp>
      <p:sp>
        <p:nvSpPr>
          <p:cNvPr id="11" name="TextBox 10">
            <a:extLst>
              <a:ext uri="{FF2B5EF4-FFF2-40B4-BE49-F238E27FC236}">
                <a16:creationId xmlns:a16="http://schemas.microsoft.com/office/drawing/2014/main" id="{95858B7C-24F8-4268-889C-B753C0EE0EE9}"/>
              </a:ext>
            </a:extLst>
          </p:cNvPr>
          <p:cNvSpPr txBox="1"/>
          <p:nvPr/>
        </p:nvSpPr>
        <p:spPr>
          <a:xfrm>
            <a:off x="231228" y="6077607"/>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Calibri"/>
              </a:rPr>
              <a:t>Sources: The Digital Apothecary: COVID Implications on Pharmacy, Is the Future of Pharmacy that Bright?</a:t>
            </a:r>
          </a:p>
        </p:txBody>
      </p:sp>
      <p:sp>
        <p:nvSpPr>
          <p:cNvPr id="18" name="Rectangle 17">
            <a:extLst>
              <a:ext uri="{FF2B5EF4-FFF2-40B4-BE49-F238E27FC236}">
                <a16:creationId xmlns:a16="http://schemas.microsoft.com/office/drawing/2014/main" id="{6E1C66B8-A063-4A03-AFC4-31B44272AACB}"/>
              </a:ext>
            </a:extLst>
          </p:cNvPr>
          <p:cNvSpPr/>
          <p:nvPr/>
        </p:nvSpPr>
        <p:spPr>
          <a:xfrm>
            <a:off x="3930650" y="2487534"/>
            <a:ext cx="4051300" cy="192075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36" name="Rectangle 35">
            <a:extLst>
              <a:ext uri="{FF2B5EF4-FFF2-40B4-BE49-F238E27FC236}">
                <a16:creationId xmlns:a16="http://schemas.microsoft.com/office/drawing/2014/main" id="{400E8D39-9AA1-47B7-82BA-1DF862B41D5C}"/>
              </a:ext>
            </a:extLst>
          </p:cNvPr>
          <p:cNvSpPr/>
          <p:nvPr/>
        </p:nvSpPr>
        <p:spPr>
          <a:xfrm>
            <a:off x="3352801" y="1915026"/>
            <a:ext cx="2519680" cy="1448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Retail Pharmacy </a:t>
            </a:r>
          </a:p>
          <a:p>
            <a:pPr algn="ctr"/>
            <a:r>
              <a:rPr lang="en-US" b="1">
                <a:solidFill>
                  <a:schemeClr val="bg1"/>
                </a:solidFill>
                <a:latin typeface="+mj-lt"/>
              </a:rPr>
              <a:t>Needs to Pivot</a:t>
            </a:r>
          </a:p>
        </p:txBody>
      </p:sp>
      <p:sp>
        <p:nvSpPr>
          <p:cNvPr id="37" name="Rectangle 36">
            <a:extLst>
              <a:ext uri="{FF2B5EF4-FFF2-40B4-BE49-F238E27FC236}">
                <a16:creationId xmlns:a16="http://schemas.microsoft.com/office/drawing/2014/main" id="{B0956618-1143-4357-A328-82B0ED5D13E4}"/>
              </a:ext>
            </a:extLst>
          </p:cNvPr>
          <p:cNvSpPr/>
          <p:nvPr/>
        </p:nvSpPr>
        <p:spPr>
          <a:xfrm>
            <a:off x="6217920" y="1916130"/>
            <a:ext cx="2519680" cy="1448144"/>
          </a:xfrm>
          <a:prstGeom prst="rect">
            <a:avLst/>
          </a:prstGeom>
          <a:solidFill>
            <a:schemeClr val="tx2">
              <a:lumMod val="25000"/>
              <a:lumOff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a:solidFill>
                  <a:schemeClr val="bg1"/>
                </a:solidFill>
                <a:latin typeface="+mj-lt"/>
              </a:rPr>
              <a:t>Pharmacy Startups Will Capitalize on Trends</a:t>
            </a:r>
          </a:p>
        </p:txBody>
      </p:sp>
      <p:sp>
        <p:nvSpPr>
          <p:cNvPr id="39" name="Rectangle 38">
            <a:extLst>
              <a:ext uri="{FF2B5EF4-FFF2-40B4-BE49-F238E27FC236}">
                <a16:creationId xmlns:a16="http://schemas.microsoft.com/office/drawing/2014/main" id="{67F1A34E-6923-427D-9AD0-8E5B344C8521}"/>
              </a:ext>
            </a:extLst>
          </p:cNvPr>
          <p:cNvSpPr/>
          <p:nvPr/>
        </p:nvSpPr>
        <p:spPr>
          <a:xfrm>
            <a:off x="4696460" y="3715823"/>
            <a:ext cx="2519680" cy="144814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a:solidFill>
                  <a:schemeClr val="bg1"/>
                </a:solidFill>
                <a:latin typeface="+mj-lt"/>
              </a:rPr>
              <a:t>Compete on a Digital Landscape</a:t>
            </a:r>
          </a:p>
        </p:txBody>
      </p:sp>
      <p:cxnSp>
        <p:nvCxnSpPr>
          <p:cNvPr id="42" name="Straight Connector 41">
            <a:extLst>
              <a:ext uri="{FF2B5EF4-FFF2-40B4-BE49-F238E27FC236}">
                <a16:creationId xmlns:a16="http://schemas.microsoft.com/office/drawing/2014/main" id="{BFFE1161-C2B2-4016-97B3-49C22344ABF7}"/>
              </a:ext>
            </a:extLst>
          </p:cNvPr>
          <p:cNvCxnSpPr/>
          <p:nvPr/>
        </p:nvCxnSpPr>
        <p:spPr>
          <a:xfrm>
            <a:off x="2928620" y="1915026"/>
            <a:ext cx="0" cy="318770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BCD8528-9C32-405A-9A4B-0B43EB04CF9F}"/>
              </a:ext>
            </a:extLst>
          </p:cNvPr>
          <p:cNvCxnSpPr/>
          <p:nvPr/>
        </p:nvCxnSpPr>
        <p:spPr>
          <a:xfrm>
            <a:off x="9136380" y="1915026"/>
            <a:ext cx="0" cy="318770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1" name="Content Placeholder 1">
            <a:extLst>
              <a:ext uri="{FF2B5EF4-FFF2-40B4-BE49-F238E27FC236}">
                <a16:creationId xmlns:a16="http://schemas.microsoft.com/office/drawing/2014/main" id="{502097AF-69F8-4B6A-A979-AB81EE3BF229}"/>
              </a:ext>
            </a:extLst>
          </p:cNvPr>
          <p:cNvSpPr txBox="1">
            <a:spLocks/>
          </p:cNvSpPr>
          <p:nvPr/>
        </p:nvSpPr>
        <p:spPr bwMode="auto">
          <a:xfrm>
            <a:off x="604524" y="1729459"/>
            <a:ext cx="2193290" cy="378193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342900" marR="0" indent="-342900" algn="l" defTabSz="914400" rtl="0" eaLnBrk="1" fontAlgn="base" latinLnBrk="0" hangingPunct="1">
              <a:lnSpc>
                <a:spcPct val="120000"/>
              </a:lnSpc>
              <a:spcBef>
                <a:spcPts val="600"/>
              </a:spcBef>
              <a:spcAft>
                <a:spcPts val="0"/>
              </a:spcAft>
              <a:buClr>
                <a:srgbClr val="004186"/>
              </a:buClr>
              <a:buSzPct val="100000"/>
              <a:buFontTx/>
              <a:buBlip>
                <a:blip r:embed="rId2"/>
              </a:buBlip>
              <a:tabLst/>
              <a:defRPr sz="2400">
                <a:solidFill>
                  <a:schemeClr val="tx1"/>
                </a:solidFill>
                <a:latin typeface="+mj-lt"/>
                <a:ea typeface="+mn-ea"/>
                <a:cs typeface="Arial" pitchFamily="34" charset="0"/>
              </a:defRPr>
            </a:lvl1pPr>
            <a:lvl2pPr marL="742950" marR="0" indent="-285750" algn="l" defTabSz="914400" rtl="0" eaLnBrk="1" fontAlgn="base" latinLnBrk="0" hangingPunct="1">
              <a:lnSpc>
                <a:spcPct val="120000"/>
              </a:lnSpc>
              <a:spcBef>
                <a:spcPts val="600"/>
              </a:spcBef>
              <a:spcAft>
                <a:spcPts val="0"/>
              </a:spcAft>
              <a:buClr>
                <a:srgbClr val="6BADDD"/>
              </a:buClr>
              <a:buSzPct val="150000"/>
              <a:buFont typeface="Arial" charset="0"/>
              <a:buChar char="•"/>
              <a:tabLst/>
              <a:defRPr sz="2000">
                <a:solidFill>
                  <a:schemeClr val="tx1"/>
                </a:solidFill>
                <a:latin typeface="+mj-lt"/>
                <a:ea typeface="+mn-ea"/>
                <a:cs typeface="Arial" pitchFamily="34" charset="0"/>
              </a:defRPr>
            </a:lvl2pPr>
            <a:lvl3pPr marL="1143000" marR="0" indent="-228600" algn="l" defTabSz="914400" rtl="0" eaLnBrk="1" fontAlgn="base" latinLnBrk="0" hangingPunct="1">
              <a:lnSpc>
                <a:spcPct val="120000"/>
              </a:lnSpc>
              <a:spcBef>
                <a:spcPts val="600"/>
              </a:spcBef>
              <a:spcAft>
                <a:spcPts val="0"/>
              </a:spcAft>
              <a:buClr>
                <a:srgbClr val="3995D2"/>
              </a:buClr>
              <a:buSzTx/>
              <a:buFont typeface="Courier New" charset="0"/>
              <a:buChar char="o"/>
              <a:tabLst/>
              <a:defRPr sz="1800">
                <a:solidFill>
                  <a:schemeClr val="tx1"/>
                </a:solidFill>
                <a:latin typeface="+mj-lt"/>
                <a:ea typeface="+mn-ea"/>
                <a:cs typeface="Arial" pitchFamily="34" charset="0"/>
              </a:defRPr>
            </a:lvl3pPr>
            <a:lvl4pPr marL="1600200" marR="0" indent="-228600" algn="l" defTabSz="914400" rtl="0" eaLnBrk="1" fontAlgn="base" latinLnBrk="0" hangingPunct="1">
              <a:lnSpc>
                <a:spcPct val="120000"/>
              </a:lnSpc>
              <a:spcBef>
                <a:spcPts val="600"/>
              </a:spcBef>
              <a:spcAft>
                <a:spcPts val="0"/>
              </a:spcAft>
              <a:buClr>
                <a:srgbClr val="3995D2"/>
              </a:buClr>
              <a:buSzTx/>
              <a:buFont typeface="Wingdings" pitchFamily="2" charset="2"/>
              <a:buChar char="ü"/>
              <a:tabLst/>
              <a:defRPr sz="1600">
                <a:solidFill>
                  <a:schemeClr val="tx1"/>
                </a:solidFill>
                <a:latin typeface="+mj-lt"/>
                <a:ea typeface="+mn-ea"/>
                <a:cs typeface="Arial" pitchFamily="34" charset="0"/>
              </a:defRPr>
            </a:lvl4pPr>
            <a:lvl5pPr marL="2057400" marR="0" indent="-228600" algn="l" defTabSz="914400" rtl="0" eaLnBrk="1" fontAlgn="base" latinLnBrk="0" hangingPunct="1">
              <a:lnSpc>
                <a:spcPct val="120000"/>
              </a:lnSpc>
              <a:spcBef>
                <a:spcPts val="600"/>
              </a:spcBef>
              <a:spcAft>
                <a:spcPts val="0"/>
              </a:spcAft>
              <a:buClr>
                <a:srgbClr val="3995D2"/>
              </a:buClr>
              <a:buSzTx/>
              <a:buFont typeface="Arial" pitchFamily="34" charset="0"/>
              <a:buChar char="•"/>
              <a:tabLst/>
              <a:defRPr sz="1400" baseline="0">
                <a:solidFill>
                  <a:schemeClr val="tx1"/>
                </a:solidFill>
                <a:latin typeface="+mj-lt"/>
                <a:ea typeface="+mn-ea"/>
                <a:cs typeface="Arial" pitchFamily="34" charset="0"/>
              </a:defRPr>
            </a:lvl5pPr>
            <a:lvl6pPr marL="2514600" indent="-228600" algn="l" rtl="0" eaLnBrk="1" fontAlgn="base" hangingPunct="1">
              <a:spcBef>
                <a:spcPct val="20000"/>
              </a:spcBef>
              <a:spcAft>
                <a:spcPct val="0"/>
              </a:spcAft>
              <a:buChar char="»"/>
              <a:defRPr sz="2000">
                <a:solidFill>
                  <a:srgbClr val="333333"/>
                </a:solidFill>
                <a:latin typeface="+mn-lt"/>
                <a:ea typeface="+mn-ea"/>
              </a:defRPr>
            </a:lvl6pPr>
            <a:lvl7pPr marL="2971800" indent="-228600" algn="l" rtl="0" eaLnBrk="1" fontAlgn="base" hangingPunct="1">
              <a:spcBef>
                <a:spcPct val="20000"/>
              </a:spcBef>
              <a:spcAft>
                <a:spcPct val="0"/>
              </a:spcAft>
              <a:buChar char="»"/>
              <a:defRPr sz="2000">
                <a:solidFill>
                  <a:srgbClr val="333333"/>
                </a:solidFill>
                <a:latin typeface="+mn-lt"/>
                <a:ea typeface="+mn-ea"/>
              </a:defRPr>
            </a:lvl7pPr>
            <a:lvl8pPr marL="3429000" indent="-228600" algn="l" rtl="0" eaLnBrk="1" fontAlgn="base" hangingPunct="1">
              <a:spcBef>
                <a:spcPct val="20000"/>
              </a:spcBef>
              <a:spcAft>
                <a:spcPct val="0"/>
              </a:spcAft>
              <a:buChar char="»"/>
              <a:defRPr sz="2000">
                <a:solidFill>
                  <a:srgbClr val="333333"/>
                </a:solidFill>
                <a:latin typeface="+mn-lt"/>
                <a:ea typeface="+mn-ea"/>
              </a:defRPr>
            </a:lvl8pPr>
            <a:lvl9pPr marL="3886200" indent="-228600" algn="l" rtl="0" eaLnBrk="1" fontAlgn="base" hangingPunct="1">
              <a:spcBef>
                <a:spcPct val="20000"/>
              </a:spcBef>
              <a:spcAft>
                <a:spcPct val="0"/>
              </a:spcAft>
              <a:buChar char="»"/>
              <a:defRPr sz="2000">
                <a:solidFill>
                  <a:srgbClr val="333333"/>
                </a:solidFill>
                <a:latin typeface="+mn-lt"/>
                <a:ea typeface="+mn-ea"/>
              </a:defRPr>
            </a:lvl9pPr>
          </a:lstStyle>
          <a:p>
            <a:pPr marL="0" marR="0" lvl="0" indent="0" algn="l" defTabSz="914400" rtl="0" eaLnBrk="1" fontAlgn="base" latinLnBrk="0" hangingPunct="1">
              <a:lnSpc>
                <a:spcPct val="120000"/>
              </a:lnSpc>
              <a:spcBef>
                <a:spcPts val="600"/>
              </a:spcBef>
              <a:spcAft>
                <a:spcPts val="0"/>
              </a:spcAft>
              <a:buClr>
                <a:srgbClr val="004186"/>
              </a:buClr>
              <a:buSzPct val="100000"/>
              <a:buFontTx/>
              <a:buNone/>
              <a:tabLst/>
              <a:defRPr/>
            </a:pPr>
            <a:r>
              <a:rPr kumimoji="0" lang="en-US" sz="1200" b="0" i="0" u="none" strike="noStrike" kern="1200" cap="none" spc="0" normalizeH="0" baseline="0" noProof="0">
                <a:ln>
                  <a:noFill/>
                </a:ln>
                <a:solidFill>
                  <a:srgbClr val="000000"/>
                </a:solidFill>
                <a:effectLst/>
                <a:uLnTx/>
                <a:uFillTx/>
                <a:latin typeface="Nunito Sans" pitchFamily="2" charset="77"/>
                <a:ea typeface="+mn-ea"/>
                <a:cs typeface="Arial" pitchFamily="34" charset="0"/>
              </a:rPr>
              <a:t>The time </a:t>
            </a:r>
            <a:r>
              <a:rPr lang="en-US" sz="1200">
                <a:solidFill>
                  <a:srgbClr val="000000"/>
                </a:solidFill>
                <a:latin typeface="Nunito Sans" pitchFamily="2" charset="77"/>
              </a:rPr>
              <a:t>has come for retail pharmacy to pivot – delivery of medications is critical now. If delivery becomes a high-quality service, it will take a lot of marketing to bring consumers back to the pharmacy.</a:t>
            </a:r>
          </a:p>
          <a:p>
            <a:pPr marL="0" marR="0" lvl="0" indent="0" algn="l" defTabSz="914400" rtl="0" eaLnBrk="1" fontAlgn="base" latinLnBrk="0" hangingPunct="1">
              <a:lnSpc>
                <a:spcPct val="120000"/>
              </a:lnSpc>
              <a:spcBef>
                <a:spcPts val="600"/>
              </a:spcBef>
              <a:spcAft>
                <a:spcPts val="0"/>
              </a:spcAft>
              <a:buClr>
                <a:srgbClr val="004186"/>
              </a:buClr>
              <a:buSzPct val="100000"/>
              <a:buFontTx/>
              <a:buNone/>
              <a:tabLst/>
              <a:defRPr/>
            </a:pPr>
            <a:r>
              <a:rPr lang="en-US" sz="1200">
                <a:solidFill>
                  <a:srgbClr val="000000"/>
                </a:solidFill>
                <a:latin typeface="Nunito Sans" pitchFamily="2" charset="77"/>
              </a:rPr>
              <a:t> </a:t>
            </a:r>
            <a:endParaRPr kumimoji="0" lang="en-US" sz="1200" b="0" i="0" u="none" strike="noStrike" kern="1200" cap="none" spc="0" normalizeH="0" baseline="0" noProof="0">
              <a:ln>
                <a:noFill/>
              </a:ln>
              <a:solidFill>
                <a:srgbClr val="000000"/>
              </a:solidFill>
              <a:effectLst/>
              <a:uLnTx/>
              <a:uFillTx/>
              <a:latin typeface="Nunito Sans" pitchFamily="2" charset="77"/>
              <a:ea typeface="+mn-ea"/>
              <a:cs typeface="Arial" pitchFamily="34" charset="0"/>
            </a:endParaRPr>
          </a:p>
        </p:txBody>
      </p:sp>
      <p:sp>
        <p:nvSpPr>
          <p:cNvPr id="45" name="Content Placeholder 1">
            <a:extLst>
              <a:ext uri="{FF2B5EF4-FFF2-40B4-BE49-F238E27FC236}">
                <a16:creationId xmlns:a16="http://schemas.microsoft.com/office/drawing/2014/main" id="{D5D9D485-507E-4C91-8851-5352AAA05DCC}"/>
              </a:ext>
            </a:extLst>
          </p:cNvPr>
          <p:cNvSpPr txBox="1">
            <a:spLocks/>
          </p:cNvSpPr>
          <p:nvPr/>
        </p:nvSpPr>
        <p:spPr bwMode="auto">
          <a:xfrm>
            <a:off x="9394186" y="1729459"/>
            <a:ext cx="2193290" cy="378193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342900" marR="0" indent="-342900" algn="l" defTabSz="914400" rtl="0" eaLnBrk="1" fontAlgn="base" latinLnBrk="0" hangingPunct="1">
              <a:lnSpc>
                <a:spcPct val="120000"/>
              </a:lnSpc>
              <a:spcBef>
                <a:spcPts val="600"/>
              </a:spcBef>
              <a:spcAft>
                <a:spcPts val="0"/>
              </a:spcAft>
              <a:buClr>
                <a:srgbClr val="004186"/>
              </a:buClr>
              <a:buSzPct val="100000"/>
              <a:buFontTx/>
              <a:buBlip>
                <a:blip r:embed="rId2"/>
              </a:buBlip>
              <a:tabLst/>
              <a:defRPr sz="2400">
                <a:solidFill>
                  <a:schemeClr val="tx1"/>
                </a:solidFill>
                <a:latin typeface="+mj-lt"/>
                <a:ea typeface="+mn-ea"/>
                <a:cs typeface="Arial" pitchFamily="34" charset="0"/>
              </a:defRPr>
            </a:lvl1pPr>
            <a:lvl2pPr marL="742950" marR="0" indent="-285750" algn="l" defTabSz="914400" rtl="0" eaLnBrk="1" fontAlgn="base" latinLnBrk="0" hangingPunct="1">
              <a:lnSpc>
                <a:spcPct val="120000"/>
              </a:lnSpc>
              <a:spcBef>
                <a:spcPts val="600"/>
              </a:spcBef>
              <a:spcAft>
                <a:spcPts val="0"/>
              </a:spcAft>
              <a:buClr>
                <a:srgbClr val="6BADDD"/>
              </a:buClr>
              <a:buSzPct val="150000"/>
              <a:buFont typeface="Arial" charset="0"/>
              <a:buChar char="•"/>
              <a:tabLst/>
              <a:defRPr sz="2000">
                <a:solidFill>
                  <a:schemeClr val="tx1"/>
                </a:solidFill>
                <a:latin typeface="+mj-lt"/>
                <a:ea typeface="+mn-ea"/>
                <a:cs typeface="Arial" pitchFamily="34" charset="0"/>
              </a:defRPr>
            </a:lvl2pPr>
            <a:lvl3pPr marL="1143000" marR="0" indent="-228600" algn="l" defTabSz="914400" rtl="0" eaLnBrk="1" fontAlgn="base" latinLnBrk="0" hangingPunct="1">
              <a:lnSpc>
                <a:spcPct val="120000"/>
              </a:lnSpc>
              <a:spcBef>
                <a:spcPts val="600"/>
              </a:spcBef>
              <a:spcAft>
                <a:spcPts val="0"/>
              </a:spcAft>
              <a:buClr>
                <a:srgbClr val="3995D2"/>
              </a:buClr>
              <a:buSzTx/>
              <a:buFont typeface="Courier New" charset="0"/>
              <a:buChar char="o"/>
              <a:tabLst/>
              <a:defRPr sz="1800">
                <a:solidFill>
                  <a:schemeClr val="tx1"/>
                </a:solidFill>
                <a:latin typeface="+mj-lt"/>
                <a:ea typeface="+mn-ea"/>
                <a:cs typeface="Arial" pitchFamily="34" charset="0"/>
              </a:defRPr>
            </a:lvl3pPr>
            <a:lvl4pPr marL="1600200" marR="0" indent="-228600" algn="l" defTabSz="914400" rtl="0" eaLnBrk="1" fontAlgn="base" latinLnBrk="0" hangingPunct="1">
              <a:lnSpc>
                <a:spcPct val="120000"/>
              </a:lnSpc>
              <a:spcBef>
                <a:spcPts val="600"/>
              </a:spcBef>
              <a:spcAft>
                <a:spcPts val="0"/>
              </a:spcAft>
              <a:buClr>
                <a:srgbClr val="3995D2"/>
              </a:buClr>
              <a:buSzTx/>
              <a:buFont typeface="Wingdings" pitchFamily="2" charset="2"/>
              <a:buChar char="ü"/>
              <a:tabLst/>
              <a:defRPr sz="1600">
                <a:solidFill>
                  <a:schemeClr val="tx1"/>
                </a:solidFill>
                <a:latin typeface="+mj-lt"/>
                <a:ea typeface="+mn-ea"/>
                <a:cs typeface="Arial" pitchFamily="34" charset="0"/>
              </a:defRPr>
            </a:lvl4pPr>
            <a:lvl5pPr marL="2057400" marR="0" indent="-228600" algn="l" defTabSz="914400" rtl="0" eaLnBrk="1" fontAlgn="base" latinLnBrk="0" hangingPunct="1">
              <a:lnSpc>
                <a:spcPct val="120000"/>
              </a:lnSpc>
              <a:spcBef>
                <a:spcPts val="600"/>
              </a:spcBef>
              <a:spcAft>
                <a:spcPts val="0"/>
              </a:spcAft>
              <a:buClr>
                <a:srgbClr val="3995D2"/>
              </a:buClr>
              <a:buSzTx/>
              <a:buFont typeface="Arial" pitchFamily="34" charset="0"/>
              <a:buChar char="•"/>
              <a:tabLst/>
              <a:defRPr sz="1400" baseline="0">
                <a:solidFill>
                  <a:schemeClr val="tx1"/>
                </a:solidFill>
                <a:latin typeface="+mj-lt"/>
                <a:ea typeface="+mn-ea"/>
                <a:cs typeface="Arial" pitchFamily="34" charset="0"/>
              </a:defRPr>
            </a:lvl5pPr>
            <a:lvl6pPr marL="2514600" indent="-228600" algn="l" rtl="0" eaLnBrk="1" fontAlgn="base" hangingPunct="1">
              <a:spcBef>
                <a:spcPct val="20000"/>
              </a:spcBef>
              <a:spcAft>
                <a:spcPct val="0"/>
              </a:spcAft>
              <a:buChar char="»"/>
              <a:defRPr sz="2000">
                <a:solidFill>
                  <a:srgbClr val="333333"/>
                </a:solidFill>
                <a:latin typeface="+mn-lt"/>
                <a:ea typeface="+mn-ea"/>
              </a:defRPr>
            </a:lvl6pPr>
            <a:lvl7pPr marL="2971800" indent="-228600" algn="l" rtl="0" eaLnBrk="1" fontAlgn="base" hangingPunct="1">
              <a:spcBef>
                <a:spcPct val="20000"/>
              </a:spcBef>
              <a:spcAft>
                <a:spcPct val="0"/>
              </a:spcAft>
              <a:buChar char="»"/>
              <a:defRPr sz="2000">
                <a:solidFill>
                  <a:srgbClr val="333333"/>
                </a:solidFill>
                <a:latin typeface="+mn-lt"/>
                <a:ea typeface="+mn-ea"/>
              </a:defRPr>
            </a:lvl7pPr>
            <a:lvl8pPr marL="3429000" indent="-228600" algn="l" rtl="0" eaLnBrk="1" fontAlgn="base" hangingPunct="1">
              <a:spcBef>
                <a:spcPct val="20000"/>
              </a:spcBef>
              <a:spcAft>
                <a:spcPct val="0"/>
              </a:spcAft>
              <a:buChar char="»"/>
              <a:defRPr sz="2000">
                <a:solidFill>
                  <a:srgbClr val="333333"/>
                </a:solidFill>
                <a:latin typeface="+mn-lt"/>
                <a:ea typeface="+mn-ea"/>
              </a:defRPr>
            </a:lvl8pPr>
            <a:lvl9pPr marL="3886200" indent="-228600" algn="l" rtl="0" eaLnBrk="1" fontAlgn="base" hangingPunct="1">
              <a:spcBef>
                <a:spcPct val="20000"/>
              </a:spcBef>
              <a:spcAft>
                <a:spcPct val="0"/>
              </a:spcAft>
              <a:buChar char="»"/>
              <a:defRPr sz="2000">
                <a:solidFill>
                  <a:srgbClr val="333333"/>
                </a:solidFill>
                <a:latin typeface="+mn-lt"/>
                <a:ea typeface="+mn-ea"/>
              </a:defRPr>
            </a:lvl9pPr>
          </a:lstStyle>
          <a:p>
            <a:pPr marL="0" marR="0" lvl="0" indent="0" algn="l" defTabSz="914400" rtl="0" eaLnBrk="1" fontAlgn="base" latinLnBrk="0" hangingPunct="1">
              <a:lnSpc>
                <a:spcPct val="120000"/>
              </a:lnSpc>
              <a:spcBef>
                <a:spcPts val="600"/>
              </a:spcBef>
              <a:spcAft>
                <a:spcPts val="0"/>
              </a:spcAft>
              <a:buClr>
                <a:srgbClr val="004186"/>
              </a:buClr>
              <a:buSzPct val="100000"/>
              <a:buFontTx/>
              <a:buNone/>
              <a:tabLst/>
              <a:defRPr/>
            </a:pPr>
            <a:r>
              <a:rPr kumimoji="0" lang="en-US" sz="1200" b="0" i="0" u="none" strike="noStrike" kern="1200" cap="none" spc="0" normalizeH="0" baseline="0" noProof="0">
                <a:ln>
                  <a:noFill/>
                </a:ln>
                <a:solidFill>
                  <a:srgbClr val="000000"/>
                </a:solidFill>
                <a:effectLst/>
                <a:uLnTx/>
                <a:uFillTx/>
                <a:latin typeface="Nunito Sans" pitchFamily="2" charset="77"/>
                <a:ea typeface="+mn-ea"/>
                <a:cs typeface="Arial" pitchFamily="34" charset="0"/>
              </a:rPr>
              <a:t>Pharmacy startups that have focused on new delivery methods for medications (on demand) are capitalizing on consumer behaviors. No one wants to shop in public right now.</a:t>
            </a:r>
          </a:p>
          <a:p>
            <a:pPr marL="0" marR="0" lvl="0" indent="0" algn="l" defTabSz="914400" rtl="0" eaLnBrk="1" fontAlgn="base" latinLnBrk="0" hangingPunct="1">
              <a:lnSpc>
                <a:spcPct val="120000"/>
              </a:lnSpc>
              <a:spcBef>
                <a:spcPts val="600"/>
              </a:spcBef>
              <a:spcAft>
                <a:spcPts val="0"/>
              </a:spcAft>
              <a:buClr>
                <a:srgbClr val="004186"/>
              </a:buClr>
              <a:buSzPct val="100000"/>
              <a:buFontTx/>
              <a:buNone/>
              <a:tabLst/>
              <a:defRPr/>
            </a:pPr>
            <a:endParaRPr kumimoji="0" lang="en-US" sz="1200" b="0" i="0" u="none" strike="noStrike" kern="1200" cap="none" spc="0" normalizeH="0" baseline="0" noProof="0">
              <a:ln>
                <a:noFill/>
              </a:ln>
              <a:solidFill>
                <a:srgbClr val="000000"/>
              </a:solidFill>
              <a:effectLst/>
              <a:uLnTx/>
              <a:uFillTx/>
              <a:latin typeface="Nunito Sans" pitchFamily="2" charset="77"/>
              <a:ea typeface="+mn-ea"/>
              <a:cs typeface="Arial" pitchFamily="34" charset="0"/>
            </a:endParaRPr>
          </a:p>
          <a:p>
            <a:pPr marL="0" marR="0" lvl="0" indent="0" algn="l" defTabSz="914400" rtl="0" eaLnBrk="1" fontAlgn="base" latinLnBrk="0" hangingPunct="1">
              <a:lnSpc>
                <a:spcPct val="120000"/>
              </a:lnSpc>
              <a:spcBef>
                <a:spcPts val="600"/>
              </a:spcBef>
              <a:spcAft>
                <a:spcPts val="0"/>
              </a:spcAft>
              <a:buClr>
                <a:srgbClr val="004186"/>
              </a:buClr>
              <a:buSzPct val="100000"/>
              <a:buFontTx/>
              <a:buNone/>
              <a:tabLst/>
              <a:defRPr/>
            </a:pPr>
            <a:r>
              <a:rPr lang="en-US" sz="1200">
                <a:solidFill>
                  <a:srgbClr val="000000"/>
                </a:solidFill>
                <a:latin typeface="Nunito Sans" pitchFamily="2" charset="77"/>
              </a:rPr>
              <a:t>Pharmacies will need to leverage online resources and compete on a digital landscape. The rest of healthcare is moving toward technology.</a:t>
            </a:r>
            <a:endParaRPr kumimoji="0" lang="en-US" sz="1200" b="0" i="0" u="none" strike="noStrike" kern="1200" cap="none" spc="0" normalizeH="0" baseline="0" noProof="0">
              <a:ln>
                <a:noFill/>
              </a:ln>
              <a:solidFill>
                <a:srgbClr val="000000"/>
              </a:solidFill>
              <a:effectLst/>
              <a:uLnTx/>
              <a:uFillTx/>
              <a:latin typeface="Nunito Sans" pitchFamily="2" charset="77"/>
              <a:ea typeface="+mn-ea"/>
              <a:cs typeface="Arial" pitchFamily="34" charset="0"/>
            </a:endParaRPr>
          </a:p>
          <a:p>
            <a:pPr marL="0" marR="0" lvl="0" indent="0" algn="l" defTabSz="914400" rtl="0" eaLnBrk="1" fontAlgn="base" latinLnBrk="0" hangingPunct="1">
              <a:lnSpc>
                <a:spcPct val="120000"/>
              </a:lnSpc>
              <a:spcBef>
                <a:spcPts val="600"/>
              </a:spcBef>
              <a:spcAft>
                <a:spcPts val="0"/>
              </a:spcAft>
              <a:buClr>
                <a:srgbClr val="004186"/>
              </a:buClr>
              <a:buSzPct val="100000"/>
              <a:buFontTx/>
              <a:buNone/>
              <a:tabLst/>
              <a:defRPr/>
            </a:pPr>
            <a:endParaRPr kumimoji="0" lang="en-US" sz="1200" b="0" i="0" u="none" strike="noStrike" kern="1200" cap="none" spc="0" normalizeH="0" baseline="0" noProof="0">
              <a:ln>
                <a:noFill/>
              </a:ln>
              <a:solidFill>
                <a:srgbClr val="000000"/>
              </a:solidFill>
              <a:effectLst/>
              <a:uLnTx/>
              <a:uFillTx/>
              <a:latin typeface="Nunito Sans" pitchFamily="2" charset="77"/>
              <a:ea typeface="+mn-ea"/>
              <a:cs typeface="Arial" pitchFamily="34" charset="0"/>
            </a:endParaRPr>
          </a:p>
        </p:txBody>
      </p:sp>
      <p:sp>
        <p:nvSpPr>
          <p:cNvPr id="14" name="TextBox 13">
            <a:hlinkClick r:id="rId3" action="ppaction://hlinksldjump"/>
            <a:extLst>
              <a:ext uri="{FF2B5EF4-FFF2-40B4-BE49-F238E27FC236}">
                <a16:creationId xmlns:a16="http://schemas.microsoft.com/office/drawing/2014/main" id="{638D4A5A-FDD9-AE41-B1A7-D3A0CDC84972}"/>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17871711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DCF90CC-366A-0A4E-8637-6AA76DF02AD2}"/>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77" name="think-cell Slide" r:id="rId21" imgW="7772400" imgH="10058400" progId="TCLayout.ActiveDocument.1">
                  <p:embed/>
                </p:oleObj>
              </mc:Choice>
              <mc:Fallback>
                <p:oleObj name="think-cell Slide" r:id="rId21" imgW="7772400" imgH="10058400" progId="TCLayout.ActiveDocument.1">
                  <p:embed/>
                  <p:pic>
                    <p:nvPicPr>
                      <p:cNvPr id="9" name="Object 8" hidden="1">
                        <a:extLst>
                          <a:ext uri="{FF2B5EF4-FFF2-40B4-BE49-F238E27FC236}">
                            <a16:creationId xmlns:a16="http://schemas.microsoft.com/office/drawing/2014/main" id="{9DCF90CC-366A-0A4E-8637-6AA76DF02AD2}"/>
                          </a:ext>
                        </a:extLst>
                      </p:cNvPr>
                      <p:cNvPicPr/>
                      <p:nvPr/>
                    </p:nvPicPr>
                    <p:blipFill>
                      <a:blip r:embed="rId22"/>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C679380-D110-E748-BF90-49891760B63B}"/>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FC55D709-21E0-4A48-A95B-B115FD5FCCEA}"/>
              </a:ext>
            </a:extLst>
          </p:cNvPr>
          <p:cNvSpPr>
            <a:spLocks noGrp="1"/>
          </p:cNvSpPr>
          <p:nvPr>
            <p:ph type="title"/>
          </p:nvPr>
        </p:nvSpPr>
        <p:spPr/>
        <p:txBody>
          <a:bodyPr/>
          <a:lstStyle/>
          <a:p>
            <a:pPr>
              <a:spcBef>
                <a:spcPts val="0"/>
              </a:spcBef>
            </a:pPr>
            <a:r>
              <a:rPr lang="en-US" dirty="0">
                <a:latin typeface="Calibri"/>
                <a:ea typeface="Verdana"/>
                <a:cs typeface="Arial"/>
              </a:rPr>
              <a:t>Applications are decreasing year over year for PharmD programs</a:t>
            </a:r>
          </a:p>
        </p:txBody>
      </p:sp>
      <p:graphicFrame>
        <p:nvGraphicFramePr>
          <p:cNvPr id="942" name="Chart 941">
            <a:extLst>
              <a:ext uri="{FF2B5EF4-FFF2-40B4-BE49-F238E27FC236}">
                <a16:creationId xmlns:a16="http://schemas.microsoft.com/office/drawing/2014/main" id="{46A723A2-6EF1-1349-B100-C3382BE12E04}"/>
              </a:ext>
            </a:extLst>
          </p:cNvPr>
          <p:cNvGraphicFramePr/>
          <p:nvPr>
            <p:custDataLst>
              <p:tags r:id="rId4"/>
            </p:custDataLst>
          </p:nvPr>
        </p:nvGraphicFramePr>
        <p:xfrm>
          <a:off x="471488" y="2282172"/>
          <a:ext cx="5292725" cy="2998787"/>
        </p:xfrm>
        <a:graphic>
          <a:graphicData uri="http://schemas.openxmlformats.org/drawingml/2006/chart">
            <c:chart xmlns:c="http://schemas.openxmlformats.org/drawingml/2006/chart" xmlns:r="http://schemas.openxmlformats.org/officeDocument/2006/relationships" r:id="rId23"/>
          </a:graphicData>
        </a:graphic>
      </p:graphicFrame>
      <p:cxnSp>
        <p:nvCxnSpPr>
          <p:cNvPr id="889" name="Straight Connector 888">
            <a:extLst>
              <a:ext uri="{FF2B5EF4-FFF2-40B4-BE49-F238E27FC236}">
                <a16:creationId xmlns:a16="http://schemas.microsoft.com/office/drawing/2014/main" id="{2E67DFEA-8C5A-CB4C-8372-EA1D60F9D85B}"/>
              </a:ext>
            </a:extLst>
          </p:cNvPr>
          <p:cNvCxnSpPr/>
          <p:nvPr>
            <p:custDataLst>
              <p:tags r:id="rId5"/>
            </p:custDataLst>
          </p:nvPr>
        </p:nvCxnSpPr>
        <p:spPr bwMode="auto">
          <a:xfrm>
            <a:off x="1598613" y="2024997"/>
            <a:ext cx="3810000" cy="1343025"/>
          </a:xfrm>
          <a:prstGeom prst="line">
            <a:avLst/>
          </a:prstGeom>
          <a:ln w="28575" cap="flat" cmpd="sng" algn="ctr">
            <a:solidFill>
              <a:schemeClr val="tx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7" name="Text Placeholder 2">
            <a:extLst>
              <a:ext uri="{FF2B5EF4-FFF2-40B4-BE49-F238E27FC236}">
                <a16:creationId xmlns:a16="http://schemas.microsoft.com/office/drawing/2014/main" id="{7F546884-FA2D-504A-8BF1-B5FD1A443034}"/>
              </a:ext>
            </a:extLst>
          </p:cNvPr>
          <p:cNvSpPr txBox="1">
            <a:spLocks/>
          </p:cNvSpPr>
          <p:nvPr>
            <p:custDataLst>
              <p:tags r:id="rId6"/>
            </p:custDataLst>
          </p:nvPr>
        </p:nvSpPr>
        <p:spPr bwMode="auto">
          <a:xfrm>
            <a:off x="4132263"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6E1C071C-D913-44FD-8148-EE681B418B99}" type="datetime'2''0''''''''''''1''''''''''''''''''7'''">
              <a:rPr lang="en-US" altLang="en-US" sz="1400" smtClean="0">
                <a:latin typeface="+mn-lt"/>
                <a:sym typeface="+mn-lt"/>
              </a:rPr>
              <a:pPr marL="0" lvl="1" indent="0" algn="ctr">
                <a:spcBef>
                  <a:spcPct val="0"/>
                </a:spcBef>
                <a:spcAft>
                  <a:spcPct val="0"/>
                </a:spcAft>
                <a:buNone/>
              </a:pPr>
              <a:t>2017</a:t>
            </a:fld>
            <a:endParaRPr lang="en-US" sz="1400">
              <a:latin typeface="+mn-lt"/>
              <a:sym typeface="+mn-lt"/>
            </a:endParaRPr>
          </a:p>
        </p:txBody>
      </p:sp>
      <p:sp>
        <p:nvSpPr>
          <p:cNvPr id="214" name="Text Placeholder 2">
            <a:extLst>
              <a:ext uri="{FF2B5EF4-FFF2-40B4-BE49-F238E27FC236}">
                <a16:creationId xmlns:a16="http://schemas.microsoft.com/office/drawing/2014/main" id="{0D11C79F-B336-EB4F-BEE0-3CC630EC79D7}"/>
              </a:ext>
            </a:extLst>
          </p:cNvPr>
          <p:cNvSpPr txBox="1">
            <a:spLocks/>
          </p:cNvSpPr>
          <p:nvPr>
            <p:custDataLst>
              <p:tags r:id="rId7"/>
            </p:custDataLst>
          </p:nvPr>
        </p:nvSpPr>
        <p:spPr bwMode="auto">
          <a:xfrm>
            <a:off x="2500313"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A24EB2A9-DAC5-4813-92CA-768F85465FAB}" type="datetime'''''''''''''''''''''2''''0''''''1''4'''''''''''''''">
              <a:rPr lang="en-US" altLang="en-US" sz="1400" smtClean="0">
                <a:latin typeface="+mn-lt"/>
                <a:sym typeface="+mn-lt"/>
              </a:rPr>
              <a:pPr marL="0" lvl="1" indent="0" algn="ctr">
                <a:spcBef>
                  <a:spcPct val="0"/>
                </a:spcBef>
                <a:spcAft>
                  <a:spcPct val="0"/>
                </a:spcAft>
                <a:buNone/>
              </a:pPr>
              <a:t>2014</a:t>
            </a:fld>
            <a:endParaRPr lang="en-US" sz="1400">
              <a:latin typeface="+mn-lt"/>
              <a:sym typeface="+mn-lt"/>
            </a:endParaRPr>
          </a:p>
        </p:txBody>
      </p:sp>
      <p:sp>
        <p:nvSpPr>
          <p:cNvPr id="216" name="Text Placeholder 2">
            <a:extLst>
              <a:ext uri="{FF2B5EF4-FFF2-40B4-BE49-F238E27FC236}">
                <a16:creationId xmlns:a16="http://schemas.microsoft.com/office/drawing/2014/main" id="{6F901222-71CD-FD4F-9C57-E452249DB538}"/>
              </a:ext>
            </a:extLst>
          </p:cNvPr>
          <p:cNvSpPr txBox="1">
            <a:spLocks/>
          </p:cNvSpPr>
          <p:nvPr>
            <p:custDataLst>
              <p:tags r:id="rId8"/>
            </p:custDataLst>
          </p:nvPr>
        </p:nvSpPr>
        <p:spPr bwMode="auto">
          <a:xfrm>
            <a:off x="3589338"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61FB6937-68FB-4BAE-AA07-1770E3F46A1E}" type="datetime'''''''''''2''''''''0''1''6'''''''">
              <a:rPr lang="en-US" altLang="en-US" sz="1400" smtClean="0">
                <a:latin typeface="+mn-lt"/>
                <a:sym typeface="+mn-lt"/>
              </a:rPr>
              <a:pPr marL="0" lvl="1" indent="0" algn="ctr">
                <a:spcBef>
                  <a:spcPct val="0"/>
                </a:spcBef>
                <a:spcAft>
                  <a:spcPct val="0"/>
                </a:spcAft>
                <a:buNone/>
              </a:pPr>
              <a:t>2016</a:t>
            </a:fld>
            <a:endParaRPr lang="en-US" sz="1400">
              <a:latin typeface="+mn-lt"/>
              <a:sym typeface="+mn-lt"/>
            </a:endParaRPr>
          </a:p>
        </p:txBody>
      </p:sp>
      <p:sp>
        <p:nvSpPr>
          <p:cNvPr id="215" name="Text Placeholder 2">
            <a:extLst>
              <a:ext uri="{FF2B5EF4-FFF2-40B4-BE49-F238E27FC236}">
                <a16:creationId xmlns:a16="http://schemas.microsoft.com/office/drawing/2014/main" id="{EDB1E014-1721-7346-85F3-681534199B33}"/>
              </a:ext>
            </a:extLst>
          </p:cNvPr>
          <p:cNvSpPr txBox="1">
            <a:spLocks/>
          </p:cNvSpPr>
          <p:nvPr>
            <p:custDataLst>
              <p:tags r:id="rId9"/>
            </p:custDataLst>
          </p:nvPr>
        </p:nvSpPr>
        <p:spPr bwMode="auto">
          <a:xfrm>
            <a:off x="3044825"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8D50A1AD-F2C7-445C-BB34-B7E4FE74A25A}" type="datetime'''''''''2''''''''''''0''''1''''''''''''''''''5'''">
              <a:rPr lang="en-US" altLang="en-US" sz="1400" smtClean="0">
                <a:latin typeface="+mn-lt"/>
                <a:sym typeface="+mn-lt"/>
              </a:rPr>
              <a:pPr marL="0" lvl="1" indent="0" algn="ctr">
                <a:spcBef>
                  <a:spcPct val="0"/>
                </a:spcBef>
                <a:spcAft>
                  <a:spcPct val="0"/>
                </a:spcAft>
                <a:buNone/>
              </a:pPr>
              <a:t>2015</a:t>
            </a:fld>
            <a:endParaRPr lang="en-US" sz="1400">
              <a:latin typeface="+mn-lt"/>
              <a:sym typeface="+mn-lt"/>
            </a:endParaRPr>
          </a:p>
        </p:txBody>
      </p:sp>
      <p:sp>
        <p:nvSpPr>
          <p:cNvPr id="213" name="Text Placeholder 2">
            <a:extLst>
              <a:ext uri="{FF2B5EF4-FFF2-40B4-BE49-F238E27FC236}">
                <a16:creationId xmlns:a16="http://schemas.microsoft.com/office/drawing/2014/main" id="{6DC83920-4F61-9643-B267-F4C55EE3C0A8}"/>
              </a:ext>
            </a:extLst>
          </p:cNvPr>
          <p:cNvSpPr txBox="1">
            <a:spLocks/>
          </p:cNvSpPr>
          <p:nvPr>
            <p:custDataLst>
              <p:tags r:id="rId10"/>
            </p:custDataLst>
          </p:nvPr>
        </p:nvSpPr>
        <p:spPr bwMode="auto">
          <a:xfrm>
            <a:off x="1955800"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490FF1D5-9453-4D63-A351-7519FA44D12C}" type="datetime'''''''''''''''''''2''''''''''0''''''''''''''''''''1''3'''''''">
              <a:rPr lang="en-US" altLang="en-US" sz="1400" smtClean="0">
                <a:latin typeface="+mn-lt"/>
                <a:sym typeface="+mn-lt"/>
              </a:rPr>
              <a:pPr marL="0" lvl="1" indent="0" algn="ctr">
                <a:spcBef>
                  <a:spcPct val="0"/>
                </a:spcBef>
                <a:spcAft>
                  <a:spcPct val="0"/>
                </a:spcAft>
                <a:buNone/>
              </a:pPr>
              <a:t>2013</a:t>
            </a:fld>
            <a:endParaRPr lang="en-US" sz="1400">
              <a:latin typeface="+mn-lt"/>
              <a:sym typeface="+mn-lt"/>
            </a:endParaRPr>
          </a:p>
        </p:txBody>
      </p:sp>
      <p:sp>
        <p:nvSpPr>
          <p:cNvPr id="219" name="Text Placeholder 2">
            <a:extLst>
              <a:ext uri="{FF2B5EF4-FFF2-40B4-BE49-F238E27FC236}">
                <a16:creationId xmlns:a16="http://schemas.microsoft.com/office/drawing/2014/main" id="{A363514A-53DF-5642-9745-596B4BD8763E}"/>
              </a:ext>
            </a:extLst>
          </p:cNvPr>
          <p:cNvSpPr txBox="1">
            <a:spLocks/>
          </p:cNvSpPr>
          <p:nvPr>
            <p:custDataLst>
              <p:tags r:id="rId11"/>
            </p:custDataLst>
          </p:nvPr>
        </p:nvSpPr>
        <p:spPr bwMode="auto">
          <a:xfrm>
            <a:off x="5221288"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1504AA63-A51F-4DCC-9F1E-722AC8C6D718}" type="datetime'''''''''2''''''0''1''9'''''''''''''">
              <a:rPr lang="en-US" altLang="en-US" sz="1400" smtClean="0">
                <a:latin typeface="+mn-lt"/>
                <a:sym typeface="+mn-lt"/>
              </a:rPr>
              <a:pPr marL="0" lvl="1" indent="0" algn="ctr">
                <a:spcBef>
                  <a:spcPct val="0"/>
                </a:spcBef>
                <a:spcAft>
                  <a:spcPct val="0"/>
                </a:spcAft>
                <a:buNone/>
              </a:pPr>
              <a:t>2019</a:t>
            </a:fld>
            <a:endParaRPr lang="en-US" sz="1400">
              <a:latin typeface="+mn-lt"/>
              <a:sym typeface="+mn-lt"/>
            </a:endParaRPr>
          </a:p>
        </p:txBody>
      </p:sp>
      <p:sp>
        <p:nvSpPr>
          <p:cNvPr id="212" name="Text Placeholder 2">
            <a:extLst>
              <a:ext uri="{FF2B5EF4-FFF2-40B4-BE49-F238E27FC236}">
                <a16:creationId xmlns:a16="http://schemas.microsoft.com/office/drawing/2014/main" id="{6B5F3FB5-85D6-8A4E-A971-7FE2184EA797}"/>
              </a:ext>
            </a:extLst>
          </p:cNvPr>
          <p:cNvSpPr txBox="1">
            <a:spLocks/>
          </p:cNvSpPr>
          <p:nvPr>
            <p:custDataLst>
              <p:tags r:id="rId12"/>
            </p:custDataLst>
          </p:nvPr>
        </p:nvSpPr>
        <p:spPr bwMode="auto">
          <a:xfrm>
            <a:off x="1411288"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F8C6ACAC-068C-4CBC-A0BB-21D5967C09D6}" type="datetime'''''2''''''''''''''0''1''''''''''''''''''''2'">
              <a:rPr lang="en-US" altLang="en-US" sz="1400" smtClean="0">
                <a:latin typeface="+mn-lt"/>
                <a:sym typeface="+mn-lt"/>
              </a:rPr>
              <a:pPr marL="0" lvl="1" indent="0" algn="ctr">
                <a:spcBef>
                  <a:spcPct val="0"/>
                </a:spcBef>
                <a:spcAft>
                  <a:spcPct val="0"/>
                </a:spcAft>
                <a:buNone/>
              </a:pPr>
              <a:t>2012</a:t>
            </a:fld>
            <a:endParaRPr lang="en-US" sz="1400">
              <a:latin typeface="+mn-lt"/>
              <a:sym typeface="+mn-lt"/>
            </a:endParaRPr>
          </a:p>
        </p:txBody>
      </p:sp>
      <p:sp>
        <p:nvSpPr>
          <p:cNvPr id="218" name="Text Placeholder 2">
            <a:extLst>
              <a:ext uri="{FF2B5EF4-FFF2-40B4-BE49-F238E27FC236}">
                <a16:creationId xmlns:a16="http://schemas.microsoft.com/office/drawing/2014/main" id="{A9C95289-84BE-964D-9B66-644C8DB9A8F1}"/>
              </a:ext>
            </a:extLst>
          </p:cNvPr>
          <p:cNvSpPr txBox="1">
            <a:spLocks/>
          </p:cNvSpPr>
          <p:nvPr>
            <p:custDataLst>
              <p:tags r:id="rId13"/>
            </p:custDataLst>
          </p:nvPr>
        </p:nvSpPr>
        <p:spPr bwMode="auto">
          <a:xfrm>
            <a:off x="4676775"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CFD29BAD-ADDD-45FB-B5F6-6BD4015481C9}" type="datetime'2''''''''''''''''''''''''''''''''''''0''''''''1''8'''''''''">
              <a:rPr lang="en-US" altLang="en-US" sz="1400" smtClean="0">
                <a:latin typeface="+mn-lt"/>
                <a:sym typeface="+mn-lt"/>
              </a:rPr>
              <a:pPr marL="0" lvl="1" indent="0" algn="ctr">
                <a:spcBef>
                  <a:spcPct val="0"/>
                </a:spcBef>
                <a:spcAft>
                  <a:spcPct val="0"/>
                </a:spcAft>
                <a:buNone/>
              </a:pPr>
              <a:t>2018</a:t>
            </a:fld>
            <a:endParaRPr lang="en-US" sz="1400">
              <a:latin typeface="+mn-lt"/>
              <a:sym typeface="+mn-lt"/>
            </a:endParaRPr>
          </a:p>
        </p:txBody>
      </p:sp>
      <p:sp>
        <p:nvSpPr>
          <p:cNvPr id="888" name="Text Placeholder 2">
            <a:extLst>
              <a:ext uri="{FF2B5EF4-FFF2-40B4-BE49-F238E27FC236}">
                <a16:creationId xmlns:a16="http://schemas.microsoft.com/office/drawing/2014/main" id="{8328E469-E067-9549-80E2-C06CFF3AAEFF}"/>
              </a:ext>
            </a:extLst>
          </p:cNvPr>
          <p:cNvSpPr txBox="1">
            <a:spLocks/>
          </p:cNvSpPr>
          <p:nvPr>
            <p:custDataLst>
              <p:tags r:id="rId14"/>
            </p:custDataLst>
          </p:nvPr>
        </p:nvSpPr>
        <p:spPr bwMode="auto">
          <a:xfrm>
            <a:off x="3309938" y="2545697"/>
            <a:ext cx="388938" cy="301625"/>
          </a:xfrm>
          <a:prstGeom prst="ellipse">
            <a:avLst/>
          </a:prstGeom>
          <a:solidFill>
            <a:schemeClr val="bg1"/>
          </a:solidFill>
          <a:ln w="9525">
            <a:solidFill>
              <a:schemeClr val="tx1"/>
            </a:solidFill>
          </a:ln>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298F2694-F1A1-4B7A-AD54-458EE81F6A2C}" type="datetime'''''-''''''9''''''''''''''''''''''''''%'''''''''''''">
              <a:rPr lang="en-US" altLang="en-US" sz="1400" b="1" smtClean="0">
                <a:latin typeface="+mn-lt"/>
                <a:sym typeface="+mn-lt"/>
              </a:rPr>
              <a:pPr marL="0" lvl="1" indent="0" algn="ctr">
                <a:spcBef>
                  <a:spcPct val="0"/>
                </a:spcBef>
                <a:spcAft>
                  <a:spcPct val="0"/>
                </a:spcAft>
                <a:buNone/>
              </a:pPr>
              <a:t>-9%</a:t>
            </a:fld>
            <a:endParaRPr lang="en-US" sz="1400" b="1">
              <a:latin typeface="+mn-lt"/>
              <a:sym typeface="+mn-lt"/>
            </a:endParaRPr>
          </a:p>
        </p:txBody>
      </p:sp>
      <p:sp>
        <p:nvSpPr>
          <p:cNvPr id="83" name="Text Placeholder 2">
            <a:extLst>
              <a:ext uri="{FF2B5EF4-FFF2-40B4-BE49-F238E27FC236}">
                <a16:creationId xmlns:a16="http://schemas.microsoft.com/office/drawing/2014/main" id="{9C5C517C-A7B6-C449-A051-9F7C257DCF96}"/>
              </a:ext>
            </a:extLst>
          </p:cNvPr>
          <p:cNvSpPr txBox="1">
            <a:spLocks/>
          </p:cNvSpPr>
          <p:nvPr>
            <p:custDataLst>
              <p:tags r:id="rId15"/>
            </p:custDataLst>
          </p:nvPr>
        </p:nvSpPr>
        <p:spPr bwMode="auto">
          <a:xfrm>
            <a:off x="1250950" y="1565275"/>
            <a:ext cx="4430713" cy="2762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1588"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r>
              <a:rPr lang="en-US" b="1">
                <a:latin typeface="+mn-lt"/>
                <a:sym typeface="+mn-lt"/>
              </a:rPr>
              <a:t>Total </a:t>
            </a:r>
            <a:r>
              <a:rPr lang="en-US" b="1" err="1">
                <a:latin typeface="+mn-lt"/>
                <a:sym typeface="+mn-lt"/>
              </a:rPr>
              <a:t>PharmCAS</a:t>
            </a:r>
            <a:r>
              <a:rPr lang="en-US" b="1">
                <a:latin typeface="+mn-lt"/>
                <a:sym typeface="+mn-lt"/>
              </a:rPr>
              <a:t> Applications from 2012-2019</a:t>
            </a:r>
          </a:p>
        </p:txBody>
      </p:sp>
      <p:graphicFrame>
        <p:nvGraphicFramePr>
          <p:cNvPr id="945" name="Chart 944">
            <a:extLst>
              <a:ext uri="{FF2B5EF4-FFF2-40B4-BE49-F238E27FC236}">
                <a16:creationId xmlns:a16="http://schemas.microsoft.com/office/drawing/2014/main" id="{1E4F3A46-8AA7-3240-B199-C2181A351819}"/>
              </a:ext>
            </a:extLst>
          </p:cNvPr>
          <p:cNvGraphicFramePr/>
          <p:nvPr>
            <p:custDataLst>
              <p:tags r:id="rId16"/>
            </p:custDataLst>
          </p:nvPr>
        </p:nvGraphicFramePr>
        <p:xfrm>
          <a:off x="6069013" y="2282172"/>
          <a:ext cx="5688012" cy="3244850"/>
        </p:xfrm>
        <a:graphic>
          <a:graphicData uri="http://schemas.openxmlformats.org/drawingml/2006/chart">
            <c:chart xmlns:c="http://schemas.openxmlformats.org/drawingml/2006/chart" xmlns:r="http://schemas.openxmlformats.org/officeDocument/2006/relationships" r:id="rId24"/>
          </a:graphicData>
        </a:graphic>
      </p:graphicFrame>
      <p:cxnSp>
        <p:nvCxnSpPr>
          <p:cNvPr id="885" name="Straight Connector 884">
            <a:extLst>
              <a:ext uri="{FF2B5EF4-FFF2-40B4-BE49-F238E27FC236}">
                <a16:creationId xmlns:a16="http://schemas.microsoft.com/office/drawing/2014/main" id="{208DF808-648D-EB49-B53A-9C075BB48593}"/>
              </a:ext>
            </a:extLst>
          </p:cNvPr>
          <p:cNvCxnSpPr/>
          <p:nvPr>
            <p:custDataLst>
              <p:tags r:id="rId17"/>
            </p:custDataLst>
          </p:nvPr>
        </p:nvCxnSpPr>
        <p:spPr bwMode="auto">
          <a:xfrm>
            <a:off x="6608763" y="2296459"/>
            <a:ext cx="4803775" cy="627063"/>
          </a:xfrm>
          <a:prstGeom prst="line">
            <a:avLst/>
          </a:prstGeom>
          <a:ln w="28575" cap="flat" cmpd="sng" algn="ctr">
            <a:solidFill>
              <a:schemeClr val="tx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84" name="Text Placeholder 2">
            <a:extLst>
              <a:ext uri="{FF2B5EF4-FFF2-40B4-BE49-F238E27FC236}">
                <a16:creationId xmlns:a16="http://schemas.microsoft.com/office/drawing/2014/main" id="{49994185-2D3B-8E47-BDDF-45008C7AFC17}"/>
              </a:ext>
            </a:extLst>
          </p:cNvPr>
          <p:cNvSpPr txBox="1">
            <a:spLocks/>
          </p:cNvSpPr>
          <p:nvPr>
            <p:custDataLst>
              <p:tags r:id="rId18"/>
            </p:custDataLst>
          </p:nvPr>
        </p:nvSpPr>
        <p:spPr bwMode="auto">
          <a:xfrm>
            <a:off x="8816975" y="2458384"/>
            <a:ext cx="388938" cy="301625"/>
          </a:xfrm>
          <a:prstGeom prst="ellipse">
            <a:avLst/>
          </a:prstGeom>
          <a:solidFill>
            <a:schemeClr val="bg1"/>
          </a:solidFill>
          <a:ln w="9525">
            <a:solidFill>
              <a:schemeClr val="tx1"/>
            </a:solidFill>
          </a:ln>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19AE0B87-F4A2-4A4C-B423-ECD31A4AB440}" type="datetime'-''''''5''''''''%'''''''''''''''''''''''''''''''''''''''''''">
              <a:rPr lang="en-US" altLang="en-US" sz="1400" b="1" smtClean="0">
                <a:latin typeface="+mn-lt"/>
                <a:sym typeface="+mn-lt"/>
              </a:rPr>
              <a:pPr marL="0" lvl="1" indent="0" algn="ctr">
                <a:spcBef>
                  <a:spcPct val="0"/>
                </a:spcBef>
                <a:spcAft>
                  <a:spcPct val="0"/>
                </a:spcAft>
                <a:buNone/>
              </a:pPr>
              <a:t>-5%</a:t>
            </a:fld>
            <a:endParaRPr lang="en-US" sz="1400" b="1">
              <a:latin typeface="+mn-lt"/>
              <a:sym typeface="+mn-lt"/>
            </a:endParaRPr>
          </a:p>
        </p:txBody>
      </p:sp>
      <p:sp>
        <p:nvSpPr>
          <p:cNvPr id="148" name="Text Placeholder 2">
            <a:extLst>
              <a:ext uri="{FF2B5EF4-FFF2-40B4-BE49-F238E27FC236}">
                <a16:creationId xmlns:a16="http://schemas.microsoft.com/office/drawing/2014/main" id="{51D29BB6-32F1-1D49-9ACC-538CB8950E99}"/>
              </a:ext>
            </a:extLst>
          </p:cNvPr>
          <p:cNvSpPr txBox="1">
            <a:spLocks/>
          </p:cNvSpPr>
          <p:nvPr>
            <p:custDataLst>
              <p:tags r:id="rId19"/>
            </p:custDataLst>
          </p:nvPr>
        </p:nvSpPr>
        <p:spPr bwMode="auto">
          <a:xfrm>
            <a:off x="6731000" y="1565275"/>
            <a:ext cx="4770438" cy="2762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1588"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r>
              <a:rPr lang="en-US" b="1">
                <a:latin typeface="+mn-lt"/>
                <a:sym typeface="+mn-lt"/>
              </a:rPr>
              <a:t>Total </a:t>
            </a:r>
            <a:r>
              <a:rPr lang="en-US" b="1" err="1">
                <a:latin typeface="+mn-lt"/>
                <a:sym typeface="+mn-lt"/>
              </a:rPr>
              <a:t>PharmCAS</a:t>
            </a:r>
            <a:r>
              <a:rPr lang="en-US" b="1">
                <a:latin typeface="+mn-lt"/>
                <a:sym typeface="+mn-lt"/>
              </a:rPr>
              <a:t> UNC Applications from 2012-2019</a:t>
            </a:r>
          </a:p>
        </p:txBody>
      </p:sp>
      <p:sp>
        <p:nvSpPr>
          <p:cNvPr id="168" name="TextBox 167">
            <a:extLst>
              <a:ext uri="{FF2B5EF4-FFF2-40B4-BE49-F238E27FC236}">
                <a16:creationId xmlns:a16="http://schemas.microsoft.com/office/drawing/2014/main" id="{5E9B6F48-7957-EE4A-9AAE-0A07EA390173}"/>
              </a:ext>
            </a:extLst>
          </p:cNvPr>
          <p:cNvSpPr txBox="1"/>
          <p:nvPr/>
        </p:nvSpPr>
        <p:spPr>
          <a:xfrm>
            <a:off x="451729" y="1149516"/>
            <a:ext cx="8802624" cy="369332"/>
          </a:xfrm>
          <a:prstGeom prst="rect">
            <a:avLst/>
          </a:prstGeom>
          <a:noFill/>
        </p:spPr>
        <p:txBody>
          <a:bodyPr wrap="square" rtlCol="0">
            <a:spAutoFit/>
          </a:bodyPr>
          <a:lstStyle/>
          <a:p>
            <a:r>
              <a:rPr lang="en-US" err="1"/>
              <a:t>PharmCAS</a:t>
            </a:r>
            <a:r>
              <a:rPr lang="en-US"/>
              <a:t> applications include submissions to participating PharmD programs  </a:t>
            </a:r>
          </a:p>
        </p:txBody>
      </p:sp>
      <p:sp>
        <p:nvSpPr>
          <p:cNvPr id="563" name="TextBox 562">
            <a:extLst>
              <a:ext uri="{FF2B5EF4-FFF2-40B4-BE49-F238E27FC236}">
                <a16:creationId xmlns:a16="http://schemas.microsoft.com/office/drawing/2014/main" id="{28A2AA89-BFC5-494C-8405-AE8EBBC429B5}"/>
              </a:ext>
            </a:extLst>
          </p:cNvPr>
          <p:cNvSpPr txBox="1"/>
          <p:nvPr/>
        </p:nvSpPr>
        <p:spPr>
          <a:xfrm>
            <a:off x="1420813" y="5456498"/>
            <a:ext cx="3800475" cy="584775"/>
          </a:xfrm>
          <a:prstGeom prst="rect">
            <a:avLst/>
          </a:prstGeom>
          <a:noFill/>
        </p:spPr>
        <p:txBody>
          <a:bodyPr wrap="square" rtlCol="0">
            <a:spAutoFit/>
          </a:bodyPr>
          <a:lstStyle/>
          <a:p>
            <a:pPr algn="ctr"/>
            <a:r>
              <a:rPr lang="en-US" sz="1600" dirty="0"/>
              <a:t>Application Trend: </a:t>
            </a:r>
            <a:r>
              <a:rPr lang="en-US" sz="1600" b="1" dirty="0"/>
              <a:t>- 49%</a:t>
            </a:r>
          </a:p>
          <a:p>
            <a:pPr algn="ctr"/>
            <a:r>
              <a:rPr lang="en-US" sz="1600" dirty="0"/>
              <a:t>Number of Participating Schools: </a:t>
            </a:r>
            <a:r>
              <a:rPr lang="en-US" sz="1600" b="1" dirty="0"/>
              <a:t>29%</a:t>
            </a:r>
          </a:p>
        </p:txBody>
      </p:sp>
      <p:sp>
        <p:nvSpPr>
          <p:cNvPr id="565" name="TextBox 564">
            <a:extLst>
              <a:ext uri="{FF2B5EF4-FFF2-40B4-BE49-F238E27FC236}">
                <a16:creationId xmlns:a16="http://schemas.microsoft.com/office/drawing/2014/main" id="{6D448003-DCCB-DF4E-B3D4-CB894BFEC106}"/>
              </a:ext>
            </a:extLst>
          </p:cNvPr>
          <p:cNvSpPr txBox="1"/>
          <p:nvPr/>
        </p:nvSpPr>
        <p:spPr>
          <a:xfrm>
            <a:off x="7059613" y="5527022"/>
            <a:ext cx="3800475" cy="338554"/>
          </a:xfrm>
          <a:prstGeom prst="rect">
            <a:avLst/>
          </a:prstGeom>
          <a:noFill/>
        </p:spPr>
        <p:txBody>
          <a:bodyPr wrap="square" rtlCol="0">
            <a:spAutoFit/>
          </a:bodyPr>
          <a:lstStyle/>
          <a:p>
            <a:pPr algn="ctr"/>
            <a:r>
              <a:rPr lang="en-US" sz="1600" dirty="0"/>
              <a:t>Application Trend: </a:t>
            </a:r>
            <a:r>
              <a:rPr lang="en-US" sz="1600" b="1" dirty="0"/>
              <a:t>- 28%</a:t>
            </a:r>
          </a:p>
        </p:txBody>
      </p:sp>
      <p:sp>
        <p:nvSpPr>
          <p:cNvPr id="567" name="TextBox 566">
            <a:extLst>
              <a:ext uri="{FF2B5EF4-FFF2-40B4-BE49-F238E27FC236}">
                <a16:creationId xmlns:a16="http://schemas.microsoft.com/office/drawing/2014/main" id="{8825F585-5479-B14D-A1FF-EB8EA76F9070}"/>
              </a:ext>
            </a:extLst>
          </p:cNvPr>
          <p:cNvSpPr txBox="1"/>
          <p:nvPr/>
        </p:nvSpPr>
        <p:spPr>
          <a:xfrm>
            <a:off x="221703" y="5996073"/>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cs typeface="Calibri"/>
              </a:rPr>
              <a:t>Source: AACP Application Data, UNC Eshelman Application Data </a:t>
            </a:r>
          </a:p>
        </p:txBody>
      </p:sp>
      <p:sp>
        <p:nvSpPr>
          <p:cNvPr id="26" name="Rectangle 25">
            <a:extLst>
              <a:ext uri="{FF2B5EF4-FFF2-40B4-BE49-F238E27FC236}">
                <a16:creationId xmlns:a16="http://schemas.microsoft.com/office/drawing/2014/main" id="{F5D60780-C0E6-544E-BA14-82467A37D969}"/>
              </a:ext>
            </a:extLst>
          </p:cNvPr>
          <p:cNvSpPr/>
          <p:nvPr/>
        </p:nvSpPr>
        <p:spPr>
          <a:xfrm>
            <a:off x="5881817" y="5978446"/>
            <a:ext cx="6648192" cy="246221"/>
          </a:xfrm>
          <a:prstGeom prst="rect">
            <a:avLst/>
          </a:prstGeom>
        </p:spPr>
        <p:txBody>
          <a:bodyPr wrap="square">
            <a:spAutoFit/>
          </a:bodyPr>
          <a:lstStyle/>
          <a:p>
            <a:pPr algn="ctr"/>
            <a:r>
              <a:rPr lang="en-US" sz="1000" dirty="0"/>
              <a:t>Additional appendices: </a:t>
            </a:r>
            <a:r>
              <a:rPr lang="en-US" sz="1000" dirty="0">
                <a:hlinkClick r:id="rId25" action="ppaction://hlinksldjump"/>
              </a:rPr>
              <a:t>[What Students Want: Round Table Discussion</a:t>
            </a:r>
            <a:r>
              <a:rPr lang="en-US" sz="1000" dirty="0">
                <a:cs typeface="Calibri"/>
                <a:hlinkClick r:id="rId25" action="ppaction://hlinksldjump"/>
              </a:rPr>
              <a:t>]</a:t>
            </a:r>
            <a:r>
              <a:rPr lang="en-US" sz="1000" dirty="0">
                <a:cs typeface="Calibri"/>
              </a:rPr>
              <a:t> </a:t>
            </a:r>
            <a:r>
              <a:rPr lang="en-US" sz="1000" dirty="0">
                <a:cs typeface="Calibri"/>
                <a:hlinkClick r:id="rId26" action="ppaction://hlinksldjump"/>
              </a:rPr>
              <a:t>[</a:t>
            </a:r>
            <a:r>
              <a:rPr lang="en-US" sz="1000" dirty="0">
                <a:ea typeface="Verdana"/>
                <a:cs typeface="Arial"/>
                <a:hlinkClick r:id="rId26" action="ppaction://hlinksldjump"/>
              </a:rPr>
              <a:t>PharmD Enrollment Trends]</a:t>
            </a:r>
            <a:endParaRPr lang="en-US" sz="1000" dirty="0"/>
          </a:p>
        </p:txBody>
      </p:sp>
      <p:sp>
        <p:nvSpPr>
          <p:cNvPr id="3" name="TextBox 2">
            <a:extLst>
              <a:ext uri="{FF2B5EF4-FFF2-40B4-BE49-F238E27FC236}">
                <a16:creationId xmlns:a16="http://schemas.microsoft.com/office/drawing/2014/main" id="{B62639F0-217B-D942-867C-16F333079F43}"/>
              </a:ext>
            </a:extLst>
          </p:cNvPr>
          <p:cNvSpPr txBox="1"/>
          <p:nvPr/>
        </p:nvSpPr>
        <p:spPr>
          <a:xfrm>
            <a:off x="8761227" y="2209971"/>
            <a:ext cx="819398" cy="276999"/>
          </a:xfrm>
          <a:prstGeom prst="rect">
            <a:avLst/>
          </a:prstGeom>
          <a:noFill/>
        </p:spPr>
        <p:txBody>
          <a:bodyPr wrap="square" rtlCol="0">
            <a:spAutoFit/>
          </a:bodyPr>
          <a:lstStyle/>
          <a:p>
            <a:r>
              <a:rPr lang="en-US" sz="1200" b="1" dirty="0"/>
              <a:t>CAGR</a:t>
            </a:r>
          </a:p>
        </p:txBody>
      </p:sp>
      <p:sp>
        <p:nvSpPr>
          <p:cNvPr id="27" name="TextBox 26">
            <a:extLst>
              <a:ext uri="{FF2B5EF4-FFF2-40B4-BE49-F238E27FC236}">
                <a16:creationId xmlns:a16="http://schemas.microsoft.com/office/drawing/2014/main" id="{4599C017-A375-7A4D-BDEC-5E281102960E}"/>
              </a:ext>
            </a:extLst>
          </p:cNvPr>
          <p:cNvSpPr txBox="1"/>
          <p:nvPr/>
        </p:nvSpPr>
        <p:spPr>
          <a:xfrm>
            <a:off x="3252005" y="2305490"/>
            <a:ext cx="819398" cy="276999"/>
          </a:xfrm>
          <a:prstGeom prst="rect">
            <a:avLst/>
          </a:prstGeom>
          <a:noFill/>
        </p:spPr>
        <p:txBody>
          <a:bodyPr wrap="square" rtlCol="0">
            <a:spAutoFit/>
          </a:bodyPr>
          <a:lstStyle/>
          <a:p>
            <a:r>
              <a:rPr lang="en-US" sz="1200" b="1" dirty="0"/>
              <a:t>CAGR</a:t>
            </a:r>
          </a:p>
        </p:txBody>
      </p:sp>
      <p:sp>
        <p:nvSpPr>
          <p:cNvPr id="28" name="TextBox 27">
            <a:hlinkClick r:id="rId27" action="ppaction://hlinksldjump"/>
            <a:extLst>
              <a:ext uri="{FF2B5EF4-FFF2-40B4-BE49-F238E27FC236}">
                <a16:creationId xmlns:a16="http://schemas.microsoft.com/office/drawing/2014/main" id="{46E779F6-739D-0F4E-8B83-1B50FF7C484F}"/>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28" action="ppaction://hlinksldjump"/>
              </a:rPr>
              <a:t>[Back to Phase 1 SWOT]</a:t>
            </a:r>
            <a:endParaRPr lang="en-US" sz="1200" dirty="0"/>
          </a:p>
        </p:txBody>
      </p:sp>
    </p:spTree>
    <p:extLst>
      <p:ext uri="{BB962C8B-B14F-4D97-AF65-F5344CB8AC3E}">
        <p14:creationId xmlns:p14="http://schemas.microsoft.com/office/powerpoint/2010/main" val="42143571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E50A-0AEF-409A-A9D1-F4E709273825}"/>
              </a:ext>
            </a:extLst>
          </p:cNvPr>
          <p:cNvSpPr>
            <a:spLocks noGrp="1"/>
          </p:cNvSpPr>
          <p:nvPr>
            <p:ph type="title"/>
          </p:nvPr>
        </p:nvSpPr>
        <p:spPr/>
        <p:txBody>
          <a:bodyPr/>
          <a:lstStyle/>
          <a:p>
            <a:r>
              <a:rPr lang="en-US" dirty="0"/>
              <a:t>What Students Want: Round Table Discussion</a:t>
            </a:r>
          </a:p>
        </p:txBody>
      </p:sp>
      <p:sp>
        <p:nvSpPr>
          <p:cNvPr id="5" name="TextBox 4">
            <a:extLst>
              <a:ext uri="{FF2B5EF4-FFF2-40B4-BE49-F238E27FC236}">
                <a16:creationId xmlns:a16="http://schemas.microsoft.com/office/drawing/2014/main" id="{621F2D7B-D551-416F-B5B1-46A455A04158}"/>
              </a:ext>
            </a:extLst>
          </p:cNvPr>
          <p:cNvSpPr txBox="1"/>
          <p:nvPr/>
        </p:nvSpPr>
        <p:spPr>
          <a:xfrm>
            <a:off x="231228" y="6077607"/>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err="1">
                <a:cs typeface="Calibri"/>
              </a:rPr>
              <a:t>Source:Student</a:t>
            </a:r>
            <a:r>
              <a:rPr lang="en-US" sz="1000" dirty="0">
                <a:cs typeface="Calibri"/>
              </a:rPr>
              <a:t> Pharmacist Leaders Discuss the Future of Pharmacy – Brittany Hoffmann-Eubanks </a:t>
            </a:r>
          </a:p>
        </p:txBody>
      </p:sp>
      <p:sp>
        <p:nvSpPr>
          <p:cNvPr id="7" name="Rounded Rectangle 20">
            <a:extLst>
              <a:ext uri="{FF2B5EF4-FFF2-40B4-BE49-F238E27FC236}">
                <a16:creationId xmlns:a16="http://schemas.microsoft.com/office/drawing/2014/main" id="{FDACCFBF-61DE-4B81-B534-796719FE06AF}"/>
              </a:ext>
            </a:extLst>
          </p:cNvPr>
          <p:cNvSpPr/>
          <p:nvPr/>
        </p:nvSpPr>
        <p:spPr>
          <a:xfrm>
            <a:off x="1382222" y="2213516"/>
            <a:ext cx="2701636" cy="3568700"/>
          </a:xfrm>
          <a:prstGeom prst="roundRect">
            <a:avLst>
              <a:gd name="adj" fmla="val 7265"/>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fontAlgn="base">
              <a:lnSpc>
                <a:spcPct val="107000"/>
              </a:lnSpc>
              <a:spcAft>
                <a:spcPct val="0"/>
              </a:spcAft>
              <a:defRPr/>
            </a:pPr>
            <a:endParaRPr lang="en-US" sz="500" b="1">
              <a:solidFill>
                <a:srgbClr val="3B3838"/>
              </a:solidFill>
              <a:latin typeface="+mj-lt"/>
              <a:ea typeface="Times New Roman" panose="02020603050405020304" pitchFamily="18" charset="0"/>
              <a:cs typeface="Arial" panose="020B0604020202020204" pitchFamily="34" charset="0"/>
            </a:endParaRPr>
          </a:p>
          <a:p>
            <a:pPr lvl="0" algn="ctr" defTabSz="914400" fontAlgn="base">
              <a:lnSpc>
                <a:spcPct val="107000"/>
              </a:lnSpc>
              <a:spcAft>
                <a:spcPct val="0"/>
              </a:spcAft>
              <a:defRPr/>
            </a:pPr>
            <a:endParaRPr lang="en-US" sz="1600" b="1">
              <a:solidFill>
                <a:srgbClr val="3B3838"/>
              </a:solidFill>
              <a:latin typeface="+mj-lt"/>
              <a:ea typeface="Times New Roman" panose="02020603050405020304" pitchFamily="18" charset="0"/>
              <a:cs typeface="Arial" panose="020B0604020202020204" pitchFamily="34" charset="0"/>
            </a:endParaRPr>
          </a:p>
          <a:p>
            <a:pPr lvl="0" algn="ctr" defTabSz="914400" fontAlgn="base">
              <a:lnSpc>
                <a:spcPct val="107000"/>
              </a:lnSpc>
              <a:spcAft>
                <a:spcPct val="0"/>
              </a:spcAft>
              <a:defRPr/>
            </a:pPr>
            <a:r>
              <a:rPr lang="en-US" sz="1600" b="1">
                <a:solidFill>
                  <a:srgbClr val="3B3838"/>
                </a:solidFill>
                <a:latin typeface="+mj-lt"/>
                <a:ea typeface="Times New Roman" panose="02020603050405020304" pitchFamily="18" charset="0"/>
                <a:cs typeface="Arial" panose="020B0604020202020204" pitchFamily="34" charset="0"/>
              </a:rPr>
              <a:t>Student Pharmacists</a:t>
            </a:r>
          </a:p>
          <a:p>
            <a:pPr lvl="0" algn="ctr" defTabSz="914400" fontAlgn="base">
              <a:lnSpc>
                <a:spcPct val="107000"/>
              </a:lnSpc>
              <a:spcBef>
                <a:spcPct val="0"/>
              </a:spcBef>
              <a:spcAft>
                <a:spcPct val="0"/>
              </a:spcAft>
              <a:defRPr/>
            </a:pPr>
            <a:r>
              <a:rPr lang="en-US" sz="1400">
                <a:solidFill>
                  <a:srgbClr val="000000"/>
                </a:solidFill>
                <a:latin typeface="+mj-lt"/>
                <a:ea typeface="ヒラギノ角ゴ Pro W3"/>
              </a:rPr>
              <a:t>Discuss the Future of Pharmacy</a:t>
            </a:r>
            <a:endParaRPr lang="en-US" sz="1400" b="1">
              <a:solidFill>
                <a:srgbClr val="000000"/>
              </a:solidFill>
              <a:latin typeface="+mj-lt"/>
              <a:ea typeface="Calibri" panose="020F0502020204030204" pitchFamily="34" charset="0"/>
              <a:cs typeface="Times New Roman" panose="02020603050405020304" pitchFamily="18" charset="0"/>
            </a:endParaRPr>
          </a:p>
        </p:txBody>
      </p:sp>
      <p:pic>
        <p:nvPicPr>
          <p:cNvPr id="11" name="Picture 2" descr="See the source image">
            <a:extLst>
              <a:ext uri="{FF2B5EF4-FFF2-40B4-BE49-F238E27FC236}">
                <a16:creationId xmlns:a16="http://schemas.microsoft.com/office/drawing/2014/main" id="{15DD4E4D-06AB-4D95-9F8A-690839B87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540" y="3458116"/>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986663BC-54D2-44F8-A65C-0C81413A4B4A}"/>
              </a:ext>
            </a:extLst>
          </p:cNvPr>
          <p:cNvSpPr/>
          <p:nvPr/>
        </p:nvSpPr>
        <p:spPr>
          <a:xfrm>
            <a:off x="5013960" y="2118093"/>
            <a:ext cx="5397500" cy="600243"/>
          </a:xfrm>
          <a:prstGeom prst="rect">
            <a:avLst/>
          </a:prstGeom>
          <a:solidFill>
            <a:srgbClr val="DDE8F7"/>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black"/>
                </a:solidFill>
                <a:effectLst/>
                <a:uLnTx/>
                <a:uFillTx/>
                <a:latin typeface="+mj-lt"/>
                <a:ea typeface="+mn-ea"/>
                <a:cs typeface="+mn-cs"/>
              </a:rPr>
              <a:t>Student described their ideal jobs: some said community pharmacy and hospital, other expressed interests in ambulatory care, pharmacogenomics, and other innovative pharmacy careers</a:t>
            </a:r>
          </a:p>
        </p:txBody>
      </p:sp>
      <p:sp>
        <p:nvSpPr>
          <p:cNvPr id="17" name="Rectangle 16">
            <a:extLst>
              <a:ext uri="{FF2B5EF4-FFF2-40B4-BE49-F238E27FC236}">
                <a16:creationId xmlns:a16="http://schemas.microsoft.com/office/drawing/2014/main" id="{2991F65B-26C8-4918-A0F8-331F0DCEEE94}"/>
              </a:ext>
            </a:extLst>
          </p:cNvPr>
          <p:cNvSpPr/>
          <p:nvPr/>
        </p:nvSpPr>
        <p:spPr>
          <a:xfrm>
            <a:off x="5013960" y="2870264"/>
            <a:ext cx="5397500" cy="600243"/>
          </a:xfrm>
          <a:prstGeom prst="rect">
            <a:avLst/>
          </a:prstGeom>
          <a:solidFill>
            <a:srgbClr val="DDE8F7"/>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black"/>
                </a:solidFill>
                <a:effectLst/>
                <a:uLnTx/>
                <a:uFillTx/>
                <a:latin typeface="+mj-lt"/>
                <a:ea typeface="+mn-ea"/>
                <a:cs typeface="+mn-cs"/>
              </a:rPr>
              <a:t>Students agreed that residencies would play a crucial role in their ability to be successful in the future</a:t>
            </a:r>
          </a:p>
        </p:txBody>
      </p:sp>
      <p:sp>
        <p:nvSpPr>
          <p:cNvPr id="19" name="Rectangle 18">
            <a:extLst>
              <a:ext uri="{FF2B5EF4-FFF2-40B4-BE49-F238E27FC236}">
                <a16:creationId xmlns:a16="http://schemas.microsoft.com/office/drawing/2014/main" id="{1DB701C0-B952-44BA-85E8-38808A1380A7}"/>
              </a:ext>
            </a:extLst>
          </p:cNvPr>
          <p:cNvSpPr/>
          <p:nvPr/>
        </p:nvSpPr>
        <p:spPr>
          <a:xfrm>
            <a:off x="5013960" y="4447622"/>
            <a:ext cx="5397500" cy="600243"/>
          </a:xfrm>
          <a:prstGeom prst="rect">
            <a:avLst/>
          </a:prstGeom>
          <a:solidFill>
            <a:srgbClr val="DDE8F7"/>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black"/>
                </a:solidFill>
                <a:effectLst/>
                <a:uLnTx/>
                <a:uFillTx/>
                <a:latin typeface="+mj-lt"/>
                <a:ea typeface="+mn-ea"/>
                <a:cs typeface="+mn-cs"/>
              </a:rPr>
              <a:t>They also discussed the importance of technology and technical knowledge for the future of the pharmacy profession</a:t>
            </a:r>
          </a:p>
        </p:txBody>
      </p:sp>
      <p:sp>
        <p:nvSpPr>
          <p:cNvPr id="23" name="Right Bracket 22">
            <a:extLst>
              <a:ext uri="{FF2B5EF4-FFF2-40B4-BE49-F238E27FC236}">
                <a16:creationId xmlns:a16="http://schemas.microsoft.com/office/drawing/2014/main" id="{3323278A-7596-4E4C-8367-D5112C27B2B4}"/>
              </a:ext>
            </a:extLst>
          </p:cNvPr>
          <p:cNvSpPr/>
          <p:nvPr/>
        </p:nvSpPr>
        <p:spPr>
          <a:xfrm>
            <a:off x="4102162" y="2599216"/>
            <a:ext cx="152400" cy="2763900"/>
          </a:xfrm>
          <a:prstGeom prst="rightBracket">
            <a:avLst>
              <a:gd name="adj" fmla="val 229112"/>
            </a:avLst>
          </a:pr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25" name="Pentagon 11">
            <a:extLst>
              <a:ext uri="{FF2B5EF4-FFF2-40B4-BE49-F238E27FC236}">
                <a16:creationId xmlns:a16="http://schemas.microsoft.com/office/drawing/2014/main" id="{6DA597BB-36E9-471D-9983-6DA500339250}"/>
              </a:ext>
            </a:extLst>
          </p:cNvPr>
          <p:cNvSpPr/>
          <p:nvPr/>
        </p:nvSpPr>
        <p:spPr>
          <a:xfrm>
            <a:off x="4254562" y="3403751"/>
            <a:ext cx="387350" cy="1088459"/>
          </a:xfrm>
          <a:prstGeom prst="homePlat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31" name="Rectangle 30">
            <a:extLst>
              <a:ext uri="{FF2B5EF4-FFF2-40B4-BE49-F238E27FC236}">
                <a16:creationId xmlns:a16="http://schemas.microsoft.com/office/drawing/2014/main" id="{A453557B-A981-4B1F-942C-C2858503F2A1}"/>
              </a:ext>
            </a:extLst>
          </p:cNvPr>
          <p:cNvSpPr/>
          <p:nvPr/>
        </p:nvSpPr>
        <p:spPr>
          <a:xfrm>
            <a:off x="5013960" y="3657415"/>
            <a:ext cx="5397500" cy="600243"/>
          </a:xfrm>
          <a:prstGeom prst="rect">
            <a:avLst/>
          </a:prstGeom>
          <a:solidFill>
            <a:srgbClr val="DDE8F7"/>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black"/>
                </a:solidFill>
                <a:effectLst/>
                <a:uLnTx/>
                <a:uFillTx/>
                <a:latin typeface="+mj-lt"/>
                <a:ea typeface="+mn-ea"/>
                <a:cs typeface="+mn-cs"/>
              </a:rPr>
              <a:t>Students have concerns about lack of proper reimbursement for pharmacy services, pharmacy spread concerns, and direct and indirect remuneration fees</a:t>
            </a:r>
          </a:p>
        </p:txBody>
      </p:sp>
      <p:sp>
        <p:nvSpPr>
          <p:cNvPr id="35" name="Rectangle 34">
            <a:extLst>
              <a:ext uri="{FF2B5EF4-FFF2-40B4-BE49-F238E27FC236}">
                <a16:creationId xmlns:a16="http://schemas.microsoft.com/office/drawing/2014/main" id="{1D6662AA-20BD-4AF0-B15F-28178A079CD4}"/>
              </a:ext>
            </a:extLst>
          </p:cNvPr>
          <p:cNvSpPr/>
          <p:nvPr/>
        </p:nvSpPr>
        <p:spPr>
          <a:xfrm>
            <a:off x="5013960" y="5258281"/>
            <a:ext cx="5397500" cy="600243"/>
          </a:xfrm>
          <a:prstGeom prst="rect">
            <a:avLst/>
          </a:prstGeom>
          <a:solidFill>
            <a:srgbClr val="DDE8F7"/>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b="1">
                <a:solidFill>
                  <a:prstClr val="black"/>
                </a:solidFill>
                <a:latin typeface="+mj-lt"/>
              </a:rPr>
              <a:t>Students love dual-degree programs. </a:t>
            </a:r>
            <a:r>
              <a:rPr kumimoji="0" lang="en-US" sz="1200" b="1" i="0" u="none" strike="noStrike" kern="1200" cap="none" spc="0" normalizeH="0" baseline="0" noProof="0">
                <a:ln>
                  <a:noFill/>
                </a:ln>
                <a:solidFill>
                  <a:prstClr val="black"/>
                </a:solidFill>
                <a:effectLst/>
                <a:uLnTx/>
                <a:uFillTx/>
                <a:latin typeface="+mj-lt"/>
                <a:ea typeface="+mn-ea"/>
                <a:cs typeface="+mn-cs"/>
              </a:rPr>
              <a:t>They are concerned about competition when searching for innovative jobs</a:t>
            </a:r>
          </a:p>
        </p:txBody>
      </p:sp>
      <p:sp>
        <p:nvSpPr>
          <p:cNvPr id="37" name="TextBox 36">
            <a:extLst>
              <a:ext uri="{FF2B5EF4-FFF2-40B4-BE49-F238E27FC236}">
                <a16:creationId xmlns:a16="http://schemas.microsoft.com/office/drawing/2014/main" id="{B6332C39-B34D-448B-9BCE-8869CC411A90}"/>
              </a:ext>
            </a:extLst>
          </p:cNvPr>
          <p:cNvSpPr txBox="1"/>
          <p:nvPr/>
        </p:nvSpPr>
        <p:spPr>
          <a:xfrm>
            <a:off x="863192" y="1245998"/>
            <a:ext cx="10465616" cy="646331"/>
          </a:xfrm>
          <a:prstGeom prst="rect">
            <a:avLst/>
          </a:prstGeom>
          <a:noFill/>
        </p:spPr>
        <p:txBody>
          <a:bodyPr wrap="square">
            <a:spAutoFit/>
          </a:bodyPr>
          <a:lstStyle/>
          <a:p>
            <a:pPr algn="ctr"/>
            <a:r>
              <a:rPr lang="en-US" b="1"/>
              <a:t>Students from top pharmacy programs sat at a round table and discussed the future of pharmacy education and the industry</a:t>
            </a:r>
          </a:p>
        </p:txBody>
      </p:sp>
      <p:sp>
        <p:nvSpPr>
          <p:cNvPr id="16" name="TextBox 15">
            <a:hlinkClick r:id="rId3" action="ppaction://hlinksldjump"/>
            <a:extLst>
              <a:ext uri="{FF2B5EF4-FFF2-40B4-BE49-F238E27FC236}">
                <a16:creationId xmlns:a16="http://schemas.microsoft.com/office/drawing/2014/main" id="{15FAC019-1CAF-AC4A-9448-8EEC546D23F8}"/>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38890058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B9BDC7E-AF38-7D40-A1D5-8385BC46B40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179" name="think-cell Slide" r:id="rId6" imgW="7772400" imgH="10058400" progId="TCLayout.ActiveDocument.1">
                  <p:embed/>
                </p:oleObj>
              </mc:Choice>
              <mc:Fallback>
                <p:oleObj name="think-cell Slide" r:id="rId6" imgW="7772400" imgH="10058400" progId="TCLayout.ActiveDocument.1">
                  <p:embed/>
                  <p:pic>
                    <p:nvPicPr>
                      <p:cNvPr id="9" name="Object 8" hidden="1">
                        <a:extLst>
                          <a:ext uri="{FF2B5EF4-FFF2-40B4-BE49-F238E27FC236}">
                            <a16:creationId xmlns:a16="http://schemas.microsoft.com/office/drawing/2014/main" id="{4B9BDC7E-AF38-7D40-A1D5-8385BC46B40D}"/>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3858621-54C6-E043-9F20-B70F5B840131}"/>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b="1"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1E747FAD-AAEB-4FDA-9CD5-0788A7C145F6}"/>
              </a:ext>
            </a:extLst>
          </p:cNvPr>
          <p:cNvSpPr>
            <a:spLocks noGrp="1"/>
          </p:cNvSpPr>
          <p:nvPr>
            <p:ph type="title"/>
          </p:nvPr>
        </p:nvSpPr>
        <p:spPr/>
        <p:txBody>
          <a:bodyPr/>
          <a:lstStyle/>
          <a:p>
            <a:r>
              <a:rPr lang="en-US" dirty="0">
                <a:latin typeface="Calibri"/>
                <a:ea typeface="Verdana"/>
                <a:cs typeface="Arial"/>
              </a:rPr>
              <a:t>PharmD Enrollment Trends </a:t>
            </a:r>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id="{ECB96D05-CC7F-9B45-9D63-FEC3859FCE00}"/>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557594" y="1641538"/>
            <a:ext cx="3871917" cy="3574923"/>
          </a:xfrm>
        </p:spPr>
      </p:pic>
      <p:sp>
        <p:nvSpPr>
          <p:cNvPr id="188" name="TextBox 187">
            <a:extLst>
              <a:ext uri="{FF2B5EF4-FFF2-40B4-BE49-F238E27FC236}">
                <a16:creationId xmlns:a16="http://schemas.microsoft.com/office/drawing/2014/main" id="{F275034D-6197-234D-B151-DD7EF88F75DB}"/>
              </a:ext>
            </a:extLst>
          </p:cNvPr>
          <p:cNvSpPr txBox="1"/>
          <p:nvPr/>
        </p:nvSpPr>
        <p:spPr>
          <a:xfrm>
            <a:off x="5669280" y="5591175"/>
            <a:ext cx="4519803" cy="369332"/>
          </a:xfrm>
          <a:prstGeom prst="rect">
            <a:avLst/>
          </a:prstGeom>
          <a:noFill/>
        </p:spPr>
        <p:txBody>
          <a:bodyPr wrap="square" rtlCol="0">
            <a:spAutoFit/>
          </a:bodyPr>
          <a:lstStyle/>
          <a:p>
            <a:pPr algn="ctr"/>
            <a:r>
              <a:rPr lang="en-US" dirty="0"/>
              <a:t>Enrollment difference from 2012-2019: </a:t>
            </a:r>
            <a:r>
              <a:rPr lang="en-US" b="1" dirty="0"/>
              <a:t>- 11%</a:t>
            </a:r>
          </a:p>
        </p:txBody>
      </p:sp>
      <p:pic>
        <p:nvPicPr>
          <p:cNvPr id="190" name="Picture 189" descr="A screenshot of a cell phone&#10;&#10;Description automatically generated">
            <a:extLst>
              <a:ext uri="{FF2B5EF4-FFF2-40B4-BE49-F238E27FC236}">
                <a16:creationId xmlns:a16="http://schemas.microsoft.com/office/drawing/2014/main" id="{C9A23EDE-F77F-564B-A400-62E0C56D9D65}"/>
              </a:ext>
            </a:extLst>
          </p:cNvPr>
          <p:cNvPicPr>
            <a:picLocks noChangeAspect="1"/>
          </p:cNvPicPr>
          <p:nvPr/>
        </p:nvPicPr>
        <p:blipFill rotWithShape="1">
          <a:blip r:embed="rId9">
            <a:extLst>
              <a:ext uri="{28A0092B-C50C-407E-A947-70E740481C1C}">
                <a14:useLocalDpi xmlns:a14="http://schemas.microsoft.com/office/drawing/2010/main" val="0"/>
              </a:ext>
            </a:extLst>
          </a:blip>
          <a:srcRect l="377" t="8677" b="996"/>
          <a:stretch/>
        </p:blipFill>
        <p:spPr>
          <a:xfrm>
            <a:off x="4770310" y="1792224"/>
            <a:ext cx="6110572" cy="3701415"/>
          </a:xfrm>
          <a:prstGeom prst="rect">
            <a:avLst/>
          </a:prstGeom>
        </p:spPr>
      </p:pic>
      <p:sp>
        <p:nvSpPr>
          <p:cNvPr id="191" name="Text Placeholder 2">
            <a:extLst>
              <a:ext uri="{FF2B5EF4-FFF2-40B4-BE49-F238E27FC236}">
                <a16:creationId xmlns:a16="http://schemas.microsoft.com/office/drawing/2014/main" id="{335E1FF1-EA1F-1147-A4C9-F14063F564C6}"/>
              </a:ext>
            </a:extLst>
          </p:cNvPr>
          <p:cNvSpPr txBox="1">
            <a:spLocks/>
          </p:cNvSpPr>
          <p:nvPr>
            <p:custDataLst>
              <p:tags r:id="rId4"/>
            </p:custDataLst>
          </p:nvPr>
        </p:nvSpPr>
        <p:spPr bwMode="auto">
          <a:xfrm>
            <a:off x="4770437" y="1517650"/>
            <a:ext cx="6110288" cy="2746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r>
              <a:rPr lang="en-US" b="1" dirty="0">
                <a:latin typeface="+mn-lt"/>
                <a:sym typeface="+mn-lt"/>
              </a:rPr>
              <a:t>PharmD Enrollment by Campus 2003-2019</a:t>
            </a:r>
          </a:p>
        </p:txBody>
      </p:sp>
      <p:sp>
        <p:nvSpPr>
          <p:cNvPr id="11" name="TextBox 10">
            <a:hlinkClick r:id="rId10" action="ppaction://hlinksldjump"/>
            <a:extLst>
              <a:ext uri="{FF2B5EF4-FFF2-40B4-BE49-F238E27FC236}">
                <a16:creationId xmlns:a16="http://schemas.microsoft.com/office/drawing/2014/main" id="{E4425F13-8AB5-844A-B200-752AA2C1C739}"/>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1" action="ppaction://hlinksldjump"/>
              </a:rPr>
              <a:t>[Back to Phase 1 SWOT]</a:t>
            </a:r>
            <a:endParaRPr lang="en-US" sz="1200" dirty="0"/>
          </a:p>
        </p:txBody>
      </p:sp>
    </p:spTree>
    <p:extLst>
      <p:ext uri="{BB962C8B-B14F-4D97-AF65-F5344CB8AC3E}">
        <p14:creationId xmlns:p14="http://schemas.microsoft.com/office/powerpoint/2010/main" val="1172874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603A0-303D-4C43-B80A-F9090C5C7122}"/>
              </a:ext>
            </a:extLst>
          </p:cNvPr>
          <p:cNvSpPr>
            <a:spLocks noGrp="1"/>
          </p:cNvSpPr>
          <p:nvPr>
            <p:ph type="title"/>
          </p:nvPr>
        </p:nvSpPr>
        <p:spPr/>
        <p:txBody>
          <a:bodyPr/>
          <a:lstStyle/>
          <a:p>
            <a:r>
              <a:rPr lang="en-US" dirty="0"/>
              <a:t>Project Workstreams</a:t>
            </a:r>
          </a:p>
        </p:txBody>
      </p:sp>
      <p:graphicFrame>
        <p:nvGraphicFramePr>
          <p:cNvPr id="15" name="Content Placeholder 14">
            <a:extLst>
              <a:ext uri="{FF2B5EF4-FFF2-40B4-BE49-F238E27FC236}">
                <a16:creationId xmlns:a16="http://schemas.microsoft.com/office/drawing/2014/main" id="{D6F56D11-2F62-AA43-BE2A-30EB99F29397}"/>
              </a:ext>
            </a:extLst>
          </p:cNvPr>
          <p:cNvGraphicFramePr>
            <a:graphicFrameLocks noGrp="1"/>
          </p:cNvGraphicFramePr>
          <p:nvPr>
            <p:ph idx="1"/>
            <p:extLst>
              <p:ext uri="{D42A27DB-BD31-4B8C-83A1-F6EECF244321}">
                <p14:modId xmlns:p14="http://schemas.microsoft.com/office/powerpoint/2010/main" val="917800391"/>
              </p:ext>
            </p:extLst>
          </p:nvPr>
        </p:nvGraphicFramePr>
        <p:xfrm>
          <a:off x="1142998" y="1269246"/>
          <a:ext cx="9930132" cy="4785360"/>
        </p:xfrm>
        <a:graphic>
          <a:graphicData uri="http://schemas.openxmlformats.org/drawingml/2006/table">
            <a:tbl>
              <a:tblPr firstRow="1" bandRow="1">
                <a:tableStyleId>{BC89EF96-8CEA-46FF-86C4-4CE0E7609802}</a:tableStyleId>
              </a:tblPr>
              <a:tblGrid>
                <a:gridCol w="3213102">
                  <a:extLst>
                    <a:ext uri="{9D8B030D-6E8A-4147-A177-3AD203B41FA5}">
                      <a16:colId xmlns:a16="http://schemas.microsoft.com/office/drawing/2014/main" val="3092983647"/>
                    </a:ext>
                  </a:extLst>
                </a:gridCol>
                <a:gridCol w="3263900">
                  <a:extLst>
                    <a:ext uri="{9D8B030D-6E8A-4147-A177-3AD203B41FA5}">
                      <a16:colId xmlns:a16="http://schemas.microsoft.com/office/drawing/2014/main" val="3350544549"/>
                    </a:ext>
                  </a:extLst>
                </a:gridCol>
                <a:gridCol w="3453130">
                  <a:extLst>
                    <a:ext uri="{9D8B030D-6E8A-4147-A177-3AD203B41FA5}">
                      <a16:colId xmlns:a16="http://schemas.microsoft.com/office/drawing/2014/main" val="1998361623"/>
                    </a:ext>
                  </a:extLst>
                </a:gridCol>
              </a:tblGrid>
              <a:tr h="471949">
                <a:tc>
                  <a:txBody>
                    <a:bodyPr/>
                    <a:lstStyle/>
                    <a:p>
                      <a:pPr algn="ctr"/>
                      <a:r>
                        <a:rPr lang="en-US" sz="2000" b="1" dirty="0"/>
                        <a:t>Internal Analysis</a:t>
                      </a:r>
                    </a:p>
                    <a:p>
                      <a:pPr algn="ctr"/>
                      <a:r>
                        <a:rPr lang="en-US" sz="1400" b="1" dirty="0"/>
                        <a:t>Understand strengths and weaknesses</a:t>
                      </a:r>
                      <a:endParaRPr lang="en-US" sz="1400" dirty="0"/>
                    </a:p>
                  </a:txBody>
                  <a:tcPr>
                    <a:lnL w="12700" cmpd="sng">
                      <a:noFill/>
                    </a:lnL>
                    <a:lnR w="12700" cmpd="sng">
                      <a:noFill/>
                    </a:lnR>
                    <a:lnT w="12700" cmpd="sng">
                      <a:noFill/>
                    </a:lnT>
                    <a:lnB w="28575" cap="flat" cmpd="sng" algn="ctr">
                      <a:solidFill>
                        <a:srgbClr val="599EE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t>External Analysis</a:t>
                      </a:r>
                    </a:p>
                    <a:p>
                      <a:pPr algn="ctr"/>
                      <a:r>
                        <a:rPr lang="en-US" sz="1400" b="1" dirty="0"/>
                        <a:t>Identify threats and opportunities</a:t>
                      </a:r>
                    </a:p>
                  </a:txBody>
                  <a:tcPr>
                    <a:lnL w="12700" cmpd="sng">
                      <a:noFill/>
                    </a:lnL>
                    <a:lnR w="12700" cmpd="sng">
                      <a:noFill/>
                    </a:lnR>
                    <a:lnT w="12700" cmpd="sng">
                      <a:noFill/>
                    </a:lnT>
                    <a:lnB w="28575" cap="flat" cmpd="sng" algn="ctr">
                      <a:solidFill>
                        <a:srgbClr val="599EE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t>Communications</a:t>
                      </a:r>
                    </a:p>
                    <a:p>
                      <a:pPr algn="ctr"/>
                      <a:r>
                        <a:rPr lang="en-US" sz="1400" b="1" dirty="0"/>
                        <a:t>Establish two-way interactions with campus</a:t>
                      </a:r>
                    </a:p>
                  </a:txBody>
                  <a:tcPr>
                    <a:lnL w="12700" cmpd="sng">
                      <a:noFill/>
                    </a:lnL>
                    <a:lnR w="12700" cmpd="sng">
                      <a:noFill/>
                    </a:lnR>
                    <a:lnT w="12700" cmpd="sng">
                      <a:noFill/>
                    </a:lnT>
                    <a:lnB w="28575" cap="flat" cmpd="sng" algn="ctr">
                      <a:solidFill>
                        <a:srgbClr val="599EE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1147773"/>
                  </a:ext>
                </a:extLst>
              </a:tr>
              <a:tr h="1474513">
                <a:tc>
                  <a:txBody>
                    <a:bodyPr/>
                    <a:lstStyle/>
                    <a:p>
                      <a:pPr marL="285750" indent="-194310">
                        <a:spcBef>
                          <a:spcPts val="600"/>
                        </a:spcBef>
                        <a:buFont typeface="Arial" panose="020B0604020202020204" pitchFamily="34" charset="0"/>
                        <a:buChar char="•"/>
                      </a:pPr>
                      <a:r>
                        <a:rPr lang="en-US" sz="1300" dirty="0">
                          <a:solidFill>
                            <a:schemeClr val="tx1"/>
                          </a:solidFill>
                        </a:rPr>
                        <a:t>Review internal documents (strategic plan 2.0)</a:t>
                      </a:r>
                    </a:p>
                    <a:p>
                      <a:pPr marL="285750" indent="-194310">
                        <a:spcBef>
                          <a:spcPts val="600"/>
                        </a:spcBef>
                        <a:buFont typeface="Arial" panose="020B0604020202020204" pitchFamily="34" charset="0"/>
                        <a:buChar char="•"/>
                      </a:pPr>
                      <a:r>
                        <a:rPr lang="en-US" sz="1300" dirty="0">
                          <a:solidFill>
                            <a:schemeClr val="tx1"/>
                          </a:solidFill>
                        </a:rPr>
                        <a:t>Inventory skills and capabilities</a:t>
                      </a:r>
                    </a:p>
                    <a:p>
                      <a:pPr marL="285750" indent="-194310">
                        <a:spcBef>
                          <a:spcPts val="600"/>
                        </a:spcBef>
                        <a:buFont typeface="Arial" panose="020B0604020202020204" pitchFamily="34" charset="0"/>
                        <a:buChar char="•"/>
                      </a:pPr>
                      <a:r>
                        <a:rPr lang="en-US" sz="1300" dirty="0">
                          <a:solidFill>
                            <a:schemeClr val="tx1"/>
                          </a:solidFill>
                        </a:rPr>
                        <a:t>Benchmarking (connect with ABC insights team)</a:t>
                      </a:r>
                    </a:p>
                    <a:p>
                      <a:pPr marL="285750" marR="0" indent="-19431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300" dirty="0">
                          <a:solidFill>
                            <a:schemeClr val="tx1"/>
                          </a:solidFill>
                        </a:rPr>
                        <a:t>Conduct survey of faculty, staff, students, and alumni</a:t>
                      </a:r>
                    </a:p>
                  </a:txBody>
                  <a:tcPr>
                    <a:lnT w="28575" cap="flat" cmpd="sng" algn="ctr">
                      <a:solidFill>
                        <a:srgbClr val="599EE1"/>
                      </a:solidFill>
                      <a:prstDash val="solid"/>
                      <a:round/>
                      <a:headEnd type="none" w="med" len="med"/>
                      <a:tailEnd type="none" w="med" len="med"/>
                    </a:lnT>
                  </a:tcPr>
                </a:tc>
                <a:tc>
                  <a:txBody>
                    <a:bodyPr/>
                    <a:lstStyle/>
                    <a:p>
                      <a:pPr marL="285750" indent="-194310">
                        <a:spcBef>
                          <a:spcPts val="600"/>
                        </a:spcBef>
                        <a:buFont typeface="Arial" panose="020B0604020202020204" pitchFamily="34" charset="0"/>
                        <a:buChar char="•"/>
                      </a:pPr>
                      <a:r>
                        <a:rPr lang="en-US" sz="1300" dirty="0">
                          <a:solidFill>
                            <a:schemeClr val="tx1"/>
                          </a:solidFill>
                        </a:rPr>
                        <a:t>Research competitor schools and review news articles</a:t>
                      </a:r>
                    </a:p>
                    <a:p>
                      <a:pPr marL="285750" indent="-194310">
                        <a:spcBef>
                          <a:spcPts val="600"/>
                        </a:spcBef>
                        <a:buFont typeface="Arial" panose="020B0604020202020204" pitchFamily="34" charset="0"/>
                        <a:buChar char="•"/>
                      </a:pPr>
                      <a:r>
                        <a:rPr lang="en-US" sz="1300" dirty="0">
                          <a:solidFill>
                            <a:schemeClr val="tx1"/>
                          </a:solidFill>
                        </a:rPr>
                        <a:t>Search for best practice examples inside and outside of higher ed</a:t>
                      </a:r>
                    </a:p>
                    <a:p>
                      <a:pPr marL="285750" indent="-194310">
                        <a:spcBef>
                          <a:spcPts val="600"/>
                        </a:spcBef>
                        <a:buFont typeface="Arial" panose="020B0604020202020204" pitchFamily="34" charset="0"/>
                        <a:buChar char="•"/>
                      </a:pPr>
                      <a:r>
                        <a:rPr lang="en-US" sz="1300" dirty="0">
                          <a:solidFill>
                            <a:schemeClr val="tx1"/>
                          </a:solidFill>
                        </a:rPr>
                        <a:t>Conduct interviews with subject matter experts (research and consulting firms)</a:t>
                      </a:r>
                    </a:p>
                    <a:p>
                      <a:pPr marL="285750" indent="-194310">
                        <a:spcBef>
                          <a:spcPts val="600"/>
                        </a:spcBef>
                        <a:buFont typeface="Arial" panose="020B0604020202020204" pitchFamily="34" charset="0"/>
                        <a:buChar char="•"/>
                      </a:pPr>
                      <a:r>
                        <a:rPr lang="en-US" sz="1300" dirty="0">
                          <a:solidFill>
                            <a:schemeClr val="tx1"/>
                          </a:solidFill>
                        </a:rPr>
                        <a:t>Seek research on innovative new job opportunities within pharmacy fields and beyond</a:t>
                      </a:r>
                    </a:p>
                  </a:txBody>
                  <a:tcPr>
                    <a:lnT w="28575" cap="flat" cmpd="sng" algn="ctr">
                      <a:solidFill>
                        <a:srgbClr val="599EE1"/>
                      </a:solidFill>
                      <a:prstDash val="solid"/>
                      <a:round/>
                      <a:headEnd type="none" w="med" len="med"/>
                      <a:tailEnd type="none" w="med" len="med"/>
                    </a:lnT>
                  </a:tcPr>
                </a:tc>
                <a:tc>
                  <a:txBody>
                    <a:bodyPr/>
                    <a:lstStyle/>
                    <a:p>
                      <a:pPr marL="285750" indent="-194310">
                        <a:spcBef>
                          <a:spcPts val="600"/>
                        </a:spcBef>
                        <a:buFont typeface="Arial" panose="020B0604020202020204" pitchFamily="34" charset="0"/>
                        <a:buChar char="•"/>
                      </a:pPr>
                      <a:r>
                        <a:rPr lang="en-US" sz="1300" dirty="0">
                          <a:solidFill>
                            <a:schemeClr val="tx1"/>
                          </a:solidFill>
                        </a:rPr>
                        <a:t>Assemble high-level advisory committee</a:t>
                      </a:r>
                    </a:p>
                    <a:p>
                      <a:pPr marL="285750" indent="-194310">
                        <a:spcBef>
                          <a:spcPts val="600"/>
                        </a:spcBef>
                        <a:buFont typeface="Arial" panose="020B0604020202020204" pitchFamily="34" charset="0"/>
                        <a:buChar char="•"/>
                      </a:pPr>
                      <a:r>
                        <a:rPr lang="en-US" sz="1300" dirty="0">
                          <a:solidFill>
                            <a:schemeClr val="tx1"/>
                          </a:solidFill>
                        </a:rPr>
                        <a:t>Determine PR and announcement objectives and process</a:t>
                      </a:r>
                    </a:p>
                  </a:txBody>
                  <a:tcPr>
                    <a:lnT w="28575" cap="flat" cmpd="sng" algn="ctr">
                      <a:solidFill>
                        <a:srgbClr val="599EE1"/>
                      </a:solidFill>
                      <a:prstDash val="solid"/>
                      <a:round/>
                      <a:headEnd type="none" w="med" len="med"/>
                      <a:tailEnd type="none" w="med" len="med"/>
                    </a:lnT>
                  </a:tcPr>
                </a:tc>
                <a:extLst>
                  <a:ext uri="{0D108BD9-81ED-4DB2-BD59-A6C34878D82A}">
                    <a16:rowId xmlns:a16="http://schemas.microsoft.com/office/drawing/2014/main" val="3041491096"/>
                  </a:ext>
                </a:extLst>
              </a:tr>
              <a:tr h="919177">
                <a:tc>
                  <a:txBody>
                    <a:bodyPr/>
                    <a:lstStyle/>
                    <a:p>
                      <a:pPr marL="285750" indent="-194310">
                        <a:spcBef>
                          <a:spcPts val="600"/>
                        </a:spcBef>
                        <a:buFont typeface="Arial" panose="020B0604020202020204" pitchFamily="34" charset="0"/>
                        <a:buChar char="•"/>
                      </a:pPr>
                      <a:r>
                        <a:rPr lang="en-US" sz="1300" dirty="0">
                          <a:solidFill>
                            <a:schemeClr val="tx1"/>
                          </a:solidFill>
                        </a:rPr>
                        <a:t>Summarized and prioritized strengths and weaknesses</a:t>
                      </a:r>
                    </a:p>
                    <a:p>
                      <a:pPr marL="285750" indent="-194310">
                        <a:spcBef>
                          <a:spcPts val="600"/>
                        </a:spcBef>
                        <a:buFont typeface="Arial" panose="020B0604020202020204" pitchFamily="34" charset="0"/>
                        <a:buChar char="•"/>
                      </a:pPr>
                      <a:r>
                        <a:rPr lang="en-US" sz="1300" dirty="0">
                          <a:solidFill>
                            <a:schemeClr val="tx1"/>
                          </a:solidFill>
                        </a:rPr>
                        <a:t>Benchmark quantitative and qualitative survey results</a:t>
                      </a:r>
                    </a:p>
                    <a:p>
                      <a:pPr marL="285750" indent="-194310">
                        <a:spcBef>
                          <a:spcPts val="600"/>
                        </a:spcBef>
                        <a:buFont typeface="Arial" panose="020B0604020202020204" pitchFamily="34" charset="0"/>
                        <a:buChar char="•"/>
                      </a:pPr>
                      <a:r>
                        <a:rPr lang="en-US" sz="1300" dirty="0">
                          <a:solidFill>
                            <a:schemeClr val="tx1"/>
                          </a:solidFill>
                        </a:rPr>
                        <a:t>Internal fact pack</a:t>
                      </a:r>
                    </a:p>
                    <a:p>
                      <a:pPr marL="285750" marR="0" indent="-19431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300" dirty="0">
                          <a:solidFill>
                            <a:schemeClr val="tx1"/>
                          </a:solidFill>
                        </a:rPr>
                        <a:t>Expand alumni database</a:t>
                      </a:r>
                    </a:p>
                  </a:txBody>
                  <a:tcPr/>
                </a:tc>
                <a:tc>
                  <a:txBody>
                    <a:bodyPr/>
                    <a:lstStyle/>
                    <a:p>
                      <a:pPr marL="285750" indent="-194310">
                        <a:spcBef>
                          <a:spcPts val="600"/>
                        </a:spcBef>
                        <a:buFont typeface="Arial" panose="020B0604020202020204" pitchFamily="34" charset="0"/>
                        <a:buChar char="•"/>
                      </a:pPr>
                      <a:r>
                        <a:rPr lang="en-US" sz="1300" dirty="0">
                          <a:solidFill>
                            <a:schemeClr val="tx1"/>
                          </a:solidFill>
                        </a:rPr>
                        <a:t>Summarize and prioritize threats and opportunities</a:t>
                      </a:r>
                    </a:p>
                    <a:p>
                      <a:pPr marL="285750" indent="-194310">
                        <a:spcBef>
                          <a:spcPts val="600"/>
                        </a:spcBef>
                        <a:buFont typeface="Arial" panose="020B0604020202020204" pitchFamily="34" charset="0"/>
                        <a:buChar char="•"/>
                      </a:pPr>
                      <a:r>
                        <a:rPr lang="en-US" sz="1300" dirty="0">
                          <a:solidFill>
                            <a:schemeClr val="tx1"/>
                          </a:solidFill>
                        </a:rPr>
                        <a:t>Profiled global pharmacy school best practices (including top graduate schools)</a:t>
                      </a:r>
                    </a:p>
                    <a:p>
                      <a:pPr marL="285750" indent="-194310">
                        <a:spcBef>
                          <a:spcPts val="600"/>
                        </a:spcBef>
                        <a:buFont typeface="Arial" panose="020B0604020202020204" pitchFamily="34" charset="0"/>
                        <a:buChar char="•"/>
                      </a:pPr>
                      <a:r>
                        <a:rPr lang="en-US" sz="1300" dirty="0">
                          <a:solidFill>
                            <a:schemeClr val="tx1"/>
                          </a:solidFill>
                        </a:rPr>
                        <a:t>External fact pack</a:t>
                      </a:r>
                    </a:p>
                  </a:txBody>
                  <a:tcPr/>
                </a:tc>
                <a:tc>
                  <a:txBody>
                    <a:bodyPr/>
                    <a:lstStyle/>
                    <a:p>
                      <a:pPr marL="285750" indent="-194310">
                        <a:spcBef>
                          <a:spcPts val="600"/>
                        </a:spcBef>
                        <a:buFont typeface="Arial" panose="020B0604020202020204" pitchFamily="34" charset="0"/>
                        <a:buChar char="•"/>
                      </a:pPr>
                      <a:r>
                        <a:rPr lang="en-US" sz="1300" dirty="0">
                          <a:solidFill>
                            <a:schemeClr val="tx1"/>
                          </a:solidFill>
                        </a:rPr>
                        <a:t>Town hall and advisory meetings</a:t>
                      </a:r>
                    </a:p>
                    <a:p>
                      <a:pPr marL="285750" indent="-194310">
                        <a:spcBef>
                          <a:spcPts val="600"/>
                        </a:spcBef>
                        <a:buFont typeface="Arial" panose="020B0604020202020204" pitchFamily="34" charset="0"/>
                        <a:buChar char="•"/>
                      </a:pPr>
                      <a:r>
                        <a:rPr lang="en-US" sz="1300" dirty="0">
                          <a:solidFill>
                            <a:schemeClr val="tx1"/>
                          </a:solidFill>
                        </a:rPr>
                        <a:t>Regular communications</a:t>
                      </a:r>
                    </a:p>
                    <a:p>
                      <a:pPr marL="285750" indent="-194310">
                        <a:spcBef>
                          <a:spcPts val="600"/>
                        </a:spcBef>
                        <a:buFont typeface="Arial" panose="020B0604020202020204" pitchFamily="34" charset="0"/>
                        <a:buChar char="•"/>
                      </a:pPr>
                      <a:r>
                        <a:rPr lang="en-US" sz="1300" dirty="0">
                          <a:solidFill>
                            <a:schemeClr val="tx1"/>
                          </a:solidFill>
                        </a:rPr>
                        <a:t>PR and announcement implementation plan</a:t>
                      </a:r>
                    </a:p>
                  </a:txBody>
                  <a:tcPr/>
                </a:tc>
                <a:extLst>
                  <a:ext uri="{0D108BD9-81ED-4DB2-BD59-A6C34878D82A}">
                    <a16:rowId xmlns:a16="http://schemas.microsoft.com/office/drawing/2014/main" val="2293385464"/>
                  </a:ext>
                </a:extLst>
              </a:tr>
              <a:tr h="411715">
                <a:tc>
                  <a:txBody>
                    <a:bodyPr/>
                    <a:lstStyle/>
                    <a:p>
                      <a:pPr marL="377190" indent="-285750">
                        <a:spcBef>
                          <a:spcPts val="600"/>
                        </a:spcBef>
                        <a:buFont typeface="Arial" panose="020B0604020202020204" pitchFamily="34" charset="0"/>
                        <a:buChar char="•"/>
                      </a:pPr>
                      <a:r>
                        <a:rPr lang="en-US" sz="1300" dirty="0">
                          <a:solidFill>
                            <a:schemeClr val="tx1"/>
                          </a:solidFill>
                        </a:rPr>
                        <a:t>Sam Reidy</a:t>
                      </a:r>
                    </a:p>
                    <a:p>
                      <a:pPr marL="377190" indent="-285750">
                        <a:spcBef>
                          <a:spcPts val="600"/>
                        </a:spcBef>
                        <a:buFont typeface="Arial" panose="020B0604020202020204" pitchFamily="34" charset="0"/>
                        <a:buChar char="•"/>
                      </a:pPr>
                      <a:r>
                        <a:rPr lang="en-US" sz="1300" dirty="0">
                          <a:solidFill>
                            <a:schemeClr val="tx1"/>
                          </a:solidFill>
                        </a:rPr>
                        <a:t>Nisarg Shah</a:t>
                      </a:r>
                    </a:p>
                  </a:txBody>
                  <a:tcPr/>
                </a:tc>
                <a:tc>
                  <a:txBody>
                    <a:bodyPr/>
                    <a:lstStyle/>
                    <a:p>
                      <a:pPr marL="285750" indent="-194310">
                        <a:spcBef>
                          <a:spcPts val="600"/>
                        </a:spcBef>
                        <a:buFont typeface="Arial" panose="020B0604020202020204" pitchFamily="34" charset="0"/>
                        <a:buChar char="•"/>
                      </a:pPr>
                      <a:r>
                        <a:rPr lang="en-US" sz="1300" dirty="0">
                          <a:solidFill>
                            <a:schemeClr val="tx1"/>
                          </a:solidFill>
                        </a:rPr>
                        <a:t>Dale Ziobro</a:t>
                      </a:r>
                    </a:p>
                    <a:p>
                      <a:pPr marL="285750" indent="-194310">
                        <a:spcBef>
                          <a:spcPts val="600"/>
                        </a:spcBef>
                        <a:buFont typeface="Arial" panose="020B0604020202020204" pitchFamily="34" charset="0"/>
                        <a:buChar char="•"/>
                      </a:pPr>
                      <a:r>
                        <a:rPr lang="en-US" sz="1300" dirty="0">
                          <a:solidFill>
                            <a:schemeClr val="tx1"/>
                          </a:solidFill>
                        </a:rPr>
                        <a:t>Gabby Kmiec</a:t>
                      </a:r>
                    </a:p>
                  </a:txBody>
                  <a:tcPr/>
                </a:tc>
                <a:tc>
                  <a:txBody>
                    <a:bodyPr/>
                    <a:lstStyle/>
                    <a:p>
                      <a:pPr marL="285750" indent="-194310">
                        <a:spcBef>
                          <a:spcPts val="600"/>
                        </a:spcBef>
                        <a:buFont typeface="Arial" panose="020B0604020202020204" pitchFamily="34" charset="0"/>
                        <a:buChar char="•"/>
                      </a:pPr>
                      <a:r>
                        <a:rPr lang="en-US" sz="1300" dirty="0">
                          <a:solidFill>
                            <a:schemeClr val="tx1"/>
                          </a:solidFill>
                        </a:rPr>
                        <a:t>Aditi Borde</a:t>
                      </a:r>
                    </a:p>
                  </a:txBody>
                  <a:tcPr/>
                </a:tc>
                <a:extLst>
                  <a:ext uri="{0D108BD9-81ED-4DB2-BD59-A6C34878D82A}">
                    <a16:rowId xmlns:a16="http://schemas.microsoft.com/office/drawing/2014/main" val="3892966419"/>
                  </a:ext>
                </a:extLst>
              </a:tr>
            </a:tbl>
          </a:graphicData>
        </a:graphic>
      </p:graphicFrame>
      <p:sp>
        <p:nvSpPr>
          <p:cNvPr id="16" name="TextBox 15">
            <a:extLst>
              <a:ext uri="{FF2B5EF4-FFF2-40B4-BE49-F238E27FC236}">
                <a16:creationId xmlns:a16="http://schemas.microsoft.com/office/drawing/2014/main" id="{8F0762ED-5163-B849-B8FC-9623D06778FC}"/>
              </a:ext>
            </a:extLst>
          </p:cNvPr>
          <p:cNvSpPr txBox="1"/>
          <p:nvPr/>
        </p:nvSpPr>
        <p:spPr>
          <a:xfrm rot="16200000">
            <a:off x="493859" y="2819378"/>
            <a:ext cx="880690" cy="338554"/>
          </a:xfrm>
          <a:prstGeom prst="rect">
            <a:avLst/>
          </a:prstGeom>
          <a:noFill/>
        </p:spPr>
        <p:txBody>
          <a:bodyPr wrap="none" rtlCol="0">
            <a:spAutoFit/>
          </a:bodyPr>
          <a:lstStyle/>
          <a:p>
            <a:r>
              <a:rPr lang="en-US" sz="1600" b="1" dirty="0"/>
              <a:t>Analysis</a:t>
            </a:r>
          </a:p>
        </p:txBody>
      </p:sp>
      <p:sp>
        <p:nvSpPr>
          <p:cNvPr id="17" name="TextBox 16">
            <a:extLst>
              <a:ext uri="{FF2B5EF4-FFF2-40B4-BE49-F238E27FC236}">
                <a16:creationId xmlns:a16="http://schemas.microsoft.com/office/drawing/2014/main" id="{B779AA06-BFA7-A544-BB81-43B62A76E9BE}"/>
              </a:ext>
            </a:extLst>
          </p:cNvPr>
          <p:cNvSpPr txBox="1"/>
          <p:nvPr/>
        </p:nvSpPr>
        <p:spPr>
          <a:xfrm rot="16200000">
            <a:off x="360169" y="4559800"/>
            <a:ext cx="1148071" cy="338554"/>
          </a:xfrm>
          <a:prstGeom prst="rect">
            <a:avLst/>
          </a:prstGeom>
          <a:noFill/>
        </p:spPr>
        <p:txBody>
          <a:bodyPr wrap="none" rtlCol="0">
            <a:spAutoFit/>
          </a:bodyPr>
          <a:lstStyle/>
          <a:p>
            <a:r>
              <a:rPr lang="en-US" sz="1600" b="1" dirty="0"/>
              <a:t>Deliverable</a:t>
            </a:r>
          </a:p>
        </p:txBody>
      </p:sp>
      <p:sp>
        <p:nvSpPr>
          <p:cNvPr id="18" name="TextBox 17">
            <a:extLst>
              <a:ext uri="{FF2B5EF4-FFF2-40B4-BE49-F238E27FC236}">
                <a16:creationId xmlns:a16="http://schemas.microsoft.com/office/drawing/2014/main" id="{3482EC35-2A6E-BE49-A6AB-9082F5CD3432}"/>
              </a:ext>
            </a:extLst>
          </p:cNvPr>
          <p:cNvSpPr txBox="1"/>
          <p:nvPr/>
        </p:nvSpPr>
        <p:spPr>
          <a:xfrm rot="16200000">
            <a:off x="536499" y="5585971"/>
            <a:ext cx="795411" cy="338554"/>
          </a:xfrm>
          <a:prstGeom prst="rect">
            <a:avLst/>
          </a:prstGeom>
          <a:noFill/>
        </p:spPr>
        <p:txBody>
          <a:bodyPr wrap="none" rtlCol="0">
            <a:spAutoFit/>
          </a:bodyPr>
          <a:lstStyle/>
          <a:p>
            <a:r>
              <a:rPr lang="en-US" sz="1600" b="1" dirty="0"/>
              <a:t>Lead(s)</a:t>
            </a:r>
          </a:p>
        </p:txBody>
      </p:sp>
    </p:spTree>
    <p:extLst>
      <p:ext uri="{BB962C8B-B14F-4D97-AF65-F5344CB8AC3E}">
        <p14:creationId xmlns:p14="http://schemas.microsoft.com/office/powerpoint/2010/main" val="1288731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Master Schedule</a:t>
            </a:r>
          </a:p>
        </p:txBody>
      </p:sp>
      <p:grpSp>
        <p:nvGrpSpPr>
          <p:cNvPr id="9" name="Group 8">
            <a:extLst>
              <a:ext uri="{FF2B5EF4-FFF2-40B4-BE49-F238E27FC236}">
                <a16:creationId xmlns:a16="http://schemas.microsoft.com/office/drawing/2014/main" id="{275EA063-A86D-8748-BDD6-8F6ECBC08BFF}"/>
              </a:ext>
            </a:extLst>
          </p:cNvPr>
          <p:cNvGrpSpPr/>
          <p:nvPr/>
        </p:nvGrpSpPr>
        <p:grpSpPr>
          <a:xfrm>
            <a:off x="1521989" y="991280"/>
            <a:ext cx="2162198" cy="839158"/>
            <a:chOff x="2123386" y="1001386"/>
            <a:chExt cx="2162198" cy="839158"/>
          </a:xfrm>
        </p:grpSpPr>
        <p:sp>
          <p:nvSpPr>
            <p:cNvPr id="2" name="TextBox 1"/>
            <p:cNvSpPr txBox="1"/>
            <p:nvPr/>
          </p:nvSpPr>
          <p:spPr>
            <a:xfrm>
              <a:off x="2534540" y="1001386"/>
              <a:ext cx="1339890" cy="646331"/>
            </a:xfrm>
            <a:prstGeom prst="rect">
              <a:avLst/>
            </a:prstGeom>
            <a:noFill/>
          </p:spPr>
          <p:txBody>
            <a:bodyPr wrap="square" rtlCol="0">
              <a:spAutoFit/>
            </a:bodyPr>
            <a:lstStyle/>
            <a:p>
              <a:endParaRPr lang="en-US" dirty="0"/>
            </a:p>
            <a:p>
              <a:r>
                <a:rPr lang="en-US" b="1" dirty="0"/>
                <a:t>Assessment</a:t>
              </a:r>
            </a:p>
          </p:txBody>
        </p:sp>
        <p:sp>
          <p:nvSpPr>
            <p:cNvPr id="6" name="Freeform 5"/>
            <p:cNvSpPr/>
            <p:nvPr/>
          </p:nvSpPr>
          <p:spPr>
            <a:xfrm>
              <a:off x="2123386" y="1660662"/>
              <a:ext cx="2162198" cy="179882"/>
            </a:xfrm>
            <a:custGeom>
              <a:avLst/>
              <a:gdLst>
                <a:gd name="connsiteX0" fmla="*/ 0 w 914595"/>
                <a:gd name="connsiteY0" fmla="*/ 45730 h 457297"/>
                <a:gd name="connsiteX1" fmla="*/ 45730 w 914595"/>
                <a:gd name="connsiteY1" fmla="*/ 0 h 457297"/>
                <a:gd name="connsiteX2" fmla="*/ 868865 w 914595"/>
                <a:gd name="connsiteY2" fmla="*/ 0 h 457297"/>
                <a:gd name="connsiteX3" fmla="*/ 914595 w 914595"/>
                <a:gd name="connsiteY3" fmla="*/ 45730 h 457297"/>
                <a:gd name="connsiteX4" fmla="*/ 914595 w 914595"/>
                <a:gd name="connsiteY4" fmla="*/ 411567 h 457297"/>
                <a:gd name="connsiteX5" fmla="*/ 868865 w 914595"/>
                <a:gd name="connsiteY5" fmla="*/ 457297 h 457297"/>
                <a:gd name="connsiteX6" fmla="*/ 45730 w 914595"/>
                <a:gd name="connsiteY6" fmla="*/ 457297 h 457297"/>
                <a:gd name="connsiteX7" fmla="*/ 0 w 914595"/>
                <a:gd name="connsiteY7" fmla="*/ 411567 h 457297"/>
                <a:gd name="connsiteX8" fmla="*/ 0 w 914595"/>
                <a:gd name="connsiteY8" fmla="*/ 45730 h 45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595" h="457297">
                  <a:moveTo>
                    <a:pt x="0" y="45730"/>
                  </a:moveTo>
                  <a:cubicBezTo>
                    <a:pt x="0" y="20474"/>
                    <a:pt x="20474" y="0"/>
                    <a:pt x="45730" y="0"/>
                  </a:cubicBezTo>
                  <a:lnTo>
                    <a:pt x="868865" y="0"/>
                  </a:lnTo>
                  <a:cubicBezTo>
                    <a:pt x="894121" y="0"/>
                    <a:pt x="914595" y="20474"/>
                    <a:pt x="914595" y="45730"/>
                  </a:cubicBezTo>
                  <a:lnTo>
                    <a:pt x="914595" y="411567"/>
                  </a:lnTo>
                  <a:cubicBezTo>
                    <a:pt x="914595" y="436823"/>
                    <a:pt x="894121" y="457297"/>
                    <a:pt x="868865" y="457297"/>
                  </a:cubicBezTo>
                  <a:lnTo>
                    <a:pt x="45730" y="457297"/>
                  </a:lnTo>
                  <a:cubicBezTo>
                    <a:pt x="20474" y="457297"/>
                    <a:pt x="0" y="436823"/>
                    <a:pt x="0" y="411567"/>
                  </a:cubicBezTo>
                  <a:lnTo>
                    <a:pt x="0" y="45730"/>
                  </a:lnTo>
                  <a:close/>
                </a:path>
              </a:pathLst>
            </a:custGeom>
            <a:solidFill>
              <a:srgbClr val="8CC0E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874" tIns="33714" rIns="43874" bIns="33714" numCol="1" spcCol="1270" anchor="ctr" anchorCtr="0">
              <a:noAutofit/>
            </a:bodyPr>
            <a:lstStyle/>
            <a:p>
              <a:pPr algn="ctr" defTabSz="711200">
                <a:lnSpc>
                  <a:spcPct val="90000"/>
                </a:lnSpc>
                <a:spcBef>
                  <a:spcPct val="0"/>
                </a:spcBef>
                <a:spcAft>
                  <a:spcPct val="35000"/>
                </a:spcAft>
              </a:pPr>
              <a:r>
                <a:rPr lang="en-US" sz="1400" dirty="0">
                  <a:solidFill>
                    <a:schemeClr val="bg1"/>
                  </a:solidFill>
                </a:rPr>
                <a:t>Phase I</a:t>
              </a:r>
            </a:p>
          </p:txBody>
        </p:sp>
      </p:grpSp>
      <p:grpSp>
        <p:nvGrpSpPr>
          <p:cNvPr id="10" name="Group 9">
            <a:extLst>
              <a:ext uri="{FF2B5EF4-FFF2-40B4-BE49-F238E27FC236}">
                <a16:creationId xmlns:a16="http://schemas.microsoft.com/office/drawing/2014/main" id="{443E1B28-3E95-7547-94B3-8F8806BB2933}"/>
              </a:ext>
            </a:extLst>
          </p:cNvPr>
          <p:cNvGrpSpPr/>
          <p:nvPr/>
        </p:nvGrpSpPr>
        <p:grpSpPr>
          <a:xfrm>
            <a:off x="5014901" y="1268279"/>
            <a:ext cx="2162198" cy="562159"/>
            <a:chOff x="5014901" y="1278385"/>
            <a:chExt cx="2162198" cy="562159"/>
          </a:xfrm>
        </p:grpSpPr>
        <p:sp>
          <p:nvSpPr>
            <p:cNvPr id="7" name="Freeform 6"/>
            <p:cNvSpPr/>
            <p:nvPr/>
          </p:nvSpPr>
          <p:spPr>
            <a:xfrm>
              <a:off x="5014901" y="1660662"/>
              <a:ext cx="2162198" cy="179882"/>
            </a:xfrm>
            <a:custGeom>
              <a:avLst/>
              <a:gdLst>
                <a:gd name="connsiteX0" fmla="*/ 0 w 914595"/>
                <a:gd name="connsiteY0" fmla="*/ 45730 h 457297"/>
                <a:gd name="connsiteX1" fmla="*/ 45730 w 914595"/>
                <a:gd name="connsiteY1" fmla="*/ 0 h 457297"/>
                <a:gd name="connsiteX2" fmla="*/ 868865 w 914595"/>
                <a:gd name="connsiteY2" fmla="*/ 0 h 457297"/>
                <a:gd name="connsiteX3" fmla="*/ 914595 w 914595"/>
                <a:gd name="connsiteY3" fmla="*/ 45730 h 457297"/>
                <a:gd name="connsiteX4" fmla="*/ 914595 w 914595"/>
                <a:gd name="connsiteY4" fmla="*/ 411567 h 457297"/>
                <a:gd name="connsiteX5" fmla="*/ 868865 w 914595"/>
                <a:gd name="connsiteY5" fmla="*/ 457297 h 457297"/>
                <a:gd name="connsiteX6" fmla="*/ 45730 w 914595"/>
                <a:gd name="connsiteY6" fmla="*/ 457297 h 457297"/>
                <a:gd name="connsiteX7" fmla="*/ 0 w 914595"/>
                <a:gd name="connsiteY7" fmla="*/ 411567 h 457297"/>
                <a:gd name="connsiteX8" fmla="*/ 0 w 914595"/>
                <a:gd name="connsiteY8" fmla="*/ 45730 h 45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595" h="457297">
                  <a:moveTo>
                    <a:pt x="0" y="45730"/>
                  </a:moveTo>
                  <a:cubicBezTo>
                    <a:pt x="0" y="20474"/>
                    <a:pt x="20474" y="0"/>
                    <a:pt x="45730" y="0"/>
                  </a:cubicBezTo>
                  <a:lnTo>
                    <a:pt x="868865" y="0"/>
                  </a:lnTo>
                  <a:cubicBezTo>
                    <a:pt x="894121" y="0"/>
                    <a:pt x="914595" y="20474"/>
                    <a:pt x="914595" y="45730"/>
                  </a:cubicBezTo>
                  <a:lnTo>
                    <a:pt x="914595" y="411567"/>
                  </a:lnTo>
                  <a:cubicBezTo>
                    <a:pt x="914595" y="436823"/>
                    <a:pt x="894121" y="457297"/>
                    <a:pt x="868865" y="457297"/>
                  </a:cubicBezTo>
                  <a:lnTo>
                    <a:pt x="45730" y="457297"/>
                  </a:lnTo>
                  <a:cubicBezTo>
                    <a:pt x="20474" y="457297"/>
                    <a:pt x="0" y="436823"/>
                    <a:pt x="0" y="411567"/>
                  </a:cubicBezTo>
                  <a:lnTo>
                    <a:pt x="0" y="45730"/>
                  </a:lnTo>
                  <a:close/>
                </a:path>
              </a:pathLst>
            </a:custGeom>
            <a:solidFill>
              <a:srgbClr val="8CC0E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874" tIns="33714" rIns="43874" bIns="33714" numCol="1" spcCol="1270" anchor="ctr" anchorCtr="0">
              <a:noAutofit/>
            </a:bodyPr>
            <a:lstStyle/>
            <a:p>
              <a:pPr algn="ctr" defTabSz="711200">
                <a:lnSpc>
                  <a:spcPct val="90000"/>
                </a:lnSpc>
                <a:spcBef>
                  <a:spcPct val="0"/>
                </a:spcBef>
                <a:spcAft>
                  <a:spcPct val="35000"/>
                </a:spcAft>
              </a:pPr>
              <a:r>
                <a:rPr lang="en-US" sz="1400" dirty="0">
                  <a:solidFill>
                    <a:schemeClr val="bg1"/>
                  </a:solidFill>
                </a:rPr>
                <a:t>Phase II</a:t>
              </a:r>
            </a:p>
          </p:txBody>
        </p:sp>
        <p:sp>
          <p:nvSpPr>
            <p:cNvPr id="13" name="TextBox 12"/>
            <p:cNvSpPr txBox="1"/>
            <p:nvPr/>
          </p:nvSpPr>
          <p:spPr>
            <a:xfrm>
              <a:off x="5572853" y="1278385"/>
              <a:ext cx="1059906" cy="369332"/>
            </a:xfrm>
            <a:prstGeom prst="rect">
              <a:avLst/>
            </a:prstGeom>
            <a:noFill/>
          </p:spPr>
          <p:txBody>
            <a:bodyPr wrap="square" rtlCol="0">
              <a:spAutoFit/>
            </a:bodyPr>
            <a:lstStyle/>
            <a:p>
              <a:r>
                <a:rPr lang="en-US" b="1" dirty="0"/>
                <a:t>Visioning</a:t>
              </a:r>
            </a:p>
          </p:txBody>
        </p:sp>
      </p:grpSp>
      <p:grpSp>
        <p:nvGrpSpPr>
          <p:cNvPr id="11" name="Group 10">
            <a:extLst>
              <a:ext uri="{FF2B5EF4-FFF2-40B4-BE49-F238E27FC236}">
                <a16:creationId xmlns:a16="http://schemas.microsoft.com/office/drawing/2014/main" id="{2B472A6B-D9FE-9B43-9270-76DA1A1ABBEB}"/>
              </a:ext>
            </a:extLst>
          </p:cNvPr>
          <p:cNvGrpSpPr/>
          <p:nvPr/>
        </p:nvGrpSpPr>
        <p:grpSpPr>
          <a:xfrm>
            <a:off x="8507813" y="1268279"/>
            <a:ext cx="2162198" cy="562159"/>
            <a:chOff x="7994980" y="1278385"/>
            <a:chExt cx="2162198" cy="562159"/>
          </a:xfrm>
        </p:grpSpPr>
        <p:sp>
          <p:nvSpPr>
            <p:cNvPr id="8" name="Freeform 7"/>
            <p:cNvSpPr/>
            <p:nvPr/>
          </p:nvSpPr>
          <p:spPr>
            <a:xfrm>
              <a:off x="7994980" y="1660662"/>
              <a:ext cx="2162198" cy="179882"/>
            </a:xfrm>
            <a:custGeom>
              <a:avLst/>
              <a:gdLst>
                <a:gd name="connsiteX0" fmla="*/ 0 w 914595"/>
                <a:gd name="connsiteY0" fmla="*/ 45730 h 457297"/>
                <a:gd name="connsiteX1" fmla="*/ 45730 w 914595"/>
                <a:gd name="connsiteY1" fmla="*/ 0 h 457297"/>
                <a:gd name="connsiteX2" fmla="*/ 868865 w 914595"/>
                <a:gd name="connsiteY2" fmla="*/ 0 h 457297"/>
                <a:gd name="connsiteX3" fmla="*/ 914595 w 914595"/>
                <a:gd name="connsiteY3" fmla="*/ 45730 h 457297"/>
                <a:gd name="connsiteX4" fmla="*/ 914595 w 914595"/>
                <a:gd name="connsiteY4" fmla="*/ 411567 h 457297"/>
                <a:gd name="connsiteX5" fmla="*/ 868865 w 914595"/>
                <a:gd name="connsiteY5" fmla="*/ 457297 h 457297"/>
                <a:gd name="connsiteX6" fmla="*/ 45730 w 914595"/>
                <a:gd name="connsiteY6" fmla="*/ 457297 h 457297"/>
                <a:gd name="connsiteX7" fmla="*/ 0 w 914595"/>
                <a:gd name="connsiteY7" fmla="*/ 411567 h 457297"/>
                <a:gd name="connsiteX8" fmla="*/ 0 w 914595"/>
                <a:gd name="connsiteY8" fmla="*/ 45730 h 45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595" h="457297">
                  <a:moveTo>
                    <a:pt x="0" y="45730"/>
                  </a:moveTo>
                  <a:cubicBezTo>
                    <a:pt x="0" y="20474"/>
                    <a:pt x="20474" y="0"/>
                    <a:pt x="45730" y="0"/>
                  </a:cubicBezTo>
                  <a:lnTo>
                    <a:pt x="868865" y="0"/>
                  </a:lnTo>
                  <a:cubicBezTo>
                    <a:pt x="894121" y="0"/>
                    <a:pt x="914595" y="20474"/>
                    <a:pt x="914595" y="45730"/>
                  </a:cubicBezTo>
                  <a:lnTo>
                    <a:pt x="914595" y="411567"/>
                  </a:lnTo>
                  <a:cubicBezTo>
                    <a:pt x="914595" y="436823"/>
                    <a:pt x="894121" y="457297"/>
                    <a:pt x="868865" y="457297"/>
                  </a:cubicBezTo>
                  <a:lnTo>
                    <a:pt x="45730" y="457297"/>
                  </a:lnTo>
                  <a:cubicBezTo>
                    <a:pt x="20474" y="457297"/>
                    <a:pt x="0" y="436823"/>
                    <a:pt x="0" y="411567"/>
                  </a:cubicBezTo>
                  <a:lnTo>
                    <a:pt x="0" y="45730"/>
                  </a:lnTo>
                  <a:close/>
                </a:path>
              </a:pathLst>
            </a:custGeom>
            <a:solidFill>
              <a:srgbClr val="8CC0E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874" tIns="33714" rIns="43874" bIns="33714" numCol="1" spcCol="1270" anchor="ctr" anchorCtr="0">
              <a:noAutofit/>
            </a:bodyPr>
            <a:lstStyle/>
            <a:p>
              <a:pPr algn="ctr" defTabSz="711200">
                <a:lnSpc>
                  <a:spcPct val="90000"/>
                </a:lnSpc>
                <a:spcBef>
                  <a:spcPct val="0"/>
                </a:spcBef>
                <a:spcAft>
                  <a:spcPct val="35000"/>
                </a:spcAft>
              </a:pPr>
              <a:r>
                <a:rPr lang="en-US" sz="1400" dirty="0">
                  <a:solidFill>
                    <a:schemeClr val="bg1"/>
                  </a:solidFill>
                </a:rPr>
                <a:t>Phase III</a:t>
              </a:r>
            </a:p>
          </p:txBody>
        </p:sp>
        <p:sp>
          <p:nvSpPr>
            <p:cNvPr id="14" name="TextBox 13"/>
            <p:cNvSpPr txBox="1"/>
            <p:nvPr/>
          </p:nvSpPr>
          <p:spPr>
            <a:xfrm>
              <a:off x="8213375" y="1278385"/>
              <a:ext cx="1725088" cy="369332"/>
            </a:xfrm>
            <a:prstGeom prst="rect">
              <a:avLst/>
            </a:prstGeom>
            <a:noFill/>
          </p:spPr>
          <p:txBody>
            <a:bodyPr wrap="square" rtlCol="0">
              <a:spAutoFit/>
            </a:bodyPr>
            <a:lstStyle/>
            <a:p>
              <a:r>
                <a:rPr lang="en-US" b="1" dirty="0"/>
                <a:t>Implementation</a:t>
              </a:r>
            </a:p>
          </p:txBody>
        </p:sp>
      </p:grpSp>
      <p:graphicFrame>
        <p:nvGraphicFramePr>
          <p:cNvPr id="12" name="Table 11"/>
          <p:cNvGraphicFramePr>
            <a:graphicFrameLocks noGrp="1"/>
          </p:cNvGraphicFramePr>
          <p:nvPr>
            <p:extLst>
              <p:ext uri="{D42A27DB-BD31-4B8C-83A1-F6EECF244321}">
                <p14:modId xmlns:p14="http://schemas.microsoft.com/office/powerpoint/2010/main" val="263929991"/>
              </p:ext>
            </p:extLst>
          </p:nvPr>
        </p:nvGraphicFramePr>
        <p:xfrm>
          <a:off x="920592" y="2004171"/>
          <a:ext cx="3364992" cy="3840480"/>
        </p:xfrm>
        <a:graphic>
          <a:graphicData uri="http://schemas.openxmlformats.org/drawingml/2006/table">
            <a:tbl>
              <a:tblPr firstRow="1" bandRow="1">
                <a:tableStyleId>{793D81CF-94F2-401A-BA57-92F5A7B2D0C5}</a:tableStyleId>
              </a:tblPr>
              <a:tblGrid>
                <a:gridCol w="630003">
                  <a:extLst>
                    <a:ext uri="{9D8B030D-6E8A-4147-A177-3AD203B41FA5}">
                      <a16:colId xmlns:a16="http://schemas.microsoft.com/office/drawing/2014/main" val="2005996159"/>
                    </a:ext>
                  </a:extLst>
                </a:gridCol>
                <a:gridCol w="645084">
                  <a:extLst>
                    <a:ext uri="{9D8B030D-6E8A-4147-A177-3AD203B41FA5}">
                      <a16:colId xmlns:a16="http://schemas.microsoft.com/office/drawing/2014/main" val="3760860416"/>
                    </a:ext>
                  </a:extLst>
                </a:gridCol>
                <a:gridCol w="750649">
                  <a:extLst>
                    <a:ext uri="{9D8B030D-6E8A-4147-A177-3AD203B41FA5}">
                      <a16:colId xmlns:a16="http://schemas.microsoft.com/office/drawing/2014/main" val="2076405329"/>
                    </a:ext>
                  </a:extLst>
                </a:gridCol>
                <a:gridCol w="1339256">
                  <a:extLst>
                    <a:ext uri="{9D8B030D-6E8A-4147-A177-3AD203B41FA5}">
                      <a16:colId xmlns:a16="http://schemas.microsoft.com/office/drawing/2014/main" val="2717279095"/>
                    </a:ext>
                  </a:extLst>
                </a:gridCol>
              </a:tblGrid>
              <a:tr h="274320">
                <a:tc>
                  <a:txBody>
                    <a:bodyPr/>
                    <a:lstStyle/>
                    <a:p>
                      <a:r>
                        <a:rPr lang="en-US" sz="1050" dirty="0"/>
                        <a:t>Week</a:t>
                      </a:r>
                    </a:p>
                  </a:txBody>
                  <a:tcPr anchor="ctr"/>
                </a:tc>
                <a:tc>
                  <a:txBody>
                    <a:bodyPr/>
                    <a:lstStyle/>
                    <a:p>
                      <a:r>
                        <a:rPr lang="en-US" sz="1050" dirty="0"/>
                        <a:t>Date</a:t>
                      </a:r>
                    </a:p>
                  </a:txBody>
                  <a:tcPr anchor="ctr"/>
                </a:tc>
                <a:tc>
                  <a:txBody>
                    <a:bodyPr/>
                    <a:lstStyle/>
                    <a:p>
                      <a:r>
                        <a:rPr lang="en-US" sz="1050" dirty="0"/>
                        <a:t>Time</a:t>
                      </a:r>
                    </a:p>
                  </a:txBody>
                  <a:tcPr anchor="ctr"/>
                </a:tc>
                <a:tc>
                  <a:txBody>
                    <a:bodyPr/>
                    <a:lstStyle/>
                    <a:p>
                      <a:r>
                        <a:rPr lang="en-US" sz="1050" dirty="0"/>
                        <a:t>Meeting</a:t>
                      </a:r>
                    </a:p>
                  </a:txBody>
                  <a:tcPr anchor="ctr"/>
                </a:tc>
                <a:extLst>
                  <a:ext uri="{0D108BD9-81ED-4DB2-BD59-A6C34878D82A}">
                    <a16:rowId xmlns:a16="http://schemas.microsoft.com/office/drawing/2014/main" val="570904764"/>
                  </a:ext>
                </a:extLst>
              </a:tr>
              <a:tr h="274320">
                <a:tc>
                  <a:txBody>
                    <a:bodyPr/>
                    <a:lstStyle/>
                    <a:p>
                      <a:r>
                        <a:rPr lang="en-US" sz="1050" dirty="0"/>
                        <a:t>1</a:t>
                      </a:r>
                    </a:p>
                  </a:txBody>
                  <a:tcPr anchor="ctr"/>
                </a:tc>
                <a:tc>
                  <a:txBody>
                    <a:bodyPr/>
                    <a:lstStyle/>
                    <a:p>
                      <a:r>
                        <a:rPr lang="en-US" sz="1050" dirty="0"/>
                        <a:t>07/31</a:t>
                      </a:r>
                    </a:p>
                  </a:txBody>
                  <a:tcPr anchor="ctr"/>
                </a:tc>
                <a:tc>
                  <a:txBody>
                    <a:bodyPr/>
                    <a:lstStyle/>
                    <a:p>
                      <a:r>
                        <a:rPr lang="en-US" sz="1050" dirty="0"/>
                        <a:t>9:30-11</a:t>
                      </a:r>
                    </a:p>
                  </a:txBody>
                  <a:tcPr anchor="ctr"/>
                </a:tc>
                <a:tc>
                  <a:txBody>
                    <a:bodyPr/>
                    <a:lstStyle/>
                    <a:p>
                      <a:r>
                        <a:rPr lang="en-US" sz="1050" dirty="0"/>
                        <a:t>Task Force 1</a:t>
                      </a:r>
                    </a:p>
                  </a:txBody>
                  <a:tcPr anchor="ctr"/>
                </a:tc>
                <a:extLst>
                  <a:ext uri="{0D108BD9-81ED-4DB2-BD59-A6C34878D82A}">
                    <a16:rowId xmlns:a16="http://schemas.microsoft.com/office/drawing/2014/main" val="201472232"/>
                  </a:ext>
                </a:extLst>
              </a:tr>
              <a:tr h="274320">
                <a:tc>
                  <a:txBody>
                    <a:bodyPr/>
                    <a:lstStyle/>
                    <a:p>
                      <a:r>
                        <a:rPr lang="en-US" sz="1050" b="0" dirty="0">
                          <a:solidFill>
                            <a:schemeClr val="tx1"/>
                          </a:solidFill>
                        </a:rPr>
                        <a:t>2</a:t>
                      </a:r>
                    </a:p>
                  </a:txBody>
                  <a:tcPr anchor="ctr">
                    <a:solidFill>
                      <a:schemeClr val="bg1"/>
                    </a:solidFill>
                  </a:tcPr>
                </a:tc>
                <a:tc>
                  <a:txBody>
                    <a:bodyPr/>
                    <a:lstStyle/>
                    <a:p>
                      <a:r>
                        <a:rPr lang="en-US" sz="1050" b="0" dirty="0">
                          <a:solidFill>
                            <a:schemeClr val="tx1"/>
                          </a:solidFill>
                        </a:rPr>
                        <a:t>08/07</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libri"/>
                          <a:ea typeface="+mn-ea"/>
                          <a:cs typeface="+mn-cs"/>
                        </a:rPr>
                        <a:t>9:30-11</a:t>
                      </a:r>
                    </a:p>
                  </a:txBody>
                  <a:tcPr anchor="ctr">
                    <a:solidFill>
                      <a:schemeClr val="bg1"/>
                    </a:solidFill>
                  </a:tcPr>
                </a:tc>
                <a:tc>
                  <a:txBody>
                    <a:bodyPr/>
                    <a:lstStyle/>
                    <a:p>
                      <a:r>
                        <a:rPr lang="en-US" sz="1050" b="0" dirty="0">
                          <a:solidFill>
                            <a:schemeClr val="tx1"/>
                          </a:solidFill>
                        </a:rPr>
                        <a:t>Task Force 2</a:t>
                      </a:r>
                    </a:p>
                  </a:txBody>
                  <a:tcPr anchor="ctr">
                    <a:solidFill>
                      <a:schemeClr val="bg1"/>
                    </a:solidFill>
                  </a:tcPr>
                </a:tc>
                <a:extLst>
                  <a:ext uri="{0D108BD9-81ED-4DB2-BD59-A6C34878D82A}">
                    <a16:rowId xmlns:a16="http://schemas.microsoft.com/office/drawing/2014/main" val="3900521382"/>
                  </a:ext>
                </a:extLst>
              </a:tr>
              <a:tr h="274320">
                <a:tc>
                  <a:txBody>
                    <a:bodyPr/>
                    <a:lstStyle/>
                    <a:p>
                      <a:r>
                        <a:rPr lang="en-US" sz="1050" b="0" dirty="0"/>
                        <a:t>3</a:t>
                      </a:r>
                    </a:p>
                  </a:txBody>
                  <a:tcPr anchor="ctr">
                    <a:solidFill>
                      <a:srgbClr val="E7E7E7"/>
                    </a:solidFill>
                  </a:tcPr>
                </a:tc>
                <a:tc>
                  <a:txBody>
                    <a:bodyPr/>
                    <a:lstStyle/>
                    <a:p>
                      <a:r>
                        <a:rPr lang="en-US" sz="1050" b="0" dirty="0"/>
                        <a:t>08/14</a:t>
                      </a:r>
                    </a:p>
                  </a:txBody>
                  <a:tcPr anchor="ctr">
                    <a:solidFill>
                      <a:srgbClr val="E7E7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9:30-11</a:t>
                      </a:r>
                    </a:p>
                  </a:txBody>
                  <a:tcPr anchor="ctr">
                    <a:solidFill>
                      <a:srgbClr val="E7E7E7"/>
                    </a:solidFill>
                  </a:tcPr>
                </a:tc>
                <a:tc>
                  <a:txBody>
                    <a:bodyPr/>
                    <a:lstStyle/>
                    <a:p>
                      <a:r>
                        <a:rPr lang="en-US" sz="1050" b="0" dirty="0"/>
                        <a:t>Task Force 3</a:t>
                      </a:r>
                    </a:p>
                  </a:txBody>
                  <a:tcPr anchor="ctr">
                    <a:solidFill>
                      <a:srgbClr val="E7E7E7"/>
                    </a:solidFill>
                  </a:tcPr>
                </a:tc>
                <a:extLst>
                  <a:ext uri="{0D108BD9-81ED-4DB2-BD59-A6C34878D82A}">
                    <a16:rowId xmlns:a16="http://schemas.microsoft.com/office/drawing/2014/main" val="3540837190"/>
                  </a:ext>
                </a:extLst>
              </a:tr>
              <a:tr h="274320">
                <a:tc>
                  <a:txBody>
                    <a:bodyPr/>
                    <a:lstStyle/>
                    <a:p>
                      <a:r>
                        <a:rPr lang="en-US" sz="1050" b="0" dirty="0"/>
                        <a:t>4</a:t>
                      </a:r>
                    </a:p>
                  </a:txBody>
                  <a:tcPr anchor="ctr">
                    <a:solidFill>
                      <a:schemeClr val="bg1"/>
                    </a:solidFill>
                  </a:tcPr>
                </a:tc>
                <a:tc>
                  <a:txBody>
                    <a:bodyPr/>
                    <a:lstStyle/>
                    <a:p>
                      <a:r>
                        <a:rPr lang="en-US" sz="1050" b="0" dirty="0"/>
                        <a:t>08/21</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9:30-11</a:t>
                      </a:r>
                    </a:p>
                  </a:txBody>
                  <a:tcPr anchor="ctr">
                    <a:solidFill>
                      <a:schemeClr val="bg1"/>
                    </a:solidFill>
                  </a:tcPr>
                </a:tc>
                <a:tc>
                  <a:txBody>
                    <a:bodyPr/>
                    <a:lstStyle/>
                    <a:p>
                      <a:r>
                        <a:rPr lang="en-US" sz="1050" b="0" dirty="0"/>
                        <a:t>Task Force 4</a:t>
                      </a:r>
                    </a:p>
                  </a:txBody>
                  <a:tcPr anchor="ctr">
                    <a:solidFill>
                      <a:schemeClr val="bg1"/>
                    </a:solidFill>
                  </a:tcPr>
                </a:tc>
                <a:extLst>
                  <a:ext uri="{0D108BD9-81ED-4DB2-BD59-A6C34878D82A}">
                    <a16:rowId xmlns:a16="http://schemas.microsoft.com/office/drawing/2014/main" val="10004"/>
                  </a:ext>
                </a:extLst>
              </a:tr>
              <a:tr h="274320">
                <a:tc>
                  <a:txBody>
                    <a:bodyPr/>
                    <a:lstStyle/>
                    <a:p>
                      <a:r>
                        <a:rPr lang="en-US" sz="1050" b="0" dirty="0"/>
                        <a:t>5</a:t>
                      </a:r>
                    </a:p>
                  </a:txBody>
                  <a:tcPr anchor="ctr">
                    <a:solidFill>
                      <a:srgbClr val="E7E7E7"/>
                    </a:solidFill>
                  </a:tcPr>
                </a:tc>
                <a:tc>
                  <a:txBody>
                    <a:bodyPr/>
                    <a:lstStyle/>
                    <a:p>
                      <a:r>
                        <a:rPr lang="en-US" sz="1050" b="0" i="0" u="none"/>
                        <a:t>08/28</a:t>
                      </a:r>
                      <a:endParaRPr lang="en-US" sz="1050" b="0" i="0" u="none" dirty="0"/>
                    </a:p>
                  </a:txBody>
                  <a:tcPr anchor="ctr">
                    <a:solidFill>
                      <a:srgbClr val="E7E7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Calibri"/>
                          <a:ea typeface="+mn-ea"/>
                          <a:cs typeface="+mn-cs"/>
                        </a:rPr>
                        <a:t>9:30-11</a:t>
                      </a:r>
                    </a:p>
                  </a:txBody>
                  <a:tcPr anchor="ctr">
                    <a:solidFill>
                      <a:srgbClr val="E7E7E7"/>
                    </a:solidFill>
                  </a:tcPr>
                </a:tc>
                <a:tc>
                  <a:txBody>
                    <a:bodyPr/>
                    <a:lstStyle/>
                    <a:p>
                      <a:r>
                        <a:rPr lang="en-US" sz="1050" b="0" dirty="0"/>
                        <a:t>Task Force 5</a:t>
                      </a:r>
                    </a:p>
                  </a:txBody>
                  <a:tcPr anchor="ctr">
                    <a:solidFill>
                      <a:srgbClr val="E7E7E7"/>
                    </a:solidFill>
                  </a:tcPr>
                </a:tc>
                <a:extLst>
                  <a:ext uri="{0D108BD9-81ED-4DB2-BD59-A6C34878D82A}">
                    <a16:rowId xmlns:a16="http://schemas.microsoft.com/office/drawing/2014/main" val="10005"/>
                  </a:ext>
                </a:extLst>
              </a:tr>
              <a:tr h="274320">
                <a:tc>
                  <a:txBody>
                    <a:bodyPr/>
                    <a:lstStyle/>
                    <a:p>
                      <a:r>
                        <a:rPr lang="en-US" sz="1050" b="0" dirty="0"/>
                        <a:t>6</a:t>
                      </a:r>
                    </a:p>
                  </a:txBody>
                  <a:tcPr anchor="ctr">
                    <a:solidFill>
                      <a:schemeClr val="bg1"/>
                    </a:solidFill>
                  </a:tcPr>
                </a:tc>
                <a:tc>
                  <a:txBody>
                    <a:bodyPr/>
                    <a:lstStyle/>
                    <a:p>
                      <a:r>
                        <a:rPr lang="en-US" sz="1050" b="0" i="0" u="none" dirty="0"/>
                        <a:t>09/04</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8:30-10</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Task Force 6</a:t>
                      </a:r>
                    </a:p>
                  </a:txBody>
                  <a:tcPr anchor="ctr">
                    <a:solidFill>
                      <a:schemeClr val="bg1"/>
                    </a:solidFill>
                  </a:tcPr>
                </a:tc>
                <a:extLst>
                  <a:ext uri="{0D108BD9-81ED-4DB2-BD59-A6C34878D82A}">
                    <a16:rowId xmlns:a16="http://schemas.microsoft.com/office/drawing/2014/main" val="21620077"/>
                  </a:ext>
                </a:extLst>
              </a:tr>
              <a:tr h="274320">
                <a:tc>
                  <a:txBody>
                    <a:bodyPr/>
                    <a:lstStyle/>
                    <a:p>
                      <a:r>
                        <a:rPr lang="en-US" sz="1050" dirty="0"/>
                        <a:t>7</a:t>
                      </a:r>
                    </a:p>
                  </a:txBody>
                  <a:tcPr anchor="ctr"/>
                </a:tc>
                <a:tc>
                  <a:txBody>
                    <a:bodyPr/>
                    <a:lstStyle/>
                    <a:p>
                      <a:r>
                        <a:rPr lang="en-US" sz="1050" b="0" i="0" u="none" dirty="0"/>
                        <a:t>09/11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8:30-10</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Task Force 7</a:t>
                      </a:r>
                    </a:p>
                  </a:txBody>
                  <a:tcPr anchor="ctr"/>
                </a:tc>
                <a:extLst>
                  <a:ext uri="{0D108BD9-81ED-4DB2-BD59-A6C34878D82A}">
                    <a16:rowId xmlns:a16="http://schemas.microsoft.com/office/drawing/2014/main" val="2409659350"/>
                  </a:ext>
                </a:extLst>
              </a:tr>
              <a:tr h="274320">
                <a:tc>
                  <a:txBody>
                    <a:bodyPr/>
                    <a:lstStyle/>
                    <a:p>
                      <a:r>
                        <a:rPr lang="en-US" sz="1050" dirty="0"/>
                        <a:t>8</a:t>
                      </a:r>
                    </a:p>
                  </a:txBody>
                  <a:tcPr anchor="ctr"/>
                </a:tc>
                <a:tc>
                  <a:txBody>
                    <a:bodyPr/>
                    <a:lstStyle/>
                    <a:p>
                      <a:r>
                        <a:rPr lang="en-US" sz="1050" b="0" i="0" u="none" dirty="0"/>
                        <a:t>09/18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8:30-10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Task Force 8</a:t>
                      </a:r>
                    </a:p>
                  </a:txBody>
                  <a:tcPr anchor="ctr"/>
                </a:tc>
                <a:extLst>
                  <a:ext uri="{0D108BD9-81ED-4DB2-BD59-A6C34878D82A}">
                    <a16:rowId xmlns:a16="http://schemas.microsoft.com/office/drawing/2014/main" val="871021995"/>
                  </a:ext>
                </a:extLst>
              </a:tr>
              <a:tr h="274320">
                <a:tc>
                  <a:txBody>
                    <a:bodyPr/>
                    <a:lstStyle/>
                    <a:p>
                      <a:r>
                        <a:rPr lang="en-US" sz="1050" b="0" dirty="0">
                          <a:solidFill>
                            <a:schemeClr val="tx1"/>
                          </a:solidFill>
                        </a:rPr>
                        <a:t>8</a:t>
                      </a:r>
                    </a:p>
                  </a:txBody>
                  <a:tcPr anchor="ctr">
                    <a:solidFill>
                      <a:srgbClr val="E7E7E7"/>
                    </a:solidFill>
                  </a:tcPr>
                </a:tc>
                <a:tc>
                  <a:txBody>
                    <a:bodyPr/>
                    <a:lstStyle/>
                    <a:p>
                      <a:r>
                        <a:rPr lang="en-US" sz="1050" b="0" i="0" u="none" dirty="0">
                          <a:solidFill>
                            <a:schemeClr val="tx1"/>
                          </a:solidFill>
                        </a:rPr>
                        <a:t>09/18</a:t>
                      </a:r>
                    </a:p>
                  </a:txBody>
                  <a:tcPr anchor="ctr">
                    <a:solidFill>
                      <a:srgbClr val="E7E7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libri"/>
                          <a:ea typeface="+mn-ea"/>
                          <a:cs typeface="+mn-cs"/>
                        </a:rPr>
                        <a:t>12-1</a:t>
                      </a:r>
                    </a:p>
                  </a:txBody>
                  <a:tcPr anchor="ctr">
                    <a:solidFill>
                      <a:srgbClr val="E7E7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libri"/>
                          <a:ea typeface="+mn-ea"/>
                          <a:cs typeface="+mn-cs"/>
                        </a:rPr>
                        <a:t>Student Town Hall 1</a:t>
                      </a:r>
                    </a:p>
                  </a:txBody>
                  <a:tcPr anchor="ctr">
                    <a:solidFill>
                      <a:srgbClr val="E7E7E7"/>
                    </a:solidFill>
                  </a:tcPr>
                </a:tc>
                <a:extLst>
                  <a:ext uri="{0D108BD9-81ED-4DB2-BD59-A6C34878D82A}">
                    <a16:rowId xmlns:a16="http://schemas.microsoft.com/office/drawing/2014/main" val="452342700"/>
                  </a:ext>
                </a:extLst>
              </a:tr>
              <a:tr h="274320">
                <a:tc>
                  <a:txBody>
                    <a:bodyPr/>
                    <a:lstStyle/>
                    <a:p>
                      <a:r>
                        <a:rPr lang="en-US" sz="1050" b="1" dirty="0">
                          <a:solidFill>
                            <a:schemeClr val="bg1"/>
                          </a:solidFill>
                        </a:rPr>
                        <a:t>9</a:t>
                      </a:r>
                    </a:p>
                  </a:txBody>
                  <a:tcPr anchor="ctr">
                    <a:solidFill>
                      <a:srgbClr val="448BC3"/>
                    </a:solidFill>
                  </a:tcPr>
                </a:tc>
                <a:tc>
                  <a:txBody>
                    <a:bodyPr/>
                    <a:lstStyle/>
                    <a:p>
                      <a:r>
                        <a:rPr lang="en-US" sz="1050" b="1" i="0" u="none" dirty="0">
                          <a:solidFill>
                            <a:schemeClr val="bg1"/>
                          </a:solidFill>
                        </a:rPr>
                        <a:t>09/24</a:t>
                      </a:r>
                    </a:p>
                  </a:txBody>
                  <a:tcPr anchor="ctr">
                    <a:solidFill>
                      <a:srgbClr val="448BC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bg1"/>
                          </a:solidFill>
                          <a:effectLst/>
                          <a:uLnTx/>
                          <a:uFillTx/>
                          <a:latin typeface="+mn-lt"/>
                          <a:ea typeface="+mn-ea"/>
                          <a:cs typeface="+mn-cs"/>
                        </a:rPr>
                        <a:t>12-1</a:t>
                      </a:r>
                    </a:p>
                  </a:txBody>
                  <a:tcPr anchor="ctr">
                    <a:solidFill>
                      <a:srgbClr val="448BC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bg1"/>
                          </a:solidFill>
                          <a:effectLst/>
                          <a:uLnTx/>
                          <a:uFillTx/>
                          <a:latin typeface="+mn-lt"/>
                          <a:ea typeface="+mn-ea"/>
                          <a:cs typeface="+mn-cs"/>
                        </a:rPr>
                        <a:t>Faculty Town Hall 1</a:t>
                      </a:r>
                    </a:p>
                  </a:txBody>
                  <a:tcPr anchor="ctr">
                    <a:solidFill>
                      <a:srgbClr val="448BC3"/>
                    </a:solidFill>
                  </a:tcPr>
                </a:tc>
                <a:extLst>
                  <a:ext uri="{0D108BD9-81ED-4DB2-BD59-A6C34878D82A}">
                    <a16:rowId xmlns:a16="http://schemas.microsoft.com/office/drawing/2014/main" val="2199254864"/>
                  </a:ext>
                </a:extLst>
              </a:tr>
              <a:tr h="274320">
                <a:tc>
                  <a:txBody>
                    <a:bodyPr/>
                    <a:lstStyle/>
                    <a:p>
                      <a:r>
                        <a:rPr lang="en-US" sz="1050" dirty="0"/>
                        <a:t>9</a:t>
                      </a:r>
                    </a:p>
                  </a:txBody>
                  <a:tcPr anchor="ctr"/>
                </a:tc>
                <a:tc>
                  <a:txBody>
                    <a:bodyPr/>
                    <a:lstStyle/>
                    <a:p>
                      <a:r>
                        <a:rPr lang="en-US" sz="1050" b="0" i="0" u="none">
                          <a:solidFill>
                            <a:schemeClr val="tx1"/>
                          </a:solidFill>
                        </a:rPr>
                        <a:t>09/24</a:t>
                      </a:r>
                      <a:endParaRPr lang="en-US" sz="1050" b="0" i="0" u="none"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1-1:50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Staff Town Hall 1</a:t>
                      </a:r>
                    </a:p>
                  </a:txBody>
                  <a:tcPr anchor="ctr"/>
                </a:tc>
                <a:extLst>
                  <a:ext uri="{0D108BD9-81ED-4DB2-BD59-A6C34878D82A}">
                    <a16:rowId xmlns:a16="http://schemas.microsoft.com/office/drawing/2014/main" val="618854357"/>
                  </a:ext>
                </a:extLst>
              </a:tr>
              <a:tr h="274320">
                <a:tc>
                  <a:txBody>
                    <a:bodyPr/>
                    <a:lstStyle/>
                    <a:p>
                      <a:r>
                        <a:rPr lang="en-US" sz="1050" b="0" dirty="0"/>
                        <a:t>9</a:t>
                      </a:r>
                    </a:p>
                  </a:txBody>
                  <a:tcPr anchor="ctr">
                    <a:solidFill>
                      <a:schemeClr val="bg1"/>
                    </a:solidFill>
                  </a:tcPr>
                </a:tc>
                <a:tc>
                  <a:txBody>
                    <a:bodyPr/>
                    <a:lstStyle/>
                    <a:p>
                      <a:r>
                        <a:rPr lang="en-US" sz="1050" b="0" i="0" u="none" dirty="0"/>
                        <a:t>09/25</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n-lt"/>
                          <a:ea typeface="+mn-ea"/>
                          <a:cs typeface="+mn-cs"/>
                        </a:rPr>
                        <a:t>8:30-10</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Task Force 9</a:t>
                      </a:r>
                    </a:p>
                  </a:txBody>
                  <a:tcPr anchor="ctr">
                    <a:solidFill>
                      <a:schemeClr val="bg1"/>
                    </a:solidFill>
                  </a:tcPr>
                </a:tc>
                <a:extLst>
                  <a:ext uri="{0D108BD9-81ED-4DB2-BD59-A6C34878D82A}">
                    <a16:rowId xmlns:a16="http://schemas.microsoft.com/office/drawing/2014/main" val="3935195229"/>
                  </a:ext>
                </a:extLst>
              </a:tr>
              <a:tr h="274320">
                <a:tc>
                  <a:txBody>
                    <a:bodyPr/>
                    <a:lstStyle/>
                    <a:p>
                      <a:r>
                        <a:rPr lang="en-US" sz="1050" b="0"/>
                        <a:t>10</a:t>
                      </a:r>
                      <a:endParaRPr lang="en-US" sz="1050" b="0" dirty="0"/>
                    </a:p>
                  </a:txBody>
                  <a:tcPr anchor="ctr">
                    <a:solidFill>
                      <a:srgbClr val="E7E7E7"/>
                    </a:solidFill>
                  </a:tcPr>
                </a:tc>
                <a:tc>
                  <a:txBody>
                    <a:bodyPr/>
                    <a:lstStyle/>
                    <a:p>
                      <a:r>
                        <a:rPr lang="en-US" sz="1050" b="0" i="0" u="none" dirty="0"/>
                        <a:t>09/30</a:t>
                      </a:r>
                    </a:p>
                  </a:txBody>
                  <a:tcPr anchor="ctr">
                    <a:solidFill>
                      <a:srgbClr val="E7E7E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0" dirty="0"/>
                        <a:t>5-6:30</a:t>
                      </a:r>
                    </a:p>
                  </a:txBody>
                  <a:tcPr anchor="ctr">
                    <a:solidFill>
                      <a:srgbClr val="E7E7E7"/>
                    </a:solidFill>
                  </a:tcPr>
                </a:tc>
                <a:tc>
                  <a:txBody>
                    <a:bodyPr/>
                    <a:lstStyle/>
                    <a:p>
                      <a:r>
                        <a:rPr lang="en-US" sz="1050" b="0" dirty="0"/>
                        <a:t>Advisory</a:t>
                      </a:r>
                      <a:r>
                        <a:rPr lang="en-US" sz="1050" b="0" baseline="0" dirty="0"/>
                        <a:t> 1</a:t>
                      </a:r>
                      <a:endParaRPr lang="en-US" sz="1050" b="0" dirty="0"/>
                    </a:p>
                  </a:txBody>
                  <a:tcPr anchor="ctr">
                    <a:solidFill>
                      <a:srgbClr val="E7E7E7"/>
                    </a:solidFill>
                  </a:tcPr>
                </a:tc>
                <a:extLst>
                  <a:ext uri="{0D108BD9-81ED-4DB2-BD59-A6C34878D82A}">
                    <a16:rowId xmlns:a16="http://schemas.microsoft.com/office/drawing/2014/main" val="10006"/>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623206164"/>
              </p:ext>
            </p:extLst>
          </p:nvPr>
        </p:nvGraphicFramePr>
        <p:xfrm>
          <a:off x="4413504" y="2005347"/>
          <a:ext cx="3364992" cy="2743200"/>
        </p:xfrm>
        <a:graphic>
          <a:graphicData uri="http://schemas.openxmlformats.org/drawingml/2006/table">
            <a:tbl>
              <a:tblPr firstRow="1" bandRow="1">
                <a:tableStyleId>{793D81CF-94F2-401A-BA57-92F5A7B2D0C5}</a:tableStyleId>
              </a:tblPr>
              <a:tblGrid>
                <a:gridCol w="624575">
                  <a:extLst>
                    <a:ext uri="{9D8B030D-6E8A-4147-A177-3AD203B41FA5}">
                      <a16:colId xmlns:a16="http://schemas.microsoft.com/office/drawing/2014/main" val="2005996159"/>
                    </a:ext>
                  </a:extLst>
                </a:gridCol>
                <a:gridCol w="647528">
                  <a:extLst>
                    <a:ext uri="{9D8B030D-6E8A-4147-A177-3AD203B41FA5}">
                      <a16:colId xmlns:a16="http://schemas.microsoft.com/office/drawing/2014/main" val="3760860416"/>
                    </a:ext>
                  </a:extLst>
                </a:gridCol>
                <a:gridCol w="742313">
                  <a:extLst>
                    <a:ext uri="{9D8B030D-6E8A-4147-A177-3AD203B41FA5}">
                      <a16:colId xmlns:a16="http://schemas.microsoft.com/office/drawing/2014/main" val="2076405329"/>
                    </a:ext>
                  </a:extLst>
                </a:gridCol>
                <a:gridCol w="1350576">
                  <a:extLst>
                    <a:ext uri="{9D8B030D-6E8A-4147-A177-3AD203B41FA5}">
                      <a16:colId xmlns:a16="http://schemas.microsoft.com/office/drawing/2014/main" val="2717279095"/>
                    </a:ext>
                  </a:extLst>
                </a:gridCol>
              </a:tblGrid>
              <a:tr h="274320">
                <a:tc>
                  <a:txBody>
                    <a:bodyPr/>
                    <a:lstStyle/>
                    <a:p>
                      <a:r>
                        <a:rPr lang="en-US" sz="1050" dirty="0"/>
                        <a:t>Week</a:t>
                      </a:r>
                    </a:p>
                  </a:txBody>
                  <a:tcPr anchor="ctr"/>
                </a:tc>
                <a:tc>
                  <a:txBody>
                    <a:bodyPr/>
                    <a:lstStyle/>
                    <a:p>
                      <a:r>
                        <a:rPr lang="en-US" sz="1050" dirty="0"/>
                        <a:t>Date</a:t>
                      </a:r>
                    </a:p>
                  </a:txBody>
                  <a:tcPr anchor="ctr"/>
                </a:tc>
                <a:tc>
                  <a:txBody>
                    <a:bodyPr/>
                    <a:lstStyle/>
                    <a:p>
                      <a:r>
                        <a:rPr lang="en-US" sz="1050" dirty="0"/>
                        <a:t>Time</a:t>
                      </a:r>
                    </a:p>
                  </a:txBody>
                  <a:tcPr anchor="ctr"/>
                </a:tc>
                <a:tc>
                  <a:txBody>
                    <a:bodyPr/>
                    <a:lstStyle/>
                    <a:p>
                      <a:r>
                        <a:rPr lang="en-US" sz="1050" dirty="0"/>
                        <a:t>Meeting</a:t>
                      </a:r>
                    </a:p>
                  </a:txBody>
                  <a:tcPr anchor="ctr"/>
                </a:tc>
                <a:extLst>
                  <a:ext uri="{0D108BD9-81ED-4DB2-BD59-A6C34878D82A}">
                    <a16:rowId xmlns:a16="http://schemas.microsoft.com/office/drawing/2014/main" val="570904764"/>
                  </a:ext>
                </a:extLst>
              </a:tr>
              <a:tr h="274320">
                <a:tc>
                  <a:txBody>
                    <a:bodyPr/>
                    <a:lstStyle/>
                    <a:p>
                      <a:r>
                        <a:rPr lang="en-US" sz="1050" dirty="0"/>
                        <a:t>10</a:t>
                      </a:r>
                    </a:p>
                  </a:txBody>
                  <a:tcPr anchor="ctr"/>
                </a:tc>
                <a:tc>
                  <a:txBody>
                    <a:bodyPr/>
                    <a:lstStyle/>
                    <a:p>
                      <a:r>
                        <a:rPr lang="en-US" sz="1050" b="0" i="0" u="none" dirty="0"/>
                        <a:t>10/02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8:30-10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Task Force 10</a:t>
                      </a:r>
                    </a:p>
                  </a:txBody>
                  <a:tcPr anchor="ctr"/>
                </a:tc>
                <a:extLst>
                  <a:ext uri="{0D108BD9-81ED-4DB2-BD59-A6C34878D82A}">
                    <a16:rowId xmlns:a16="http://schemas.microsoft.com/office/drawing/2014/main" val="10004"/>
                  </a:ext>
                </a:extLst>
              </a:tr>
              <a:tr h="274320">
                <a:tc>
                  <a:txBody>
                    <a:bodyPr/>
                    <a:lstStyle/>
                    <a:p>
                      <a:r>
                        <a:rPr lang="en-US" sz="1050" dirty="0"/>
                        <a:t>11</a:t>
                      </a:r>
                    </a:p>
                  </a:txBody>
                  <a:tcPr anchor="ctr"/>
                </a:tc>
                <a:tc>
                  <a:txBody>
                    <a:bodyPr/>
                    <a:lstStyle/>
                    <a:p>
                      <a:r>
                        <a:rPr lang="en-US" sz="1050" b="0" i="0" u="none" dirty="0"/>
                        <a:t>10/09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8:30-10</a:t>
                      </a:r>
                    </a:p>
                  </a:txBody>
                  <a:tcPr anchor="ctr"/>
                </a:tc>
                <a:tc>
                  <a:txBody>
                    <a:bodyPr/>
                    <a:lstStyle/>
                    <a:p>
                      <a:r>
                        <a:rPr lang="en-US" sz="1050" dirty="0"/>
                        <a:t>Task Force 11</a:t>
                      </a:r>
                    </a:p>
                  </a:txBody>
                  <a:tcPr anchor="ctr"/>
                </a:tc>
                <a:extLst>
                  <a:ext uri="{0D108BD9-81ED-4DB2-BD59-A6C34878D82A}">
                    <a16:rowId xmlns:a16="http://schemas.microsoft.com/office/drawing/2014/main" val="2849420519"/>
                  </a:ext>
                </a:extLst>
              </a:tr>
              <a:tr h="274320">
                <a:tc>
                  <a:txBody>
                    <a:bodyPr/>
                    <a:lstStyle/>
                    <a:p>
                      <a:r>
                        <a:rPr lang="en-US" sz="1050" dirty="0"/>
                        <a:t>12</a:t>
                      </a:r>
                    </a:p>
                  </a:txBody>
                  <a:tcPr anchor="ctr"/>
                </a:tc>
                <a:tc>
                  <a:txBody>
                    <a:bodyPr/>
                    <a:lstStyle/>
                    <a:p>
                      <a:r>
                        <a:rPr lang="en-US" sz="1050" dirty="0"/>
                        <a:t>10/16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8:30-10</a:t>
                      </a:r>
                    </a:p>
                  </a:txBody>
                  <a:tcPr anchor="ctr"/>
                </a:tc>
                <a:tc>
                  <a:txBody>
                    <a:bodyPr/>
                    <a:lstStyle/>
                    <a:p>
                      <a:r>
                        <a:rPr lang="en-US" sz="1050" dirty="0"/>
                        <a:t>Task Force 12</a:t>
                      </a:r>
                    </a:p>
                  </a:txBody>
                  <a:tcPr anchor="ctr"/>
                </a:tc>
                <a:extLst>
                  <a:ext uri="{0D108BD9-81ED-4DB2-BD59-A6C34878D82A}">
                    <a16:rowId xmlns:a16="http://schemas.microsoft.com/office/drawing/2014/main" val="1585258903"/>
                  </a:ext>
                </a:extLst>
              </a:tr>
              <a:tr h="274320">
                <a:tc>
                  <a:txBody>
                    <a:bodyPr/>
                    <a:lstStyle/>
                    <a:p>
                      <a:r>
                        <a:rPr lang="en-US" sz="1050" dirty="0"/>
                        <a:t>13</a:t>
                      </a:r>
                    </a:p>
                  </a:txBody>
                  <a:tcPr anchor="ctr"/>
                </a:tc>
                <a:tc>
                  <a:txBody>
                    <a:bodyPr/>
                    <a:lstStyle/>
                    <a:p>
                      <a:r>
                        <a:rPr lang="en-US" sz="1050" dirty="0">
                          <a:solidFill>
                            <a:schemeClr val="tx1"/>
                          </a:solidFill>
                        </a:rPr>
                        <a:t>10/21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libri"/>
                          <a:ea typeface="+mn-ea"/>
                          <a:cs typeface="+mn-cs"/>
                        </a:rPr>
                        <a:t>12-1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Faculty Town Hall 2</a:t>
                      </a:r>
                    </a:p>
                  </a:txBody>
                  <a:tcPr anchor="ctr"/>
                </a:tc>
                <a:extLst>
                  <a:ext uri="{0D108BD9-81ED-4DB2-BD59-A6C34878D82A}">
                    <a16:rowId xmlns:a16="http://schemas.microsoft.com/office/drawing/2014/main" val="3374167600"/>
                  </a:ext>
                </a:extLst>
              </a:tr>
              <a:tr h="274320">
                <a:tc>
                  <a:txBody>
                    <a:bodyPr/>
                    <a:lstStyle/>
                    <a:p>
                      <a:r>
                        <a:rPr lang="en-US" sz="1050" dirty="0"/>
                        <a:t>13</a:t>
                      </a:r>
                    </a:p>
                  </a:txBody>
                  <a:tcPr anchor="ctr"/>
                </a:tc>
                <a:tc>
                  <a:txBody>
                    <a:bodyPr/>
                    <a:lstStyle/>
                    <a:p>
                      <a:r>
                        <a:rPr lang="en-US" sz="1050" dirty="0">
                          <a:solidFill>
                            <a:schemeClr val="tx1"/>
                          </a:solidFill>
                        </a:rPr>
                        <a:t>10/22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11-11:50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Staff Town Hall 2</a:t>
                      </a:r>
                    </a:p>
                  </a:txBody>
                  <a:tcPr anchor="ctr"/>
                </a:tc>
                <a:extLst>
                  <a:ext uri="{0D108BD9-81ED-4DB2-BD59-A6C34878D82A}">
                    <a16:rowId xmlns:a16="http://schemas.microsoft.com/office/drawing/2014/main" val="3035981847"/>
                  </a:ext>
                </a:extLst>
              </a:tr>
              <a:tr h="274320">
                <a:tc>
                  <a:txBody>
                    <a:bodyPr/>
                    <a:lstStyle/>
                    <a:p>
                      <a:r>
                        <a:rPr lang="en-US" sz="1050" dirty="0"/>
                        <a:t>13</a:t>
                      </a:r>
                    </a:p>
                  </a:txBody>
                  <a:tcPr anchor="ctr"/>
                </a:tc>
                <a:tc>
                  <a:txBody>
                    <a:bodyPr/>
                    <a:lstStyle/>
                    <a:p>
                      <a:r>
                        <a:rPr lang="en-US" sz="1050" dirty="0">
                          <a:solidFill>
                            <a:schemeClr val="tx1"/>
                          </a:solidFill>
                        </a:rPr>
                        <a:t>10/22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12-1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Student Town Hall 2</a:t>
                      </a:r>
                    </a:p>
                  </a:txBody>
                  <a:tcPr anchor="ctr"/>
                </a:tc>
                <a:extLst>
                  <a:ext uri="{0D108BD9-81ED-4DB2-BD59-A6C34878D82A}">
                    <a16:rowId xmlns:a16="http://schemas.microsoft.com/office/drawing/2014/main" val="1836197605"/>
                  </a:ext>
                </a:extLst>
              </a:tr>
              <a:tr h="274320">
                <a:tc>
                  <a:txBody>
                    <a:bodyPr/>
                    <a:lstStyle/>
                    <a:p>
                      <a:r>
                        <a:rPr lang="en-US" sz="1050" dirty="0"/>
                        <a:t>13</a:t>
                      </a:r>
                    </a:p>
                  </a:txBody>
                  <a:tcPr anchor="ctr"/>
                </a:tc>
                <a:tc>
                  <a:txBody>
                    <a:bodyPr/>
                    <a:lstStyle/>
                    <a:p>
                      <a:r>
                        <a:rPr lang="en-US" sz="1050" b="0" i="0" u="none" dirty="0"/>
                        <a:t>10/23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n-lt"/>
                          <a:ea typeface="+mn-ea"/>
                          <a:cs typeface="+mn-cs"/>
                        </a:rPr>
                        <a:t>8:30-10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Task Force 13</a:t>
                      </a:r>
                    </a:p>
                  </a:txBody>
                  <a:tcPr anchor="ctr"/>
                </a:tc>
                <a:extLst>
                  <a:ext uri="{0D108BD9-81ED-4DB2-BD59-A6C34878D82A}">
                    <a16:rowId xmlns:a16="http://schemas.microsoft.com/office/drawing/2014/main" val="3931169516"/>
                  </a:ext>
                </a:extLst>
              </a:tr>
              <a:tr h="274320">
                <a:tc>
                  <a:txBody>
                    <a:bodyPr/>
                    <a:lstStyle/>
                    <a:p>
                      <a:r>
                        <a:rPr lang="en-US" sz="1050" dirty="0"/>
                        <a:t>14</a:t>
                      </a:r>
                    </a:p>
                  </a:txBody>
                  <a:tcPr anchor="ctr"/>
                </a:tc>
                <a:tc>
                  <a:txBody>
                    <a:bodyPr/>
                    <a:lstStyle/>
                    <a:p>
                      <a:r>
                        <a:rPr lang="en-US" sz="1050" b="0" i="0" u="none" dirty="0"/>
                        <a:t>10/28</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5-6:30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Advisory 2</a:t>
                      </a:r>
                    </a:p>
                  </a:txBody>
                  <a:tcPr anchor="ctr"/>
                </a:tc>
                <a:extLst>
                  <a:ext uri="{0D108BD9-81ED-4DB2-BD59-A6C34878D82A}">
                    <a16:rowId xmlns:a16="http://schemas.microsoft.com/office/drawing/2014/main" val="10005"/>
                  </a:ext>
                </a:extLst>
              </a:tr>
              <a:tr h="274320">
                <a:tc>
                  <a:txBody>
                    <a:bodyPr/>
                    <a:lstStyle/>
                    <a:p>
                      <a:r>
                        <a:rPr lang="en-US" sz="1050" dirty="0"/>
                        <a:t>14</a:t>
                      </a:r>
                    </a:p>
                  </a:txBody>
                  <a:tcPr anchor="ctr"/>
                </a:tc>
                <a:tc>
                  <a:txBody>
                    <a:bodyPr/>
                    <a:lstStyle/>
                    <a:p>
                      <a:r>
                        <a:rPr lang="en-US" sz="1050" b="0" i="0" u="none" dirty="0"/>
                        <a:t>10/30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3-4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Alumni Town Hall</a:t>
                      </a:r>
                    </a:p>
                  </a:txBody>
                  <a:tcPr anchor="ctr"/>
                </a:tc>
                <a:extLst>
                  <a:ext uri="{0D108BD9-81ED-4DB2-BD59-A6C34878D82A}">
                    <a16:rowId xmlns:a16="http://schemas.microsoft.com/office/drawing/2014/main" val="3747977098"/>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415367602"/>
              </p:ext>
            </p:extLst>
          </p:nvPr>
        </p:nvGraphicFramePr>
        <p:xfrm>
          <a:off x="7906416" y="2004171"/>
          <a:ext cx="3364992" cy="3291840"/>
        </p:xfrm>
        <a:graphic>
          <a:graphicData uri="http://schemas.openxmlformats.org/drawingml/2006/table">
            <a:tbl>
              <a:tblPr firstRow="1" bandRow="1">
                <a:tableStyleId>{793D81CF-94F2-401A-BA57-92F5A7B2D0C5}</a:tableStyleId>
              </a:tblPr>
              <a:tblGrid>
                <a:gridCol w="633934">
                  <a:extLst>
                    <a:ext uri="{9D8B030D-6E8A-4147-A177-3AD203B41FA5}">
                      <a16:colId xmlns:a16="http://schemas.microsoft.com/office/drawing/2014/main" val="2005996159"/>
                    </a:ext>
                  </a:extLst>
                </a:gridCol>
                <a:gridCol w="657230">
                  <a:extLst>
                    <a:ext uri="{9D8B030D-6E8A-4147-A177-3AD203B41FA5}">
                      <a16:colId xmlns:a16="http://schemas.microsoft.com/office/drawing/2014/main" val="3760860416"/>
                    </a:ext>
                  </a:extLst>
                </a:gridCol>
                <a:gridCol w="753436">
                  <a:extLst>
                    <a:ext uri="{9D8B030D-6E8A-4147-A177-3AD203B41FA5}">
                      <a16:colId xmlns:a16="http://schemas.microsoft.com/office/drawing/2014/main" val="2076405329"/>
                    </a:ext>
                  </a:extLst>
                </a:gridCol>
                <a:gridCol w="1320392">
                  <a:extLst>
                    <a:ext uri="{9D8B030D-6E8A-4147-A177-3AD203B41FA5}">
                      <a16:colId xmlns:a16="http://schemas.microsoft.com/office/drawing/2014/main" val="2717279095"/>
                    </a:ext>
                  </a:extLst>
                </a:gridCol>
              </a:tblGrid>
              <a:tr h="274320">
                <a:tc>
                  <a:txBody>
                    <a:bodyPr/>
                    <a:lstStyle/>
                    <a:p>
                      <a:r>
                        <a:rPr lang="en-US" sz="1050" dirty="0"/>
                        <a:t>Week</a:t>
                      </a:r>
                    </a:p>
                  </a:txBody>
                  <a:tcPr anchor="ctr"/>
                </a:tc>
                <a:tc>
                  <a:txBody>
                    <a:bodyPr/>
                    <a:lstStyle/>
                    <a:p>
                      <a:r>
                        <a:rPr lang="en-US" sz="1050" dirty="0"/>
                        <a:t>Date</a:t>
                      </a:r>
                    </a:p>
                  </a:txBody>
                  <a:tcPr anchor="ctr"/>
                </a:tc>
                <a:tc>
                  <a:txBody>
                    <a:bodyPr/>
                    <a:lstStyle/>
                    <a:p>
                      <a:r>
                        <a:rPr lang="en-US" sz="1050" dirty="0"/>
                        <a:t>Time</a:t>
                      </a:r>
                    </a:p>
                  </a:txBody>
                  <a:tcPr anchor="ctr"/>
                </a:tc>
                <a:tc>
                  <a:txBody>
                    <a:bodyPr/>
                    <a:lstStyle/>
                    <a:p>
                      <a:r>
                        <a:rPr lang="en-US" sz="1050" dirty="0"/>
                        <a:t>Meeting</a:t>
                      </a:r>
                    </a:p>
                  </a:txBody>
                  <a:tcPr anchor="ctr"/>
                </a:tc>
                <a:extLst>
                  <a:ext uri="{0D108BD9-81ED-4DB2-BD59-A6C34878D82A}">
                    <a16:rowId xmlns:a16="http://schemas.microsoft.com/office/drawing/2014/main" val="570904764"/>
                  </a:ext>
                </a:extLst>
              </a:tr>
              <a:tr h="274320">
                <a:tc>
                  <a:txBody>
                    <a:bodyPr/>
                    <a:lstStyle/>
                    <a:p>
                      <a:r>
                        <a:rPr lang="en-US" sz="1050" dirty="0"/>
                        <a:t>14</a:t>
                      </a:r>
                    </a:p>
                  </a:txBody>
                  <a:tcPr anchor="ctr"/>
                </a:tc>
                <a:tc>
                  <a:txBody>
                    <a:bodyPr/>
                    <a:lstStyle/>
                    <a:p>
                      <a:r>
                        <a:rPr lang="en-US" sz="1050" dirty="0"/>
                        <a:t>10/30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8:30-10</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Task Force 14</a:t>
                      </a:r>
                    </a:p>
                  </a:txBody>
                  <a:tcPr anchor="ctr"/>
                </a:tc>
                <a:extLst>
                  <a:ext uri="{0D108BD9-81ED-4DB2-BD59-A6C34878D82A}">
                    <a16:rowId xmlns:a16="http://schemas.microsoft.com/office/drawing/2014/main" val="201472232"/>
                  </a:ext>
                </a:extLst>
              </a:tr>
              <a:tr h="274320">
                <a:tc>
                  <a:txBody>
                    <a:bodyPr/>
                    <a:lstStyle/>
                    <a:p>
                      <a:r>
                        <a:rPr lang="en-US" sz="1050" dirty="0"/>
                        <a:t>15</a:t>
                      </a:r>
                    </a:p>
                  </a:txBody>
                  <a:tcPr anchor="ctr"/>
                </a:tc>
                <a:tc>
                  <a:txBody>
                    <a:bodyPr/>
                    <a:lstStyle/>
                    <a:p>
                      <a:r>
                        <a:rPr lang="en-US" sz="1050" b="0" i="0" u="none" dirty="0"/>
                        <a:t>11/06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8:30-10</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Task Force 15</a:t>
                      </a:r>
                    </a:p>
                  </a:txBody>
                  <a:tcPr anchor="ctr"/>
                </a:tc>
                <a:extLst>
                  <a:ext uri="{0D108BD9-81ED-4DB2-BD59-A6C34878D82A}">
                    <a16:rowId xmlns:a16="http://schemas.microsoft.com/office/drawing/2014/main" val="3900521382"/>
                  </a:ext>
                </a:extLst>
              </a:tr>
              <a:tr h="274320">
                <a:tc>
                  <a:txBody>
                    <a:bodyPr/>
                    <a:lstStyle/>
                    <a:p>
                      <a:r>
                        <a:rPr lang="en-US" sz="1050" dirty="0"/>
                        <a:t>16</a:t>
                      </a:r>
                    </a:p>
                  </a:txBody>
                  <a:tcPr anchor="ctr"/>
                </a:tc>
                <a:tc>
                  <a:txBody>
                    <a:bodyPr/>
                    <a:lstStyle/>
                    <a:p>
                      <a:r>
                        <a:rPr lang="en-US" sz="1050" dirty="0"/>
                        <a:t>11/13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8:30-10</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Task Force 16</a:t>
                      </a:r>
                    </a:p>
                  </a:txBody>
                  <a:tcPr anchor="ctr"/>
                </a:tc>
                <a:extLst>
                  <a:ext uri="{0D108BD9-81ED-4DB2-BD59-A6C34878D82A}">
                    <a16:rowId xmlns:a16="http://schemas.microsoft.com/office/drawing/2014/main" val="3540837190"/>
                  </a:ext>
                </a:extLst>
              </a:tr>
              <a:tr h="274320">
                <a:tc>
                  <a:txBody>
                    <a:bodyPr/>
                    <a:lstStyle/>
                    <a:p>
                      <a:r>
                        <a:rPr lang="en-US" sz="1050" dirty="0"/>
                        <a:t>17</a:t>
                      </a:r>
                    </a:p>
                  </a:txBody>
                  <a:tcPr anchor="ctr"/>
                </a:tc>
                <a:tc>
                  <a:txBody>
                    <a:bodyPr/>
                    <a:lstStyle/>
                    <a:p>
                      <a:r>
                        <a:rPr lang="en-US" sz="1050" dirty="0"/>
                        <a:t>11/20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8:30-10</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Task Force 17</a:t>
                      </a:r>
                    </a:p>
                  </a:txBody>
                  <a:tcPr anchor="ctr"/>
                </a:tc>
                <a:extLst>
                  <a:ext uri="{0D108BD9-81ED-4DB2-BD59-A6C34878D82A}">
                    <a16:rowId xmlns:a16="http://schemas.microsoft.com/office/drawing/2014/main" val="10004"/>
                  </a:ext>
                </a:extLst>
              </a:tr>
              <a:tr h="274320">
                <a:tc>
                  <a:txBody>
                    <a:bodyPr/>
                    <a:lstStyle/>
                    <a:p>
                      <a:r>
                        <a:rPr lang="en-US" sz="1050"/>
                        <a:t>18</a:t>
                      </a:r>
                      <a:endParaRPr lang="en-US" sz="1050" dirty="0"/>
                    </a:p>
                  </a:txBody>
                  <a:tcPr anchor="ctr"/>
                </a:tc>
                <a:tc>
                  <a:txBody>
                    <a:bodyPr/>
                    <a:lstStyle/>
                    <a:p>
                      <a:r>
                        <a:rPr lang="en-US" sz="1050"/>
                        <a:t>11/27</a:t>
                      </a:r>
                      <a:endParaRPr lang="en-US" sz="105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n/a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Holiday: cancel</a:t>
                      </a:r>
                    </a:p>
                  </a:txBody>
                  <a:tcPr anchor="ctr"/>
                </a:tc>
                <a:extLst>
                  <a:ext uri="{0D108BD9-81ED-4DB2-BD59-A6C34878D82A}">
                    <a16:rowId xmlns:a16="http://schemas.microsoft.com/office/drawing/2014/main" val="250885967"/>
                  </a:ext>
                </a:extLst>
              </a:tr>
              <a:tr h="274320">
                <a:tc>
                  <a:txBody>
                    <a:bodyPr/>
                    <a:lstStyle/>
                    <a:p>
                      <a:r>
                        <a:rPr lang="en-US" sz="1050" dirty="0"/>
                        <a:t>19</a:t>
                      </a:r>
                    </a:p>
                  </a:txBody>
                  <a:tcPr anchor="ctr"/>
                </a:tc>
                <a:tc>
                  <a:txBody>
                    <a:bodyPr/>
                    <a:lstStyle/>
                    <a:p>
                      <a:r>
                        <a:rPr lang="en-US" sz="1050" dirty="0"/>
                        <a:t>12/04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8:30-10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Task Force 18</a:t>
                      </a:r>
                    </a:p>
                  </a:txBody>
                  <a:tcPr anchor="ctr"/>
                </a:tc>
                <a:extLst>
                  <a:ext uri="{0D108BD9-81ED-4DB2-BD59-A6C34878D82A}">
                    <a16:rowId xmlns:a16="http://schemas.microsoft.com/office/drawing/2014/main" val="170928233"/>
                  </a:ext>
                </a:extLst>
              </a:tr>
              <a:tr h="274320">
                <a:tc>
                  <a:txBody>
                    <a:bodyPr/>
                    <a:lstStyle/>
                    <a:p>
                      <a:r>
                        <a:rPr lang="en-US" sz="1050" dirty="0"/>
                        <a:t>20</a:t>
                      </a:r>
                    </a:p>
                  </a:txBody>
                  <a:tcPr anchor="ctr"/>
                </a:tc>
                <a:tc>
                  <a:txBody>
                    <a:bodyPr/>
                    <a:lstStyle/>
                    <a:p>
                      <a:r>
                        <a:rPr lang="en-US" sz="1050" dirty="0"/>
                        <a:t>12/8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libri"/>
                          <a:ea typeface="+mn-ea"/>
                          <a:cs typeface="+mn-cs"/>
                        </a:rPr>
                        <a:t>12-1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Faculty Town Hall 3</a:t>
                      </a:r>
                    </a:p>
                  </a:txBody>
                  <a:tcPr anchor="ctr"/>
                </a:tc>
                <a:extLst>
                  <a:ext uri="{0D108BD9-81ED-4DB2-BD59-A6C34878D82A}">
                    <a16:rowId xmlns:a16="http://schemas.microsoft.com/office/drawing/2014/main" val="1799957347"/>
                  </a:ext>
                </a:extLst>
              </a:tr>
              <a:tr h="274320">
                <a:tc>
                  <a:txBody>
                    <a:bodyPr/>
                    <a:lstStyle/>
                    <a:p>
                      <a:r>
                        <a:rPr lang="en-US" sz="1050" dirty="0"/>
                        <a:t>20</a:t>
                      </a:r>
                    </a:p>
                  </a:txBody>
                  <a:tcPr anchor="ctr"/>
                </a:tc>
                <a:tc>
                  <a:txBody>
                    <a:bodyPr/>
                    <a:lstStyle/>
                    <a:p>
                      <a:r>
                        <a:rPr lang="en-US" sz="1050" dirty="0"/>
                        <a:t>12/8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1-1:50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Staff Town Hall 3</a:t>
                      </a:r>
                    </a:p>
                  </a:txBody>
                  <a:tcPr anchor="ctr"/>
                </a:tc>
                <a:extLst>
                  <a:ext uri="{0D108BD9-81ED-4DB2-BD59-A6C34878D82A}">
                    <a16:rowId xmlns:a16="http://schemas.microsoft.com/office/drawing/2014/main" val="3087526613"/>
                  </a:ext>
                </a:extLst>
              </a:tr>
              <a:tr h="274320">
                <a:tc>
                  <a:txBody>
                    <a:bodyPr/>
                    <a:lstStyle/>
                    <a:p>
                      <a:r>
                        <a:rPr lang="en-US" sz="1050" dirty="0"/>
                        <a:t>20</a:t>
                      </a:r>
                    </a:p>
                  </a:txBody>
                  <a:tcPr anchor="ctr"/>
                </a:tc>
                <a:tc>
                  <a:txBody>
                    <a:bodyPr/>
                    <a:lstStyle/>
                    <a:p>
                      <a:r>
                        <a:rPr lang="en-US" sz="1050" dirty="0">
                          <a:solidFill>
                            <a:schemeClr val="tx1"/>
                          </a:solidFill>
                        </a:rPr>
                        <a:t>12/9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12-1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Student Town Hall 3</a:t>
                      </a:r>
                    </a:p>
                  </a:txBody>
                  <a:tcPr anchor="ctr"/>
                </a:tc>
                <a:extLst>
                  <a:ext uri="{0D108BD9-81ED-4DB2-BD59-A6C34878D82A}">
                    <a16:rowId xmlns:a16="http://schemas.microsoft.com/office/drawing/2014/main" val="263040590"/>
                  </a:ext>
                </a:extLst>
              </a:tr>
              <a:tr h="274320">
                <a:tc>
                  <a:txBody>
                    <a:bodyPr/>
                    <a:lstStyle/>
                    <a:p>
                      <a:r>
                        <a:rPr lang="en-US" sz="1050" dirty="0"/>
                        <a:t>20</a:t>
                      </a:r>
                    </a:p>
                  </a:txBody>
                  <a:tcPr anchor="ctr"/>
                </a:tc>
                <a:tc>
                  <a:txBody>
                    <a:bodyPr/>
                    <a:lstStyle/>
                    <a:p>
                      <a:r>
                        <a:rPr lang="en-US" sz="1050" dirty="0"/>
                        <a:t>12/11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n-lt"/>
                          <a:ea typeface="+mn-ea"/>
                          <a:cs typeface="+mn-cs"/>
                        </a:rPr>
                        <a:t>8:30-10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Task Force 19</a:t>
                      </a:r>
                    </a:p>
                  </a:txBody>
                  <a:tcPr anchor="ctr"/>
                </a:tc>
                <a:extLst>
                  <a:ext uri="{0D108BD9-81ED-4DB2-BD59-A6C34878D82A}">
                    <a16:rowId xmlns:a16="http://schemas.microsoft.com/office/drawing/2014/main" val="910564671"/>
                  </a:ext>
                </a:extLst>
              </a:tr>
              <a:tr h="274320">
                <a:tc>
                  <a:txBody>
                    <a:bodyPr/>
                    <a:lstStyle/>
                    <a:p>
                      <a:r>
                        <a:rPr lang="en-US" sz="1050" dirty="0"/>
                        <a:t>21</a:t>
                      </a:r>
                    </a:p>
                  </a:txBody>
                  <a:tcPr anchor="ctr"/>
                </a:tc>
                <a:tc>
                  <a:txBody>
                    <a:bodyPr/>
                    <a:lstStyle/>
                    <a:p>
                      <a:r>
                        <a:rPr lang="en-US" sz="1050" dirty="0"/>
                        <a:t>12/16</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5-6:30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Advisory</a:t>
                      </a:r>
                      <a:r>
                        <a:rPr lang="en-US" sz="1050" baseline="0" dirty="0"/>
                        <a:t> 3</a:t>
                      </a:r>
                      <a:endParaRPr lang="en-US" sz="1050" dirty="0"/>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98667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F9878-2AD0-CC48-BFDA-E0FFA9E3E476}"/>
              </a:ext>
            </a:extLst>
          </p:cNvPr>
          <p:cNvSpPr>
            <a:spLocks noGrp="1"/>
          </p:cNvSpPr>
          <p:nvPr>
            <p:ph type="title"/>
          </p:nvPr>
        </p:nvSpPr>
        <p:spPr/>
        <p:txBody>
          <a:bodyPr/>
          <a:lstStyle/>
          <a:p>
            <a:r>
              <a:rPr lang="en-US" sz="2400" dirty="0"/>
              <a:t>Visit ESOP Strategic Planning Website for Updates on the Strategic Planning Process</a:t>
            </a:r>
          </a:p>
        </p:txBody>
      </p:sp>
      <p:pic>
        <p:nvPicPr>
          <p:cNvPr id="9" name="Picture 8" descr="A screenshot of a cell phone&#10;&#10;Description automatically generated">
            <a:extLst>
              <a:ext uri="{FF2B5EF4-FFF2-40B4-BE49-F238E27FC236}">
                <a16:creationId xmlns:a16="http://schemas.microsoft.com/office/drawing/2014/main" id="{7A894911-9FA6-FF42-90F7-E857596DD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76" y="1700241"/>
            <a:ext cx="7101176" cy="3923701"/>
          </a:xfrm>
          <a:prstGeom prst="rect">
            <a:avLst/>
          </a:prstGeom>
        </p:spPr>
      </p:pic>
      <p:grpSp>
        <p:nvGrpSpPr>
          <p:cNvPr id="4" name="Group 3">
            <a:extLst>
              <a:ext uri="{FF2B5EF4-FFF2-40B4-BE49-F238E27FC236}">
                <a16:creationId xmlns:a16="http://schemas.microsoft.com/office/drawing/2014/main" id="{3091FBB4-880F-9040-96D4-334E1C863718}"/>
              </a:ext>
            </a:extLst>
          </p:cNvPr>
          <p:cNvGrpSpPr/>
          <p:nvPr/>
        </p:nvGrpSpPr>
        <p:grpSpPr>
          <a:xfrm>
            <a:off x="7911516" y="1811114"/>
            <a:ext cx="3701008" cy="1083673"/>
            <a:chOff x="4145675" y="5381351"/>
            <a:chExt cx="3987733" cy="873335"/>
          </a:xfrm>
        </p:grpSpPr>
        <p:sp>
          <p:nvSpPr>
            <p:cNvPr id="3" name="Rectangle 2">
              <a:extLst>
                <a:ext uri="{FF2B5EF4-FFF2-40B4-BE49-F238E27FC236}">
                  <a16:creationId xmlns:a16="http://schemas.microsoft.com/office/drawing/2014/main" id="{D6477FCF-A40B-A242-8425-2FEF1F4390A5}"/>
                </a:ext>
              </a:extLst>
            </p:cNvPr>
            <p:cNvSpPr/>
            <p:nvPr/>
          </p:nvSpPr>
          <p:spPr>
            <a:xfrm>
              <a:off x="4145675" y="5381351"/>
              <a:ext cx="3987733" cy="8733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37160" rtlCol="0" anchor="t"/>
            <a:lstStyle/>
            <a:p>
              <a:pPr algn="ctr"/>
              <a:r>
                <a:rPr lang="en-US" dirty="0">
                  <a:solidFill>
                    <a:schemeClr val="tx2"/>
                  </a:solidFill>
                  <a:hlinkClick r:id="rId4"/>
                </a:rPr>
                <a:t>ESOP Strategic Planning Website</a:t>
              </a:r>
              <a:endParaRPr lang="en-US" dirty="0">
                <a:solidFill>
                  <a:schemeClr val="tx2"/>
                </a:solidFill>
              </a:endParaRPr>
            </a:p>
          </p:txBody>
        </p:sp>
        <p:sp>
          <p:nvSpPr>
            <p:cNvPr id="7" name="Rectangle 6">
              <a:extLst>
                <a:ext uri="{FF2B5EF4-FFF2-40B4-BE49-F238E27FC236}">
                  <a16:creationId xmlns:a16="http://schemas.microsoft.com/office/drawing/2014/main" id="{8772CC1C-F8E3-1A46-B9D8-8FD40E8EFCFF}"/>
                </a:ext>
              </a:extLst>
            </p:cNvPr>
            <p:cNvSpPr/>
            <p:nvPr/>
          </p:nvSpPr>
          <p:spPr>
            <a:xfrm>
              <a:off x="4295166" y="5870656"/>
              <a:ext cx="3688752" cy="248038"/>
            </a:xfrm>
            <a:prstGeom prst="rect">
              <a:avLst/>
            </a:prstGeom>
            <a:solidFill>
              <a:schemeClr val="tx2"/>
            </a:solidFill>
          </p:spPr>
          <p:txBody>
            <a:bodyPr wrap="square">
              <a:spAutoFit/>
            </a:bodyPr>
            <a:lstStyle/>
            <a:p>
              <a:pPr algn="ctr"/>
              <a:r>
                <a:rPr lang="en-US" sz="1400" b="1" dirty="0">
                  <a:solidFill>
                    <a:schemeClr val="bg1"/>
                  </a:solidFill>
                </a:rPr>
                <a:t>URL: https://faopharmacy.unc.edu/beyond</a:t>
              </a:r>
            </a:p>
          </p:txBody>
        </p:sp>
      </p:grpSp>
      <p:pic>
        <p:nvPicPr>
          <p:cNvPr id="10" name="Picture 9">
            <a:extLst>
              <a:ext uri="{FF2B5EF4-FFF2-40B4-BE49-F238E27FC236}">
                <a16:creationId xmlns:a16="http://schemas.microsoft.com/office/drawing/2014/main" id="{FD5CB300-828A-E646-99E1-F613391ED500}"/>
              </a:ext>
            </a:extLst>
          </p:cNvPr>
          <p:cNvPicPr>
            <a:picLocks noChangeAspect="1"/>
          </p:cNvPicPr>
          <p:nvPr/>
        </p:nvPicPr>
        <p:blipFill>
          <a:blip r:embed="rId5"/>
          <a:stretch>
            <a:fillRect/>
          </a:stretch>
        </p:blipFill>
        <p:spPr>
          <a:xfrm>
            <a:off x="7911516" y="3127834"/>
            <a:ext cx="3701008" cy="2391605"/>
          </a:xfrm>
          <a:prstGeom prst="rect">
            <a:avLst/>
          </a:prstGeom>
        </p:spPr>
      </p:pic>
    </p:spTree>
    <p:extLst>
      <p:ext uri="{BB962C8B-B14F-4D97-AF65-F5344CB8AC3E}">
        <p14:creationId xmlns:p14="http://schemas.microsoft.com/office/powerpoint/2010/main" val="335096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8B09-5B36-EF42-BD94-ADA537D0B826}"/>
              </a:ext>
            </a:extLst>
          </p:cNvPr>
          <p:cNvSpPr>
            <a:spLocks noGrp="1"/>
          </p:cNvSpPr>
          <p:nvPr>
            <p:ph type="title"/>
          </p:nvPr>
        </p:nvSpPr>
        <p:spPr/>
        <p:txBody>
          <a:bodyPr/>
          <a:lstStyle/>
          <a:p>
            <a:r>
              <a:rPr lang="en-US" dirty="0"/>
              <a:t>Provide Feedback Regarding SWOT Process via Survey Link</a:t>
            </a:r>
          </a:p>
        </p:txBody>
      </p:sp>
      <p:sp>
        <p:nvSpPr>
          <p:cNvPr id="3" name="Content Placeholder 2">
            <a:extLst>
              <a:ext uri="{FF2B5EF4-FFF2-40B4-BE49-F238E27FC236}">
                <a16:creationId xmlns:a16="http://schemas.microsoft.com/office/drawing/2014/main" id="{3BA58846-225B-FB4F-88BE-6F814932D5D4}"/>
              </a:ext>
            </a:extLst>
          </p:cNvPr>
          <p:cNvSpPr>
            <a:spLocks noGrp="1"/>
          </p:cNvSpPr>
          <p:nvPr>
            <p:ph idx="1"/>
          </p:nvPr>
        </p:nvSpPr>
        <p:spPr>
          <a:xfrm>
            <a:off x="439918" y="5510785"/>
            <a:ext cx="10972800" cy="474535"/>
          </a:xfrm>
        </p:spPr>
        <p:txBody>
          <a:bodyPr>
            <a:normAutofit/>
          </a:bodyPr>
          <a:lstStyle/>
          <a:p>
            <a:pPr marL="0" indent="0" algn="ctr">
              <a:buNone/>
            </a:pPr>
            <a:r>
              <a:rPr lang="en-US" sz="2400" dirty="0">
                <a:solidFill>
                  <a:schemeClr val="tx2"/>
                </a:solidFill>
              </a:rPr>
              <a:t>It will remain open until October 4, 2020.</a:t>
            </a:r>
          </a:p>
        </p:txBody>
      </p:sp>
      <p:sp>
        <p:nvSpPr>
          <p:cNvPr id="4" name="TextBox 3">
            <a:extLst>
              <a:ext uri="{FF2B5EF4-FFF2-40B4-BE49-F238E27FC236}">
                <a16:creationId xmlns:a16="http://schemas.microsoft.com/office/drawing/2014/main" id="{FCFC1F07-CF0B-3842-918A-113C8BFEA571}"/>
              </a:ext>
            </a:extLst>
          </p:cNvPr>
          <p:cNvSpPr txBox="1"/>
          <p:nvPr/>
        </p:nvSpPr>
        <p:spPr>
          <a:xfrm>
            <a:off x="1166830" y="1756396"/>
            <a:ext cx="9858340" cy="800219"/>
          </a:xfrm>
          <a:prstGeom prst="rect">
            <a:avLst/>
          </a:prstGeom>
          <a:noFill/>
        </p:spPr>
        <p:txBody>
          <a:bodyPr wrap="none" rtlCol="0">
            <a:spAutoFit/>
          </a:bodyPr>
          <a:lstStyle/>
          <a:p>
            <a:r>
              <a:rPr lang="en-US" sz="2800" b="1" dirty="0">
                <a:hlinkClick r:id="rId3"/>
              </a:rPr>
              <a:t>UNC Eshelman School of Pharmacy Phase I SWOT Feedback Form</a:t>
            </a:r>
            <a:endParaRPr lang="en-US" sz="2800" b="1" dirty="0"/>
          </a:p>
          <a:p>
            <a:pPr algn="ctr"/>
            <a:r>
              <a:rPr lang="en-US" b="1" dirty="0"/>
              <a:t>https://</a:t>
            </a:r>
            <a:r>
              <a:rPr lang="en-US" b="1" dirty="0" err="1"/>
              <a:t>tinyurl.com</a:t>
            </a:r>
            <a:r>
              <a:rPr lang="en-US" b="1" dirty="0"/>
              <a:t>/EsopFeedbackPhase1</a:t>
            </a:r>
            <a:endParaRPr lang="en-US" dirty="0"/>
          </a:p>
        </p:txBody>
      </p:sp>
      <p:pic>
        <p:nvPicPr>
          <p:cNvPr id="7" name="Picture 6" descr="A close up of a logo&#10;&#10;Description automatically generated">
            <a:extLst>
              <a:ext uri="{FF2B5EF4-FFF2-40B4-BE49-F238E27FC236}">
                <a16:creationId xmlns:a16="http://schemas.microsoft.com/office/drawing/2014/main" id="{EBA0E045-E1FB-2B44-AE70-4D0F5C3A9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474" y="2715958"/>
            <a:ext cx="2805882" cy="2805882"/>
          </a:xfrm>
          <a:prstGeom prst="rect">
            <a:avLst/>
          </a:prstGeom>
        </p:spPr>
      </p:pic>
      <p:sp>
        <p:nvSpPr>
          <p:cNvPr id="8" name="Rectangle 7">
            <a:extLst>
              <a:ext uri="{FF2B5EF4-FFF2-40B4-BE49-F238E27FC236}">
                <a16:creationId xmlns:a16="http://schemas.microsoft.com/office/drawing/2014/main" id="{55CFF8FE-B84A-E545-804F-E9722C5BEF0D}"/>
              </a:ext>
            </a:extLst>
          </p:cNvPr>
          <p:cNvSpPr/>
          <p:nvPr/>
        </p:nvSpPr>
        <p:spPr>
          <a:xfrm>
            <a:off x="1166830" y="2887792"/>
            <a:ext cx="5956641" cy="2462213"/>
          </a:xfrm>
          <a:prstGeom prst="rect">
            <a:avLst/>
          </a:prstGeom>
        </p:spPr>
        <p:txBody>
          <a:bodyPr wrap="square">
            <a:spAutoFit/>
          </a:bodyPr>
          <a:lstStyle/>
          <a:p>
            <a:r>
              <a:rPr lang="en-US" sz="2200" dirty="0">
                <a:solidFill>
                  <a:schemeClr val="tx2"/>
                </a:solidFill>
              </a:rPr>
              <a:t>Providing feedback on the content presented over the entirety of this meeting will help drive the strategic planning process forward.</a:t>
            </a:r>
          </a:p>
          <a:p>
            <a:endParaRPr lang="en-US" sz="2200" dirty="0">
              <a:solidFill>
                <a:schemeClr val="tx2"/>
              </a:solidFill>
            </a:endParaRPr>
          </a:p>
          <a:p>
            <a:r>
              <a:rPr lang="en-US" sz="2200" dirty="0">
                <a:solidFill>
                  <a:schemeClr val="tx2"/>
                </a:solidFill>
              </a:rPr>
              <a:t>We will record your responses and analyze it to assess how well the strategic planning process is going.</a:t>
            </a:r>
          </a:p>
        </p:txBody>
      </p:sp>
    </p:spTree>
    <p:extLst>
      <p:ext uri="{BB962C8B-B14F-4D97-AF65-F5344CB8AC3E}">
        <p14:creationId xmlns:p14="http://schemas.microsoft.com/office/powerpoint/2010/main" val="3052433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EA2EB2B-5DE7-4570-BAA4-9A3F3CB994CC}"/>
              </a:ext>
            </a:extLst>
          </p:cNvPr>
          <p:cNvPicPr>
            <a:picLocks noChangeAspect="1"/>
          </p:cNvPicPr>
          <p:nvPr/>
        </p:nvPicPr>
        <p:blipFill rotWithShape="1">
          <a:blip r:embed="rId2">
            <a:extLst>
              <a:ext uri="{28A0092B-C50C-407E-A947-70E740481C1C}">
                <a14:useLocalDpi xmlns:a14="http://schemas.microsoft.com/office/drawing/2010/main" val="0"/>
              </a:ext>
            </a:extLst>
          </a:blip>
          <a:srcRect l="32723" r="20172" b="3333"/>
          <a:stretch/>
        </p:blipFill>
        <p:spPr>
          <a:xfrm>
            <a:off x="20765" y="0"/>
            <a:ext cx="5941125" cy="6858000"/>
          </a:xfrm>
          <a:prstGeom prst="rect">
            <a:avLst/>
          </a:prstGeom>
        </p:spPr>
      </p:pic>
      <p:grpSp>
        <p:nvGrpSpPr>
          <p:cNvPr id="9" name="Group 8"/>
          <p:cNvGrpSpPr/>
          <p:nvPr/>
        </p:nvGrpSpPr>
        <p:grpSpPr>
          <a:xfrm>
            <a:off x="7619151" y="1930400"/>
            <a:ext cx="4707214" cy="502920"/>
            <a:chOff x="838200" y="1676400"/>
            <a:chExt cx="4707214" cy="502920"/>
          </a:xfrm>
        </p:grpSpPr>
        <p:sp>
          <p:nvSpPr>
            <p:cNvPr id="10" name="Oval 9"/>
            <p:cNvSpPr/>
            <p:nvPr/>
          </p:nvSpPr>
          <p:spPr>
            <a:xfrm>
              <a:off x="838200" y="16764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1</a:t>
              </a:r>
            </a:p>
          </p:txBody>
        </p:sp>
        <p:sp>
          <p:nvSpPr>
            <p:cNvPr id="11" name="TextBox 10"/>
            <p:cNvSpPr txBox="1"/>
            <p:nvPr/>
          </p:nvSpPr>
          <p:spPr>
            <a:xfrm>
              <a:off x="1430614" y="1727805"/>
              <a:ext cx="4114800" cy="400110"/>
            </a:xfrm>
            <a:prstGeom prst="rect">
              <a:avLst/>
            </a:prstGeom>
            <a:noFill/>
          </p:spPr>
          <p:txBody>
            <a:bodyPr wrap="square" rtlCol="0">
              <a:spAutoFit/>
            </a:bodyPr>
            <a:lstStyle/>
            <a:p>
              <a:r>
                <a:rPr lang="en-US" sz="2000" dirty="0"/>
                <a:t>Project Overview</a:t>
              </a:r>
            </a:p>
          </p:txBody>
        </p:sp>
      </p:grpSp>
      <p:grpSp>
        <p:nvGrpSpPr>
          <p:cNvPr id="12" name="Group 11"/>
          <p:cNvGrpSpPr/>
          <p:nvPr/>
        </p:nvGrpSpPr>
        <p:grpSpPr>
          <a:xfrm>
            <a:off x="7619151" y="2623820"/>
            <a:ext cx="4707214" cy="502920"/>
            <a:chOff x="838200" y="2362200"/>
            <a:chExt cx="4707214" cy="502920"/>
          </a:xfrm>
        </p:grpSpPr>
        <p:sp>
          <p:nvSpPr>
            <p:cNvPr id="13" name="Oval 12"/>
            <p:cNvSpPr/>
            <p:nvPr/>
          </p:nvSpPr>
          <p:spPr>
            <a:xfrm>
              <a:off x="838200" y="23622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2</a:t>
              </a:r>
            </a:p>
          </p:txBody>
        </p:sp>
        <p:sp>
          <p:nvSpPr>
            <p:cNvPr id="14" name="TextBox 13"/>
            <p:cNvSpPr txBox="1"/>
            <p:nvPr/>
          </p:nvSpPr>
          <p:spPr>
            <a:xfrm>
              <a:off x="1430614" y="2413605"/>
              <a:ext cx="4114800" cy="400110"/>
            </a:xfrm>
            <a:prstGeom prst="rect">
              <a:avLst/>
            </a:prstGeom>
            <a:noFill/>
          </p:spPr>
          <p:txBody>
            <a:bodyPr wrap="square" rtlCol="0">
              <a:spAutoFit/>
            </a:bodyPr>
            <a:lstStyle/>
            <a:p>
              <a:r>
                <a:rPr lang="en-US" sz="2000" b="1" dirty="0"/>
                <a:t>Strategic Planning Overview</a:t>
              </a:r>
            </a:p>
          </p:txBody>
        </p:sp>
      </p:grpSp>
      <p:grpSp>
        <p:nvGrpSpPr>
          <p:cNvPr id="15" name="Group 14"/>
          <p:cNvGrpSpPr/>
          <p:nvPr/>
        </p:nvGrpSpPr>
        <p:grpSpPr>
          <a:xfrm>
            <a:off x="7619151" y="3317240"/>
            <a:ext cx="5791200" cy="502920"/>
            <a:chOff x="838200" y="3048000"/>
            <a:chExt cx="5791200" cy="502920"/>
          </a:xfrm>
        </p:grpSpPr>
        <p:sp>
          <p:nvSpPr>
            <p:cNvPr id="16" name="Oval 15"/>
            <p:cNvSpPr/>
            <p:nvPr/>
          </p:nvSpPr>
          <p:spPr>
            <a:xfrm>
              <a:off x="838200" y="30480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3</a:t>
              </a:r>
            </a:p>
          </p:txBody>
        </p:sp>
        <p:sp>
          <p:nvSpPr>
            <p:cNvPr id="17" name="TextBox 16"/>
            <p:cNvSpPr txBox="1"/>
            <p:nvPr/>
          </p:nvSpPr>
          <p:spPr>
            <a:xfrm>
              <a:off x="1430614" y="3099405"/>
              <a:ext cx="5198786" cy="400110"/>
            </a:xfrm>
            <a:prstGeom prst="rect">
              <a:avLst/>
            </a:prstGeom>
            <a:noFill/>
          </p:spPr>
          <p:txBody>
            <a:bodyPr wrap="square" rtlCol="0">
              <a:spAutoFit/>
            </a:bodyPr>
            <a:lstStyle/>
            <a:p>
              <a:r>
                <a:rPr lang="en-US" sz="2000" dirty="0"/>
                <a:t>Phase 1 SWOT</a:t>
              </a:r>
            </a:p>
          </p:txBody>
        </p:sp>
      </p:grpSp>
      <p:grpSp>
        <p:nvGrpSpPr>
          <p:cNvPr id="18" name="Group 17"/>
          <p:cNvGrpSpPr/>
          <p:nvPr/>
        </p:nvGrpSpPr>
        <p:grpSpPr>
          <a:xfrm>
            <a:off x="7633747" y="4010660"/>
            <a:ext cx="4692623" cy="502920"/>
            <a:chOff x="852791" y="3733800"/>
            <a:chExt cx="4692623" cy="502920"/>
          </a:xfrm>
        </p:grpSpPr>
        <p:sp>
          <p:nvSpPr>
            <p:cNvPr id="19" name="Oval 18"/>
            <p:cNvSpPr/>
            <p:nvPr/>
          </p:nvSpPr>
          <p:spPr>
            <a:xfrm>
              <a:off x="852791" y="37338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4</a:t>
              </a:r>
            </a:p>
          </p:txBody>
        </p:sp>
        <p:sp>
          <p:nvSpPr>
            <p:cNvPr id="20" name="TextBox 19"/>
            <p:cNvSpPr txBox="1"/>
            <p:nvPr/>
          </p:nvSpPr>
          <p:spPr>
            <a:xfrm>
              <a:off x="1430614" y="3798509"/>
              <a:ext cx="4114800" cy="400110"/>
            </a:xfrm>
            <a:prstGeom prst="rect">
              <a:avLst/>
            </a:prstGeom>
            <a:noFill/>
          </p:spPr>
          <p:txBody>
            <a:bodyPr wrap="square" rtlCol="0">
              <a:spAutoFit/>
            </a:bodyPr>
            <a:lstStyle/>
            <a:p>
              <a:r>
                <a:rPr lang="en-US" sz="2000" dirty="0"/>
                <a:t>Next Steps</a:t>
              </a:r>
            </a:p>
          </p:txBody>
        </p:sp>
      </p:grpSp>
      <p:sp>
        <p:nvSpPr>
          <p:cNvPr id="3" name="AutoShape 2" descr="See the source image">
            <a:extLst>
              <a:ext uri="{FF2B5EF4-FFF2-40B4-BE49-F238E27FC236}">
                <a16:creationId xmlns:a16="http://schemas.microsoft.com/office/drawing/2014/main" id="{AD612C76-6861-4B67-AF9F-DD242E7682D7}"/>
              </a:ext>
            </a:extLst>
          </p:cNvPr>
          <p:cNvSpPr>
            <a:spLocks noChangeAspect="1" noChangeArrowheads="1"/>
          </p:cNvSpPr>
          <p:nvPr/>
        </p:nvSpPr>
        <p:spPr bwMode="auto">
          <a:xfrm>
            <a:off x="11200551" y="353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a:extLst>
              <a:ext uri="{FF2B5EF4-FFF2-40B4-BE49-F238E27FC236}">
                <a16:creationId xmlns:a16="http://schemas.microsoft.com/office/drawing/2014/main" id="{9C5F1352-CE02-4DFA-90C3-FD3B6057CDDE}"/>
              </a:ext>
            </a:extLst>
          </p:cNvPr>
          <p:cNvSpPr/>
          <p:nvPr/>
        </p:nvSpPr>
        <p:spPr bwMode="auto">
          <a:xfrm>
            <a:off x="1517392" y="2413609"/>
            <a:ext cx="5067300" cy="191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cxnSp>
        <p:nvCxnSpPr>
          <p:cNvPr id="31" name="Straight Connector 30">
            <a:extLst>
              <a:ext uri="{FF2B5EF4-FFF2-40B4-BE49-F238E27FC236}">
                <a16:creationId xmlns:a16="http://schemas.microsoft.com/office/drawing/2014/main" id="{7ACE2F00-15A7-434B-85E7-5CAF6EF3E83D}"/>
              </a:ext>
            </a:extLst>
          </p:cNvPr>
          <p:cNvCxnSpPr/>
          <p:nvPr/>
        </p:nvCxnSpPr>
        <p:spPr bwMode="auto">
          <a:xfrm>
            <a:off x="1937352" y="3923571"/>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F4827466-5168-45ED-A85D-9DEC67A7BBCE}"/>
              </a:ext>
            </a:extLst>
          </p:cNvPr>
          <p:cNvSpPr/>
          <p:nvPr/>
        </p:nvSpPr>
        <p:spPr bwMode="auto">
          <a:xfrm>
            <a:off x="6258411" y="2428849"/>
            <a:ext cx="297746" cy="1894832"/>
          </a:xfrm>
          <a:prstGeom prst="rect">
            <a:avLst/>
          </a:prstGeom>
          <a:solidFill>
            <a:srgbClr val="4B9C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sp>
        <p:nvSpPr>
          <p:cNvPr id="34" name="Title 1">
            <a:extLst>
              <a:ext uri="{FF2B5EF4-FFF2-40B4-BE49-F238E27FC236}">
                <a16:creationId xmlns:a16="http://schemas.microsoft.com/office/drawing/2014/main" id="{B53A5767-9D91-46E9-BC7C-137D78E2D573}"/>
              </a:ext>
            </a:extLst>
          </p:cNvPr>
          <p:cNvSpPr txBox="1">
            <a:spLocks/>
          </p:cNvSpPr>
          <p:nvPr/>
        </p:nvSpPr>
        <p:spPr>
          <a:xfrm>
            <a:off x="1790246" y="3041169"/>
            <a:ext cx="5186257" cy="830997"/>
          </a:xfrm>
          <a:prstGeom prst="rect">
            <a:avLst/>
          </a:prstGeom>
        </p:spPr>
        <p:txBody>
          <a:bodyPr anchor="b"/>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sz="7000" dirty="0"/>
              <a:t>Agenda</a:t>
            </a:r>
          </a:p>
        </p:txBody>
      </p:sp>
    </p:spTree>
    <p:extLst>
      <p:ext uri="{BB962C8B-B14F-4D97-AF65-F5344CB8AC3E}">
        <p14:creationId xmlns:p14="http://schemas.microsoft.com/office/powerpoint/2010/main" val="4060599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Strategy?</a:t>
            </a:r>
          </a:p>
        </p:txBody>
      </p:sp>
      <p:pic>
        <p:nvPicPr>
          <p:cNvPr id="5" name="Picture 2" descr="C:\Documents and Settings\Administrator\My Documents\Teaching\J501 Articles\Dilbert on Strategy.jpg">
            <a:extLst>
              <a:ext uri="{FF2B5EF4-FFF2-40B4-BE49-F238E27FC236}">
                <a16:creationId xmlns:a16="http://schemas.microsoft.com/office/drawing/2014/main" id="{ECC019CE-6146-104B-85FC-87EFD324D676}"/>
              </a:ext>
            </a:extLst>
          </p:cNvPr>
          <p:cNvPicPr>
            <a:picLocks noChangeAspect="1" noChangeArrowheads="1"/>
          </p:cNvPicPr>
          <p:nvPr/>
        </p:nvPicPr>
        <p:blipFill rotWithShape="1">
          <a:blip r:embed="rId2"/>
          <a:srcRect b="5765"/>
          <a:stretch/>
        </p:blipFill>
        <p:spPr bwMode="auto">
          <a:xfrm>
            <a:off x="4709602" y="1608104"/>
            <a:ext cx="5501199" cy="3760176"/>
          </a:xfrm>
          <a:prstGeom prst="rect">
            <a:avLst/>
          </a:prstGeom>
          <a:noFill/>
        </p:spPr>
      </p:pic>
      <p:sp>
        <p:nvSpPr>
          <p:cNvPr id="6" name="Rectangle 5">
            <a:extLst>
              <a:ext uri="{FF2B5EF4-FFF2-40B4-BE49-F238E27FC236}">
                <a16:creationId xmlns:a16="http://schemas.microsoft.com/office/drawing/2014/main" id="{82F3E758-704C-A640-BEC8-DFE136710438}"/>
              </a:ext>
            </a:extLst>
          </p:cNvPr>
          <p:cNvSpPr/>
          <p:nvPr/>
        </p:nvSpPr>
        <p:spPr bwMode="auto">
          <a:xfrm>
            <a:off x="1981200" y="2531586"/>
            <a:ext cx="2171890" cy="2474754"/>
          </a:xfrm>
          <a:prstGeom prst="rect">
            <a:avLst/>
          </a:prstGeom>
          <a:noFill/>
          <a:ln w="28575">
            <a:solidFill>
              <a:srgbClr val="529F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b="1">
              <a:solidFill>
                <a:prstClr val="black"/>
              </a:solidFill>
              <a:latin typeface="Calibri" panose="020F0502020204030204" pitchFamily="34" charset="0"/>
              <a:cs typeface="Calibri" panose="020F0502020204030204" pitchFamily="34" charset="0"/>
            </a:endParaRPr>
          </a:p>
          <a:p>
            <a:pPr algn="ctr">
              <a:defRPr/>
            </a:pPr>
            <a:r>
              <a:rPr lang="en-US" sz="2000" b="1">
                <a:solidFill>
                  <a:prstClr val="black"/>
                </a:solidFill>
                <a:latin typeface="Calibri" panose="020F0502020204030204" pitchFamily="34" charset="0"/>
                <a:cs typeface="Calibri" panose="020F0502020204030204" pitchFamily="34" charset="0"/>
              </a:rPr>
              <a:t>Noun.</a:t>
            </a:r>
          </a:p>
          <a:p>
            <a:pPr algn="ctr">
              <a:defRPr/>
            </a:pPr>
            <a:endParaRPr lang="en-US" sz="900" b="1">
              <a:solidFill>
                <a:prstClr val="black"/>
              </a:solidFill>
              <a:latin typeface="Calibri" panose="020F0502020204030204" pitchFamily="34" charset="0"/>
              <a:cs typeface="Calibri" panose="020F0502020204030204" pitchFamily="34" charset="0"/>
            </a:endParaRPr>
          </a:p>
          <a:p>
            <a:pPr algn="ctr">
              <a:defRPr/>
            </a:pPr>
            <a:endParaRPr lang="en-US" sz="900" b="1">
              <a:solidFill>
                <a:prstClr val="black"/>
              </a:solidFill>
              <a:latin typeface="Calibri" panose="020F0502020204030204" pitchFamily="34" charset="0"/>
              <a:cs typeface="Calibri" panose="020F0502020204030204" pitchFamily="34" charset="0"/>
            </a:endParaRPr>
          </a:p>
          <a:p>
            <a:pPr algn="ctr">
              <a:defRPr/>
            </a:pPr>
            <a:r>
              <a:rPr lang="en-US" sz="2000" i="1">
                <a:solidFill>
                  <a:prstClr val="black"/>
                </a:solidFill>
                <a:latin typeface="Calibri" panose="020F0502020204030204" pitchFamily="34" charset="0"/>
                <a:cs typeface="Calibri" panose="020F0502020204030204" pitchFamily="34" charset="0"/>
              </a:rPr>
              <a:t>An elaborate </a:t>
            </a:r>
          </a:p>
          <a:p>
            <a:pPr algn="ctr">
              <a:defRPr/>
            </a:pPr>
            <a:r>
              <a:rPr lang="en-US" sz="2000" i="1">
                <a:solidFill>
                  <a:prstClr val="black"/>
                </a:solidFill>
                <a:latin typeface="Calibri" panose="020F0502020204030204" pitchFamily="34" charset="0"/>
                <a:cs typeface="Calibri" panose="020F0502020204030204" pitchFamily="34" charset="0"/>
              </a:rPr>
              <a:t>and systematic plan </a:t>
            </a:r>
          </a:p>
          <a:p>
            <a:pPr algn="ctr">
              <a:defRPr/>
            </a:pPr>
            <a:r>
              <a:rPr lang="en-US" sz="2000" i="1">
                <a:solidFill>
                  <a:prstClr val="black"/>
                </a:solidFill>
                <a:latin typeface="Calibri" panose="020F0502020204030204" pitchFamily="34" charset="0"/>
                <a:cs typeface="Calibri" panose="020F0502020204030204" pitchFamily="34" charset="0"/>
              </a:rPr>
              <a:t>of action.</a:t>
            </a:r>
          </a:p>
        </p:txBody>
      </p:sp>
      <p:sp>
        <p:nvSpPr>
          <p:cNvPr id="7" name="Rectangle 6">
            <a:extLst>
              <a:ext uri="{FF2B5EF4-FFF2-40B4-BE49-F238E27FC236}">
                <a16:creationId xmlns:a16="http://schemas.microsoft.com/office/drawing/2014/main" id="{92E0FE55-61F6-A34B-8D7E-81D51B032EF0}"/>
              </a:ext>
            </a:extLst>
          </p:cNvPr>
          <p:cNvSpPr/>
          <p:nvPr/>
        </p:nvSpPr>
        <p:spPr bwMode="auto">
          <a:xfrm>
            <a:off x="2305114" y="2116088"/>
            <a:ext cx="1524063" cy="694678"/>
          </a:xfrm>
          <a:prstGeom prst="rect">
            <a:avLst/>
          </a:prstGeom>
          <a:solidFill>
            <a:srgbClr val="529FD5"/>
          </a:solidFill>
          <a:ln w="28575">
            <a:solidFill>
              <a:srgbClr val="5A99C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prstClr val="white"/>
                </a:solidFill>
                <a:latin typeface="Calibri" panose="020F0502020204030204" pitchFamily="34" charset="0"/>
                <a:cs typeface="Calibri" panose="020F0502020204030204" pitchFamily="34" charset="0"/>
              </a:rPr>
              <a:t>Strategy</a:t>
            </a:r>
          </a:p>
        </p:txBody>
      </p:sp>
    </p:spTree>
    <p:extLst>
      <p:ext uri="{BB962C8B-B14F-4D97-AF65-F5344CB8AC3E}">
        <p14:creationId xmlns:p14="http://schemas.microsoft.com/office/powerpoint/2010/main" val="2891976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B9D2-D827-744C-AA8D-9BBD290BC83E}"/>
              </a:ext>
            </a:extLst>
          </p:cNvPr>
          <p:cNvSpPr>
            <a:spLocks noGrp="1"/>
          </p:cNvSpPr>
          <p:nvPr>
            <p:ph type="title"/>
          </p:nvPr>
        </p:nvSpPr>
        <p:spPr/>
        <p:txBody>
          <a:bodyPr/>
          <a:lstStyle/>
          <a:p>
            <a:r>
              <a:rPr lang="en-US"/>
              <a:t>The Content:  Paul’s Four P’s of Strategy</a:t>
            </a:r>
          </a:p>
        </p:txBody>
      </p:sp>
      <p:grpSp>
        <p:nvGrpSpPr>
          <p:cNvPr id="16" name="Group 15">
            <a:extLst>
              <a:ext uri="{FF2B5EF4-FFF2-40B4-BE49-F238E27FC236}">
                <a16:creationId xmlns:a16="http://schemas.microsoft.com/office/drawing/2014/main" id="{C3AE0D32-CECF-3A49-BE93-B418AB61A73A}"/>
              </a:ext>
            </a:extLst>
          </p:cNvPr>
          <p:cNvGrpSpPr/>
          <p:nvPr/>
        </p:nvGrpSpPr>
        <p:grpSpPr>
          <a:xfrm>
            <a:off x="1698624" y="1710685"/>
            <a:ext cx="8762326" cy="3517299"/>
            <a:chOff x="174624" y="1710684"/>
            <a:chExt cx="9709760" cy="3897610"/>
          </a:xfrm>
        </p:grpSpPr>
        <p:sp>
          <p:nvSpPr>
            <p:cNvPr id="4" name="Rectangle 3">
              <a:extLst>
                <a:ext uri="{FF2B5EF4-FFF2-40B4-BE49-F238E27FC236}">
                  <a16:creationId xmlns:a16="http://schemas.microsoft.com/office/drawing/2014/main" id="{915A53AD-0860-444E-89FB-5AB21C7804AB}"/>
                </a:ext>
              </a:extLst>
            </p:cNvPr>
            <p:cNvSpPr/>
            <p:nvPr/>
          </p:nvSpPr>
          <p:spPr>
            <a:xfrm>
              <a:off x="5405102" y="1710684"/>
              <a:ext cx="4479282" cy="1603549"/>
            </a:xfrm>
            <a:prstGeom prst="rect">
              <a:avLst/>
            </a:prstGeom>
            <a:solidFill>
              <a:schemeClr val="bg1"/>
            </a:solidFill>
            <a:ln w="28575">
              <a:solidFill>
                <a:srgbClr val="529FD5"/>
              </a:solidFill>
            </a:ln>
          </p:spPr>
          <p:style>
            <a:lnRef idx="2">
              <a:schemeClr val="accent1">
                <a:shade val="50000"/>
              </a:schemeClr>
            </a:lnRef>
            <a:fillRef idx="1">
              <a:schemeClr val="accent1"/>
            </a:fillRef>
            <a:effectRef idx="0">
              <a:schemeClr val="accent1"/>
            </a:effectRef>
            <a:fontRef idx="minor">
              <a:schemeClr val="lt1"/>
            </a:fontRef>
          </p:style>
          <p:txBody>
            <a:bodyPr lIns="2286000" rtlCol="0" anchor="ctr"/>
            <a:lstStyle/>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What is critical for success?</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What activities must we do (BHAGs)?</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What should we not do?  </a:t>
              </a:r>
            </a:p>
          </p:txBody>
        </p:sp>
        <p:sp>
          <p:nvSpPr>
            <p:cNvPr id="5" name="Rectangle 4">
              <a:extLst>
                <a:ext uri="{FF2B5EF4-FFF2-40B4-BE49-F238E27FC236}">
                  <a16:creationId xmlns:a16="http://schemas.microsoft.com/office/drawing/2014/main" id="{679B19C7-C606-AC42-A33E-54F2237485DD}"/>
                </a:ext>
              </a:extLst>
            </p:cNvPr>
            <p:cNvSpPr/>
            <p:nvPr/>
          </p:nvSpPr>
          <p:spPr>
            <a:xfrm>
              <a:off x="5405102" y="4001959"/>
              <a:ext cx="4479282" cy="1603549"/>
            </a:xfrm>
            <a:prstGeom prst="rect">
              <a:avLst/>
            </a:prstGeom>
            <a:solidFill>
              <a:schemeClr val="bg1"/>
            </a:solidFill>
            <a:ln w="28575">
              <a:solidFill>
                <a:srgbClr val="529FD5"/>
              </a:solidFill>
            </a:ln>
          </p:spPr>
          <p:style>
            <a:lnRef idx="2">
              <a:schemeClr val="accent1">
                <a:shade val="50000"/>
              </a:schemeClr>
            </a:lnRef>
            <a:fillRef idx="1">
              <a:schemeClr val="accent1"/>
            </a:fillRef>
            <a:effectRef idx="0">
              <a:schemeClr val="accent1"/>
            </a:effectRef>
            <a:fontRef idx="minor">
              <a:schemeClr val="lt1"/>
            </a:fontRef>
          </p:style>
          <p:txBody>
            <a:bodyPr lIns="2286000" rtlCol="0" anchor="ctr"/>
            <a:lstStyle/>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How much do we have to spend?</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How should we allocate resources?</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What budget process should we use?  </a:t>
              </a:r>
            </a:p>
          </p:txBody>
        </p:sp>
        <p:sp>
          <p:nvSpPr>
            <p:cNvPr id="6" name="Rectangle 5">
              <a:extLst>
                <a:ext uri="{FF2B5EF4-FFF2-40B4-BE49-F238E27FC236}">
                  <a16:creationId xmlns:a16="http://schemas.microsoft.com/office/drawing/2014/main" id="{1F18F76C-DF30-514D-A10F-933450B66529}"/>
                </a:ext>
              </a:extLst>
            </p:cNvPr>
            <p:cNvSpPr/>
            <p:nvPr/>
          </p:nvSpPr>
          <p:spPr>
            <a:xfrm>
              <a:off x="174624" y="4004745"/>
              <a:ext cx="4482853" cy="1603549"/>
            </a:xfrm>
            <a:prstGeom prst="rect">
              <a:avLst/>
            </a:prstGeom>
            <a:solidFill>
              <a:schemeClr val="bg1"/>
            </a:solidFill>
            <a:ln w="28575">
              <a:solidFill>
                <a:srgbClr val="529FD5"/>
              </a:solidFill>
            </a:ln>
          </p:spPr>
          <p:style>
            <a:lnRef idx="2">
              <a:schemeClr val="accent1">
                <a:shade val="50000"/>
              </a:schemeClr>
            </a:lnRef>
            <a:fillRef idx="1">
              <a:schemeClr val="accent1"/>
            </a:fillRef>
            <a:effectRef idx="0">
              <a:schemeClr val="accent1"/>
            </a:effectRef>
            <a:fontRef idx="minor">
              <a:schemeClr val="lt1"/>
            </a:fontRef>
          </p:style>
          <p:txBody>
            <a:bodyPr rIns="2286000" rtlCol="0" anchor="ctr"/>
            <a:lstStyle/>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How do we measure success?</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What controls should we implement?</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How is our return vs. competitors’?</a:t>
              </a:r>
            </a:p>
          </p:txBody>
        </p:sp>
        <p:sp>
          <p:nvSpPr>
            <p:cNvPr id="7" name="Rectangle 6">
              <a:extLst>
                <a:ext uri="{FF2B5EF4-FFF2-40B4-BE49-F238E27FC236}">
                  <a16:creationId xmlns:a16="http://schemas.microsoft.com/office/drawing/2014/main" id="{441F57E3-EBD2-AD4F-BA24-5EBA53DEA0C4}"/>
                </a:ext>
              </a:extLst>
            </p:cNvPr>
            <p:cNvSpPr/>
            <p:nvPr/>
          </p:nvSpPr>
          <p:spPr>
            <a:xfrm>
              <a:off x="174624" y="1710684"/>
              <a:ext cx="4482853" cy="1603549"/>
            </a:xfrm>
            <a:prstGeom prst="rect">
              <a:avLst/>
            </a:prstGeom>
            <a:solidFill>
              <a:schemeClr val="bg1"/>
            </a:solidFill>
            <a:ln w="28575">
              <a:solidFill>
                <a:srgbClr val="529FD5"/>
              </a:solidFill>
            </a:ln>
          </p:spPr>
          <p:style>
            <a:lnRef idx="2">
              <a:schemeClr val="accent1">
                <a:shade val="50000"/>
              </a:schemeClr>
            </a:lnRef>
            <a:fillRef idx="1">
              <a:schemeClr val="accent1"/>
            </a:fillRef>
            <a:effectRef idx="0">
              <a:schemeClr val="accent1"/>
            </a:effectRef>
            <a:fontRef idx="minor">
              <a:schemeClr val="lt1"/>
            </a:fontRef>
          </p:style>
          <p:txBody>
            <a:bodyPr rIns="2286000" rtlCol="0" anchor="ctr"/>
            <a:lstStyle/>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Who are we?</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What do we offer that is unique?</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Where are we headed, exactly?</a:t>
              </a:r>
            </a:p>
          </p:txBody>
        </p:sp>
        <p:sp>
          <p:nvSpPr>
            <p:cNvPr id="8" name="Pentagon 7">
              <a:extLst>
                <a:ext uri="{FF2B5EF4-FFF2-40B4-BE49-F238E27FC236}">
                  <a16:creationId xmlns:a16="http://schemas.microsoft.com/office/drawing/2014/main" id="{FF2CEB8F-1288-104B-88EC-D64FA7B3ED11}"/>
                </a:ext>
              </a:extLst>
            </p:cNvPr>
            <p:cNvSpPr/>
            <p:nvPr/>
          </p:nvSpPr>
          <p:spPr>
            <a:xfrm rot="16200000" flipV="1">
              <a:off x="3750033" y="3228193"/>
              <a:ext cx="274566" cy="886591"/>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Calibri" panose="020F0502020204030204"/>
              </a:endParaRPr>
            </a:p>
          </p:txBody>
        </p:sp>
        <p:sp>
          <p:nvSpPr>
            <p:cNvPr id="9" name="Pentagon 8">
              <a:extLst>
                <a:ext uri="{FF2B5EF4-FFF2-40B4-BE49-F238E27FC236}">
                  <a16:creationId xmlns:a16="http://schemas.microsoft.com/office/drawing/2014/main" id="{F9EFED6C-B7A5-4B47-AD31-8791D9CE2791}"/>
                </a:ext>
              </a:extLst>
            </p:cNvPr>
            <p:cNvSpPr/>
            <p:nvPr/>
          </p:nvSpPr>
          <p:spPr>
            <a:xfrm rot="5400000">
              <a:off x="6037978" y="3201406"/>
              <a:ext cx="274568" cy="886591"/>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Calibri" panose="020F0502020204030204"/>
              </a:endParaRPr>
            </a:p>
          </p:txBody>
        </p:sp>
        <p:sp>
          <p:nvSpPr>
            <p:cNvPr id="10" name="Pentagon 9">
              <a:extLst>
                <a:ext uri="{FF2B5EF4-FFF2-40B4-BE49-F238E27FC236}">
                  <a16:creationId xmlns:a16="http://schemas.microsoft.com/office/drawing/2014/main" id="{D1BBEB43-0CCD-CF4E-A21C-96F61ADE3646}"/>
                </a:ext>
              </a:extLst>
            </p:cNvPr>
            <p:cNvSpPr/>
            <p:nvPr/>
          </p:nvSpPr>
          <p:spPr>
            <a:xfrm flipV="1">
              <a:off x="4865239" y="2241160"/>
              <a:ext cx="289875" cy="886591"/>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Calibri" panose="020F0502020204030204"/>
              </a:endParaRPr>
            </a:p>
          </p:txBody>
        </p:sp>
        <p:sp>
          <p:nvSpPr>
            <p:cNvPr id="11" name="Pentagon 10">
              <a:extLst>
                <a:ext uri="{FF2B5EF4-FFF2-40B4-BE49-F238E27FC236}">
                  <a16:creationId xmlns:a16="http://schemas.microsoft.com/office/drawing/2014/main" id="{00B649E6-7D35-754B-91B8-C49BDC94D52C}"/>
                </a:ext>
              </a:extLst>
            </p:cNvPr>
            <p:cNvSpPr/>
            <p:nvPr/>
          </p:nvSpPr>
          <p:spPr>
            <a:xfrm flipH="1" flipV="1">
              <a:off x="4903894" y="4188436"/>
              <a:ext cx="289875" cy="886591"/>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Calibri" panose="020F0502020204030204"/>
              </a:endParaRPr>
            </a:p>
          </p:txBody>
        </p:sp>
        <p:sp>
          <p:nvSpPr>
            <p:cNvPr id="12" name="Rectangle 11">
              <a:extLst>
                <a:ext uri="{FF2B5EF4-FFF2-40B4-BE49-F238E27FC236}">
                  <a16:creationId xmlns:a16="http://schemas.microsoft.com/office/drawing/2014/main" id="{30E52F18-6612-5F46-A0D3-0A64C6BD6B17}"/>
                </a:ext>
              </a:extLst>
            </p:cNvPr>
            <p:cNvSpPr/>
            <p:nvPr/>
          </p:nvSpPr>
          <p:spPr>
            <a:xfrm>
              <a:off x="5193770" y="1861498"/>
              <a:ext cx="2356017" cy="1645920"/>
            </a:xfrm>
            <a:prstGeom prst="rect">
              <a:avLst/>
            </a:prstGeom>
            <a:solidFill>
              <a:srgbClr val="529F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a:solidFill>
                    <a:prstClr val="white"/>
                  </a:solidFill>
                  <a:latin typeface="Calibri" panose="020F0502020204030204" pitchFamily="34" charset="0"/>
                  <a:cs typeface="Calibri" panose="020F0502020204030204" pitchFamily="34" charset="0"/>
                </a:rPr>
                <a:t>Priorities</a:t>
              </a:r>
            </a:p>
            <a:p>
              <a:pPr algn="ctr">
                <a:defRPr/>
              </a:pPr>
              <a:endParaRPr lang="en-US" sz="400" b="1" u="sng">
                <a:solidFill>
                  <a:prstClr val="white"/>
                </a:solidFill>
                <a:latin typeface="Calibri" panose="020F0502020204030204" pitchFamily="34" charset="0"/>
                <a:cs typeface="Calibri" panose="020F0502020204030204" pitchFamily="34" charset="0"/>
              </a:endParaRPr>
            </a:p>
            <a:p>
              <a:pPr algn="ctr">
                <a:defRPr/>
              </a:pPr>
              <a:r>
                <a:rPr lang="en-US" sz="1600" i="1">
                  <a:solidFill>
                    <a:prstClr val="white"/>
                  </a:solidFill>
                  <a:latin typeface="Calibri" panose="020F0502020204030204" pitchFamily="34" charset="0"/>
                  <a:cs typeface="Calibri" panose="020F0502020204030204" pitchFamily="34" charset="0"/>
                </a:rPr>
                <a:t>Key Actions</a:t>
              </a:r>
            </a:p>
          </p:txBody>
        </p:sp>
        <p:sp>
          <p:nvSpPr>
            <p:cNvPr id="13" name="Rectangle 12">
              <a:extLst>
                <a:ext uri="{FF2B5EF4-FFF2-40B4-BE49-F238E27FC236}">
                  <a16:creationId xmlns:a16="http://schemas.microsoft.com/office/drawing/2014/main" id="{D80B09E2-1B3C-8E4F-B068-040FD503D6BC}"/>
                </a:ext>
              </a:extLst>
            </p:cNvPr>
            <p:cNvSpPr/>
            <p:nvPr/>
          </p:nvSpPr>
          <p:spPr>
            <a:xfrm>
              <a:off x="2509222" y="3808774"/>
              <a:ext cx="2356017" cy="1645920"/>
            </a:xfrm>
            <a:prstGeom prst="rect">
              <a:avLst/>
            </a:prstGeom>
            <a:solidFill>
              <a:srgbClr val="529F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a:solidFill>
                    <a:prstClr val="white"/>
                  </a:solidFill>
                  <a:latin typeface="Calibri" panose="020F0502020204030204" pitchFamily="34" charset="0"/>
                  <a:cs typeface="Calibri" panose="020F0502020204030204" pitchFamily="34" charset="0"/>
                </a:rPr>
                <a:t>Performance</a:t>
              </a:r>
            </a:p>
            <a:p>
              <a:pPr algn="ctr">
                <a:defRPr/>
              </a:pPr>
              <a:endParaRPr lang="en-US" sz="400" b="1" u="sng">
                <a:solidFill>
                  <a:prstClr val="white"/>
                </a:solidFill>
                <a:latin typeface="Calibri" panose="020F0502020204030204" pitchFamily="34" charset="0"/>
                <a:cs typeface="Calibri" panose="020F0502020204030204" pitchFamily="34" charset="0"/>
              </a:endParaRPr>
            </a:p>
            <a:p>
              <a:pPr algn="ctr">
                <a:defRPr/>
              </a:pPr>
              <a:r>
                <a:rPr lang="en-US" sz="1600" i="1">
                  <a:solidFill>
                    <a:prstClr val="white"/>
                  </a:solidFill>
                  <a:latin typeface="Calibri" panose="020F0502020204030204" pitchFamily="34" charset="0"/>
                  <a:cs typeface="Calibri" panose="020F0502020204030204" pitchFamily="34" charset="0"/>
                </a:rPr>
                <a:t>Success Metrics</a:t>
              </a:r>
            </a:p>
          </p:txBody>
        </p:sp>
        <p:sp>
          <p:nvSpPr>
            <p:cNvPr id="14" name="Rectangle 13">
              <a:extLst>
                <a:ext uri="{FF2B5EF4-FFF2-40B4-BE49-F238E27FC236}">
                  <a16:creationId xmlns:a16="http://schemas.microsoft.com/office/drawing/2014/main" id="{0A91127B-E52D-DB4F-AF42-72D158AE99B0}"/>
                </a:ext>
              </a:extLst>
            </p:cNvPr>
            <p:cNvSpPr/>
            <p:nvPr/>
          </p:nvSpPr>
          <p:spPr>
            <a:xfrm>
              <a:off x="5197339" y="3808774"/>
              <a:ext cx="2356017" cy="1645920"/>
            </a:xfrm>
            <a:prstGeom prst="rect">
              <a:avLst/>
            </a:prstGeom>
            <a:solidFill>
              <a:srgbClr val="529F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a:solidFill>
                    <a:prstClr val="white"/>
                  </a:solidFill>
                  <a:latin typeface="Calibri" panose="020F0502020204030204" pitchFamily="34" charset="0"/>
                  <a:cs typeface="Calibri" panose="020F0502020204030204" pitchFamily="34" charset="0"/>
                </a:rPr>
                <a:t>Payments</a:t>
              </a:r>
            </a:p>
            <a:p>
              <a:pPr algn="ctr">
                <a:defRPr/>
              </a:pPr>
              <a:endParaRPr lang="en-US" sz="400" b="1" u="sng">
                <a:solidFill>
                  <a:prstClr val="white"/>
                </a:solidFill>
                <a:latin typeface="Calibri" panose="020F0502020204030204" pitchFamily="34" charset="0"/>
                <a:cs typeface="Calibri" panose="020F0502020204030204" pitchFamily="34" charset="0"/>
              </a:endParaRPr>
            </a:p>
            <a:p>
              <a:pPr algn="ctr">
                <a:defRPr/>
              </a:pPr>
              <a:r>
                <a:rPr lang="en-US" sz="1600" i="1">
                  <a:solidFill>
                    <a:prstClr val="white"/>
                  </a:solidFill>
                  <a:latin typeface="Calibri" panose="020F0502020204030204" pitchFamily="34" charset="0"/>
                  <a:cs typeface="Calibri" panose="020F0502020204030204" pitchFamily="34" charset="0"/>
                </a:rPr>
                <a:t>Budget</a:t>
              </a:r>
            </a:p>
          </p:txBody>
        </p:sp>
        <p:sp>
          <p:nvSpPr>
            <p:cNvPr id="15" name="Rectangle 14">
              <a:extLst>
                <a:ext uri="{FF2B5EF4-FFF2-40B4-BE49-F238E27FC236}">
                  <a16:creationId xmlns:a16="http://schemas.microsoft.com/office/drawing/2014/main" id="{C5BD48F0-C2C1-5E4E-8CFE-58BE06FC8DC1}"/>
                </a:ext>
              </a:extLst>
            </p:cNvPr>
            <p:cNvSpPr/>
            <p:nvPr/>
          </p:nvSpPr>
          <p:spPr>
            <a:xfrm>
              <a:off x="2509222" y="1861498"/>
              <a:ext cx="2356017" cy="1645920"/>
            </a:xfrm>
            <a:prstGeom prst="rect">
              <a:avLst/>
            </a:prstGeom>
            <a:solidFill>
              <a:srgbClr val="529F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a:solidFill>
                    <a:prstClr val="white"/>
                  </a:solidFill>
                  <a:latin typeface="Calibri" panose="020F0502020204030204" pitchFamily="34" charset="0"/>
                  <a:cs typeface="Calibri" panose="020F0502020204030204" pitchFamily="34" charset="0"/>
                </a:rPr>
                <a:t>Position</a:t>
              </a:r>
            </a:p>
            <a:p>
              <a:pPr algn="ctr">
                <a:defRPr/>
              </a:pPr>
              <a:endParaRPr lang="en-US" sz="400" b="1" u="sng">
                <a:solidFill>
                  <a:prstClr val="white"/>
                </a:solidFill>
                <a:latin typeface="Calibri" panose="020F0502020204030204" pitchFamily="34" charset="0"/>
                <a:cs typeface="Calibri" panose="020F0502020204030204" pitchFamily="34" charset="0"/>
              </a:endParaRPr>
            </a:p>
            <a:p>
              <a:pPr algn="ctr">
                <a:defRPr/>
              </a:pPr>
              <a:r>
                <a:rPr lang="en-US" sz="1600" i="1">
                  <a:solidFill>
                    <a:prstClr val="white"/>
                  </a:solidFill>
                  <a:latin typeface="Calibri" panose="020F0502020204030204" pitchFamily="34" charset="0"/>
                  <a:cs typeface="Calibri" panose="020F0502020204030204" pitchFamily="34" charset="0"/>
                </a:rPr>
                <a:t>Mission, Values &amp; Vision</a:t>
              </a:r>
            </a:p>
          </p:txBody>
        </p:sp>
      </p:grpSp>
    </p:spTree>
    <p:extLst>
      <p:ext uri="{BB962C8B-B14F-4D97-AF65-F5344CB8AC3E}">
        <p14:creationId xmlns:p14="http://schemas.microsoft.com/office/powerpoint/2010/main" val="812883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FAFC-E4AC-774D-A203-A040F6F4CA20}"/>
              </a:ext>
            </a:extLst>
          </p:cNvPr>
          <p:cNvSpPr>
            <a:spLocks noGrp="1"/>
          </p:cNvSpPr>
          <p:nvPr>
            <p:ph type="title"/>
          </p:nvPr>
        </p:nvSpPr>
        <p:spPr/>
        <p:txBody>
          <a:bodyPr/>
          <a:lstStyle/>
          <a:p>
            <a:r>
              <a:rPr lang="en-US"/>
              <a:t>Key Questions for Evaluating Strategy</a:t>
            </a:r>
          </a:p>
        </p:txBody>
      </p:sp>
      <p:sp>
        <p:nvSpPr>
          <p:cNvPr id="13" name="Content Placeholder 2">
            <a:extLst>
              <a:ext uri="{FF2B5EF4-FFF2-40B4-BE49-F238E27FC236}">
                <a16:creationId xmlns:a16="http://schemas.microsoft.com/office/drawing/2014/main" id="{6EA38CEC-D5E8-F543-9B7D-CD31867AE241}"/>
              </a:ext>
            </a:extLst>
          </p:cNvPr>
          <p:cNvSpPr txBox="1">
            <a:spLocks/>
          </p:cNvSpPr>
          <p:nvPr/>
        </p:nvSpPr>
        <p:spPr>
          <a:xfrm>
            <a:off x="2072641" y="1937313"/>
            <a:ext cx="7072915" cy="3134236"/>
          </a:xfrm>
          <a:prstGeom prst="rect">
            <a:avLst/>
          </a:prstGeom>
          <a:ln w="28575">
            <a:solidFill>
              <a:srgbClr val="529FD5"/>
            </a:solidFill>
          </a:ln>
        </p:spPr>
        <p:txBody>
          <a:bodyPr lIns="274320" rIns="2743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Tw Cen MT" pitchFamily="34" charset="0"/>
              <a:buAutoNum type="arabicPeriod"/>
              <a:defRPr/>
            </a:pPr>
            <a:r>
              <a:rPr lang="en-US" sz="2000" b="1" i="1">
                <a:solidFill>
                  <a:prstClr val="black"/>
                </a:solidFill>
                <a:latin typeface="Nunito Sans" pitchFamily="2" charset="77"/>
              </a:rPr>
              <a:t>Is it concise, clear and communicated?</a:t>
            </a:r>
          </a:p>
          <a:p>
            <a:pPr marL="514350" indent="-514350">
              <a:buFont typeface="Tw Cen MT" pitchFamily="34" charset="0"/>
              <a:buAutoNum type="arabicPeriod"/>
              <a:defRPr/>
            </a:pPr>
            <a:r>
              <a:rPr lang="en-US" sz="2000" b="1" i="1">
                <a:solidFill>
                  <a:prstClr val="black"/>
                </a:solidFill>
                <a:latin typeface="Nunito Sans" pitchFamily="2" charset="77"/>
              </a:rPr>
              <a:t>Is it aligned with higher level strategies?</a:t>
            </a:r>
          </a:p>
          <a:p>
            <a:pPr marL="514350" indent="-514350">
              <a:buFont typeface="Tw Cen MT" pitchFamily="34" charset="0"/>
              <a:buAutoNum type="arabicPeriod"/>
              <a:defRPr/>
            </a:pPr>
            <a:r>
              <a:rPr lang="en-US" sz="2000" b="1" i="1">
                <a:solidFill>
                  <a:prstClr val="black"/>
                </a:solidFill>
                <a:latin typeface="Nunito Sans" pitchFamily="2" charset="77"/>
              </a:rPr>
              <a:t>Does it address the 4 Ps?</a:t>
            </a:r>
          </a:p>
          <a:p>
            <a:pPr marL="833438" lvl="1" indent="-514350">
              <a:defRPr/>
            </a:pPr>
            <a:r>
              <a:rPr lang="en-US" sz="1400">
                <a:solidFill>
                  <a:prstClr val="black"/>
                </a:solidFill>
                <a:latin typeface="Nunito Sans" pitchFamily="2" charset="77"/>
              </a:rPr>
              <a:t>Positioning (mission, values, and vision)</a:t>
            </a:r>
          </a:p>
          <a:p>
            <a:pPr marL="833438" lvl="1" indent="-514350">
              <a:defRPr/>
            </a:pPr>
            <a:r>
              <a:rPr lang="en-US" sz="1400">
                <a:solidFill>
                  <a:prstClr val="black"/>
                </a:solidFill>
                <a:latin typeface="Nunito Sans" pitchFamily="2" charset="77"/>
              </a:rPr>
              <a:t>Priorities (no more than 3 for an overall unit)</a:t>
            </a:r>
          </a:p>
          <a:p>
            <a:pPr marL="833438" lvl="1" indent="-514350">
              <a:defRPr/>
            </a:pPr>
            <a:r>
              <a:rPr lang="en-US" sz="1400">
                <a:solidFill>
                  <a:prstClr val="black"/>
                </a:solidFill>
                <a:latin typeface="Nunito Sans" pitchFamily="2" charset="77"/>
              </a:rPr>
              <a:t>Payments (resource allocations)</a:t>
            </a:r>
          </a:p>
          <a:p>
            <a:pPr marL="833438" lvl="1" indent="-514350">
              <a:defRPr/>
            </a:pPr>
            <a:r>
              <a:rPr lang="en-US" sz="1400">
                <a:solidFill>
                  <a:prstClr val="black"/>
                </a:solidFill>
                <a:latin typeface="Nunito Sans" pitchFamily="2" charset="77"/>
              </a:rPr>
              <a:t>Performance (clear metrics)</a:t>
            </a:r>
          </a:p>
        </p:txBody>
      </p:sp>
      <p:sp>
        <p:nvSpPr>
          <p:cNvPr id="14" name="TextBox 13">
            <a:extLst>
              <a:ext uri="{FF2B5EF4-FFF2-40B4-BE49-F238E27FC236}">
                <a16:creationId xmlns:a16="http://schemas.microsoft.com/office/drawing/2014/main" id="{262BB6F0-A8BC-8648-B1A9-492156AE9C06}"/>
              </a:ext>
            </a:extLst>
          </p:cNvPr>
          <p:cNvSpPr txBox="1"/>
          <p:nvPr/>
        </p:nvSpPr>
        <p:spPr>
          <a:xfrm>
            <a:off x="6453205" y="4482763"/>
            <a:ext cx="3539027" cy="1229193"/>
          </a:xfrm>
          <a:prstGeom prst="rect">
            <a:avLst/>
          </a:prstGeom>
          <a:solidFill>
            <a:srgbClr val="529FD5"/>
          </a:solidFill>
          <a:ln>
            <a:solidFill>
              <a:schemeClr val="bg1"/>
            </a:solidFill>
          </a:ln>
        </p:spPr>
        <p:txBody>
          <a:bodyPr wrap="square" lIns="182880" tIns="91440" rIns="182880" bIns="91440" anchor="ctr">
            <a:noAutofit/>
          </a:bodyPr>
          <a:lstStyle/>
          <a:p>
            <a:pPr algn="ctr">
              <a:defRPr/>
            </a:pPr>
            <a:r>
              <a:rPr lang="en-US" b="1" i="1">
                <a:solidFill>
                  <a:prstClr val="white"/>
                </a:solidFill>
                <a:latin typeface="Nunito Sans" pitchFamily="2" charset="77"/>
              </a:rPr>
              <a:t>Does it guide daily </a:t>
            </a:r>
          </a:p>
          <a:p>
            <a:pPr algn="ctr">
              <a:defRPr/>
            </a:pPr>
            <a:r>
              <a:rPr lang="en-US" b="1" i="1">
                <a:solidFill>
                  <a:prstClr val="white"/>
                </a:solidFill>
                <a:latin typeface="Nunito Sans" pitchFamily="2" charset="77"/>
              </a:rPr>
              <a:t>decision making?</a:t>
            </a:r>
          </a:p>
        </p:txBody>
      </p:sp>
    </p:spTree>
    <p:extLst>
      <p:ext uri="{BB962C8B-B14F-4D97-AF65-F5344CB8AC3E}">
        <p14:creationId xmlns:p14="http://schemas.microsoft.com/office/powerpoint/2010/main" val="3214200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FAFC-E4AC-774D-A203-A040F6F4CA20}"/>
              </a:ext>
            </a:extLst>
          </p:cNvPr>
          <p:cNvSpPr>
            <a:spLocks noGrp="1"/>
          </p:cNvSpPr>
          <p:nvPr>
            <p:ph type="title"/>
          </p:nvPr>
        </p:nvSpPr>
        <p:spPr/>
        <p:txBody>
          <a:bodyPr/>
          <a:lstStyle/>
          <a:p>
            <a:r>
              <a:rPr lang="en-US"/>
              <a:t>How Do Firms Create Strategies?</a:t>
            </a:r>
          </a:p>
        </p:txBody>
      </p:sp>
      <p:sp>
        <p:nvSpPr>
          <p:cNvPr id="5" name="Bent-Up Arrow 4">
            <a:extLst>
              <a:ext uri="{FF2B5EF4-FFF2-40B4-BE49-F238E27FC236}">
                <a16:creationId xmlns:a16="http://schemas.microsoft.com/office/drawing/2014/main" id="{A6AEB368-8AB5-4540-AFA6-26362AD6CA4D}"/>
              </a:ext>
            </a:extLst>
          </p:cNvPr>
          <p:cNvSpPr/>
          <p:nvPr/>
        </p:nvSpPr>
        <p:spPr>
          <a:xfrm rot="5400000">
            <a:off x="3307566" y="2996219"/>
            <a:ext cx="1771183" cy="1648699"/>
          </a:xfrm>
          <a:prstGeom prst="ben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Nunito Sans" pitchFamily="2" charset="77"/>
            </a:endParaRPr>
          </a:p>
        </p:txBody>
      </p:sp>
      <p:sp>
        <p:nvSpPr>
          <p:cNvPr id="6" name="Bent-Up Arrow 5">
            <a:extLst>
              <a:ext uri="{FF2B5EF4-FFF2-40B4-BE49-F238E27FC236}">
                <a16:creationId xmlns:a16="http://schemas.microsoft.com/office/drawing/2014/main" id="{A63E0BD0-E105-DC44-8F09-66749ADE7305}"/>
              </a:ext>
            </a:extLst>
          </p:cNvPr>
          <p:cNvSpPr/>
          <p:nvPr/>
        </p:nvSpPr>
        <p:spPr>
          <a:xfrm rot="16200000" flipH="1">
            <a:off x="7114642" y="2955412"/>
            <a:ext cx="1771183" cy="1645920"/>
          </a:xfrm>
          <a:prstGeom prst="ben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Nunito Sans" pitchFamily="2" charset="77"/>
            </a:endParaRPr>
          </a:p>
        </p:txBody>
      </p:sp>
      <p:sp>
        <p:nvSpPr>
          <p:cNvPr id="7" name="Rectangle 6">
            <a:extLst>
              <a:ext uri="{FF2B5EF4-FFF2-40B4-BE49-F238E27FC236}">
                <a16:creationId xmlns:a16="http://schemas.microsoft.com/office/drawing/2014/main" id="{8312A7AE-6199-0243-96E1-D57BA8F6D8A9}"/>
              </a:ext>
            </a:extLst>
          </p:cNvPr>
          <p:cNvSpPr/>
          <p:nvPr/>
        </p:nvSpPr>
        <p:spPr>
          <a:xfrm>
            <a:off x="2628747" y="2608866"/>
            <a:ext cx="1888522" cy="718021"/>
          </a:xfrm>
          <a:prstGeom prst="rect">
            <a:avLst/>
          </a:prstGeom>
          <a:solidFill>
            <a:srgbClr val="529F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a:solidFill>
                  <a:prstClr val="black"/>
                </a:solidFill>
                <a:latin typeface="Nunito Sans" pitchFamily="2" charset="77"/>
              </a:rPr>
              <a:t>External Analysis</a:t>
            </a:r>
          </a:p>
        </p:txBody>
      </p:sp>
      <p:sp>
        <p:nvSpPr>
          <p:cNvPr id="8" name="Rectangle 7">
            <a:extLst>
              <a:ext uri="{FF2B5EF4-FFF2-40B4-BE49-F238E27FC236}">
                <a16:creationId xmlns:a16="http://schemas.microsoft.com/office/drawing/2014/main" id="{26D6F7F0-2A88-A341-A530-87B179C9F9CC}"/>
              </a:ext>
            </a:extLst>
          </p:cNvPr>
          <p:cNvSpPr/>
          <p:nvPr/>
        </p:nvSpPr>
        <p:spPr>
          <a:xfrm>
            <a:off x="7677508" y="2566673"/>
            <a:ext cx="1892808" cy="718021"/>
          </a:xfrm>
          <a:prstGeom prst="rect">
            <a:avLst/>
          </a:prstGeom>
          <a:solidFill>
            <a:srgbClr val="529F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a:solidFill>
                  <a:prstClr val="black"/>
                </a:solidFill>
                <a:latin typeface="Nunito Sans" pitchFamily="2" charset="77"/>
              </a:rPr>
              <a:t>Internal Analysis</a:t>
            </a:r>
          </a:p>
        </p:txBody>
      </p:sp>
      <p:sp>
        <p:nvSpPr>
          <p:cNvPr id="9" name="Rectangle 8">
            <a:extLst>
              <a:ext uri="{FF2B5EF4-FFF2-40B4-BE49-F238E27FC236}">
                <a16:creationId xmlns:a16="http://schemas.microsoft.com/office/drawing/2014/main" id="{A725E03A-14EA-3644-9362-4EB4E7327C71}"/>
              </a:ext>
            </a:extLst>
          </p:cNvPr>
          <p:cNvSpPr/>
          <p:nvPr/>
        </p:nvSpPr>
        <p:spPr>
          <a:xfrm>
            <a:off x="5062348" y="3820568"/>
            <a:ext cx="2114924" cy="1116218"/>
          </a:xfrm>
          <a:prstGeom prst="rect">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194310">
              <a:buFont typeface="Arial" panose="020B0604020202020204" pitchFamily="34" charset="0"/>
              <a:buChar char="•"/>
              <a:defRPr/>
            </a:pPr>
            <a:r>
              <a:rPr lang="en-US" sz="1400">
                <a:solidFill>
                  <a:prstClr val="black"/>
                </a:solidFill>
                <a:latin typeface="Nunito Sans" pitchFamily="2" charset="77"/>
              </a:rPr>
              <a:t>Positioning</a:t>
            </a:r>
          </a:p>
          <a:p>
            <a:pPr marL="285750" indent="-194310">
              <a:buFont typeface="Arial" panose="020B0604020202020204" pitchFamily="34" charset="0"/>
              <a:buChar char="•"/>
              <a:defRPr/>
            </a:pPr>
            <a:r>
              <a:rPr lang="en-US" sz="1400">
                <a:solidFill>
                  <a:prstClr val="black"/>
                </a:solidFill>
                <a:latin typeface="Nunito Sans" pitchFamily="2" charset="77"/>
              </a:rPr>
              <a:t>Priorities</a:t>
            </a:r>
            <a:endParaRPr lang="en-US" sz="1400" b="1">
              <a:solidFill>
                <a:srgbClr val="FF0000"/>
              </a:solidFill>
              <a:latin typeface="Nunito Sans" pitchFamily="2" charset="77"/>
            </a:endParaRPr>
          </a:p>
          <a:p>
            <a:pPr marL="285750" indent="-194310">
              <a:buFont typeface="Arial" panose="020B0604020202020204" pitchFamily="34" charset="0"/>
              <a:buChar char="•"/>
              <a:defRPr/>
            </a:pPr>
            <a:r>
              <a:rPr lang="en-US" sz="1400">
                <a:solidFill>
                  <a:prstClr val="black"/>
                </a:solidFill>
                <a:latin typeface="Nunito Sans" pitchFamily="2" charset="77"/>
              </a:rPr>
              <a:t>Payments</a:t>
            </a:r>
          </a:p>
          <a:p>
            <a:pPr marL="285750" indent="-194310">
              <a:buFont typeface="Arial" panose="020B0604020202020204" pitchFamily="34" charset="0"/>
              <a:buChar char="•"/>
              <a:defRPr/>
            </a:pPr>
            <a:r>
              <a:rPr lang="en-US" sz="1400">
                <a:solidFill>
                  <a:prstClr val="black"/>
                </a:solidFill>
                <a:latin typeface="Nunito Sans" pitchFamily="2" charset="77"/>
              </a:rPr>
              <a:t>Performance </a:t>
            </a:r>
          </a:p>
        </p:txBody>
      </p:sp>
      <p:sp>
        <p:nvSpPr>
          <p:cNvPr id="10" name="Rectangle 9">
            <a:extLst>
              <a:ext uri="{FF2B5EF4-FFF2-40B4-BE49-F238E27FC236}">
                <a16:creationId xmlns:a16="http://schemas.microsoft.com/office/drawing/2014/main" id="{AD25DBCC-0189-304B-9580-2EF44487FA0B}"/>
              </a:ext>
            </a:extLst>
          </p:cNvPr>
          <p:cNvSpPr/>
          <p:nvPr/>
        </p:nvSpPr>
        <p:spPr>
          <a:xfrm>
            <a:off x="1981200" y="1391181"/>
            <a:ext cx="8229601" cy="4075638"/>
          </a:xfrm>
          <a:prstGeom prst="rect">
            <a:avLst/>
          </a:prstGeom>
          <a:noFill/>
          <a:ln w="28575">
            <a:solidFill>
              <a:schemeClr val="tx1"/>
            </a:solidFill>
            <a:prstDash val="dash"/>
          </a:ln>
        </p:spPr>
        <p:txBody>
          <a:bodyPr wrap="square" lIns="91440" tIns="182880" rIns="91440" bIns="45720">
            <a:noAutofit/>
          </a:bodyPr>
          <a:lstStyle/>
          <a:p>
            <a:pPr algn="ctr">
              <a:defRPr/>
            </a:pPr>
            <a:r>
              <a:rPr lang="en-US" b="1">
                <a:ln w="11430" cmpd="sng">
                  <a:noFill/>
                  <a:prstDash val="solid"/>
                  <a:miter lim="800000"/>
                </a:ln>
                <a:solidFill>
                  <a:prstClr val="black"/>
                </a:solidFill>
                <a:latin typeface="Nunito Sans" pitchFamily="2" charset="77"/>
              </a:rPr>
              <a:t>Crafting a Strategy</a:t>
            </a:r>
          </a:p>
          <a:p>
            <a:pPr algn="ctr">
              <a:defRPr/>
            </a:pPr>
            <a:endParaRPr lang="en-US" sz="400" i="1">
              <a:ln w="11430" cmpd="sng">
                <a:noFill/>
                <a:prstDash val="solid"/>
                <a:miter lim="800000"/>
              </a:ln>
              <a:solidFill>
                <a:prstClr val="black"/>
              </a:solidFill>
              <a:latin typeface="Nunito Sans" pitchFamily="2" charset="77"/>
            </a:endParaRPr>
          </a:p>
          <a:p>
            <a:pPr algn="ctr">
              <a:defRPr/>
            </a:pPr>
            <a:r>
              <a:rPr lang="en-US" i="1">
                <a:ln w="11430" cmpd="sng">
                  <a:noFill/>
                  <a:prstDash val="solid"/>
                  <a:miter lim="800000"/>
                </a:ln>
                <a:solidFill>
                  <a:prstClr val="black"/>
                </a:solidFill>
                <a:latin typeface="Nunito Sans" pitchFamily="2" charset="77"/>
              </a:rPr>
              <a:t>A 3 Step Process</a:t>
            </a:r>
          </a:p>
        </p:txBody>
      </p:sp>
      <p:sp>
        <p:nvSpPr>
          <p:cNvPr id="11" name="Rectangle 10">
            <a:extLst>
              <a:ext uri="{FF2B5EF4-FFF2-40B4-BE49-F238E27FC236}">
                <a16:creationId xmlns:a16="http://schemas.microsoft.com/office/drawing/2014/main" id="{FB25CB3C-BC74-7249-9585-E579034D1E2E}"/>
              </a:ext>
            </a:extLst>
          </p:cNvPr>
          <p:cNvSpPr/>
          <p:nvPr/>
        </p:nvSpPr>
        <p:spPr>
          <a:xfrm>
            <a:off x="5062348" y="2892778"/>
            <a:ext cx="2114924" cy="927791"/>
          </a:xfrm>
          <a:prstGeom prst="rect">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Nunito Sans" pitchFamily="2" charset="77"/>
              </a:rPr>
              <a:t>Craft Strategy</a:t>
            </a:r>
          </a:p>
          <a:p>
            <a:pPr algn="ctr">
              <a:defRPr/>
            </a:pPr>
            <a:r>
              <a:rPr lang="en-US" sz="1100" i="1">
                <a:solidFill>
                  <a:prstClr val="white"/>
                </a:solidFill>
                <a:latin typeface="Nunito Sans" pitchFamily="2" charset="77"/>
              </a:rPr>
              <a:t>(the Black Box)</a:t>
            </a:r>
          </a:p>
        </p:txBody>
      </p:sp>
    </p:spTree>
    <p:extLst>
      <p:ext uri="{BB962C8B-B14F-4D97-AF65-F5344CB8AC3E}">
        <p14:creationId xmlns:p14="http://schemas.microsoft.com/office/powerpoint/2010/main" val="2600324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D64A3D-63D8-4EF0-BA4B-900D532D74F7}"/>
              </a:ext>
            </a:extLst>
          </p:cNvPr>
          <p:cNvPicPr>
            <a:picLocks noChangeAspect="1"/>
          </p:cNvPicPr>
          <p:nvPr/>
        </p:nvPicPr>
        <p:blipFill rotWithShape="1">
          <a:blip r:embed="rId3">
            <a:extLst>
              <a:ext uri="{28A0092B-C50C-407E-A947-70E740481C1C}">
                <a14:useLocalDpi xmlns:a14="http://schemas.microsoft.com/office/drawing/2010/main" val="0"/>
              </a:ext>
            </a:extLst>
          </a:blip>
          <a:srcRect t="15778" r="1559" b="10391"/>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873F2690-2B4C-4D51-870A-D036E61C2A49}"/>
              </a:ext>
            </a:extLst>
          </p:cNvPr>
          <p:cNvSpPr/>
          <p:nvPr/>
        </p:nvSpPr>
        <p:spPr bwMode="auto">
          <a:xfrm>
            <a:off x="2862580" y="2880995"/>
            <a:ext cx="7846060" cy="165608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sp>
        <p:nvSpPr>
          <p:cNvPr id="5" name="Rectangle 4">
            <a:extLst>
              <a:ext uri="{FF2B5EF4-FFF2-40B4-BE49-F238E27FC236}">
                <a16:creationId xmlns:a16="http://schemas.microsoft.com/office/drawing/2014/main" id="{E167C6D3-D424-44C7-9845-AA6E178335EE}"/>
              </a:ext>
            </a:extLst>
          </p:cNvPr>
          <p:cNvSpPr/>
          <p:nvPr/>
        </p:nvSpPr>
        <p:spPr bwMode="auto">
          <a:xfrm>
            <a:off x="2621280" y="2783840"/>
            <a:ext cx="7955280" cy="16560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sp>
        <p:nvSpPr>
          <p:cNvPr id="6" name="Rectangle 5">
            <a:extLst>
              <a:ext uri="{FF2B5EF4-FFF2-40B4-BE49-F238E27FC236}">
                <a16:creationId xmlns:a16="http://schemas.microsoft.com/office/drawing/2014/main" id="{3025A353-4A0A-4424-A945-718E34BA9CCD}"/>
              </a:ext>
            </a:extLst>
          </p:cNvPr>
          <p:cNvSpPr/>
          <p:nvPr/>
        </p:nvSpPr>
        <p:spPr bwMode="auto">
          <a:xfrm>
            <a:off x="1778000" y="2214880"/>
            <a:ext cx="8392160" cy="188976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1" eaLnBrk="0" fontAlgn="base" hangingPunct="0">
              <a:spcBef>
                <a:spcPct val="0"/>
              </a:spcBef>
              <a:spcAft>
                <a:spcPct val="0"/>
              </a:spcAft>
            </a:pPr>
            <a:endParaRPr kumimoji="0" lang="en-US" sz="10000" b="1" i="0" u="none" strike="noStrike" cap="none" normalizeH="0" baseline="0" dirty="0">
              <a:ln>
                <a:noFill/>
              </a:ln>
              <a:solidFill>
                <a:schemeClr val="tx1"/>
              </a:solidFill>
              <a:latin typeface="Calibri" panose="020F0502020204030204" pitchFamily="34" charset="0"/>
              <a:cs typeface="Calibri" panose="020F0502020204030204" pitchFamily="34" charset="0"/>
            </a:endParaRPr>
          </a:p>
        </p:txBody>
      </p:sp>
      <p:sp>
        <p:nvSpPr>
          <p:cNvPr id="7" name="Frame 6">
            <a:extLst>
              <a:ext uri="{FF2B5EF4-FFF2-40B4-BE49-F238E27FC236}">
                <a16:creationId xmlns:a16="http://schemas.microsoft.com/office/drawing/2014/main" id="{D71D84D2-D225-4742-B37E-06540CDBBBC3}"/>
              </a:ext>
            </a:extLst>
          </p:cNvPr>
          <p:cNvSpPr>
            <a:spLocks noChangeAspect="1"/>
          </p:cNvSpPr>
          <p:nvPr/>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pic>
        <p:nvPicPr>
          <p:cNvPr id="8" name="Picture 7">
            <a:extLst>
              <a:ext uri="{FF2B5EF4-FFF2-40B4-BE49-F238E27FC236}">
                <a16:creationId xmlns:a16="http://schemas.microsoft.com/office/drawing/2014/main" id="{5DCD12DF-724B-44A7-A790-C9911F2F0806}"/>
              </a:ext>
            </a:extLst>
          </p:cNvPr>
          <p:cNvPicPr>
            <a:picLocks noChangeAspect="1"/>
          </p:cNvPicPr>
          <p:nvPr/>
        </p:nvPicPr>
        <p:blipFill>
          <a:blip r:embed="rId4"/>
          <a:stretch>
            <a:fillRect/>
          </a:stretch>
        </p:blipFill>
        <p:spPr>
          <a:xfrm>
            <a:off x="7235472" y="4753604"/>
            <a:ext cx="3362772" cy="510552"/>
          </a:xfrm>
          <a:prstGeom prst="rect">
            <a:avLst/>
          </a:prstGeom>
        </p:spPr>
      </p:pic>
      <p:pic>
        <p:nvPicPr>
          <p:cNvPr id="13" name="Picture 12">
            <a:extLst>
              <a:ext uri="{FF2B5EF4-FFF2-40B4-BE49-F238E27FC236}">
                <a16:creationId xmlns:a16="http://schemas.microsoft.com/office/drawing/2014/main" id="{1F658271-5A5B-41A7-8BB0-4D91476730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2586" y="2567311"/>
            <a:ext cx="8307574" cy="1161140"/>
          </a:xfrm>
          <a:prstGeom prst="rect">
            <a:avLst/>
          </a:prstGeom>
        </p:spPr>
      </p:pic>
    </p:spTree>
    <p:extLst>
      <p:ext uri="{BB962C8B-B14F-4D97-AF65-F5344CB8AC3E}">
        <p14:creationId xmlns:p14="http://schemas.microsoft.com/office/powerpoint/2010/main" val="3239680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FAFC-E4AC-774D-A203-A040F6F4CA20}"/>
              </a:ext>
            </a:extLst>
          </p:cNvPr>
          <p:cNvSpPr>
            <a:spLocks noGrp="1"/>
          </p:cNvSpPr>
          <p:nvPr>
            <p:ph type="title"/>
          </p:nvPr>
        </p:nvSpPr>
        <p:spPr/>
        <p:txBody>
          <a:bodyPr/>
          <a:lstStyle/>
          <a:p>
            <a:r>
              <a:rPr lang="en-US"/>
              <a:t>There are Different Tools in the Strategy Process</a:t>
            </a:r>
          </a:p>
        </p:txBody>
      </p:sp>
      <p:grpSp>
        <p:nvGrpSpPr>
          <p:cNvPr id="21" name="Group 20">
            <a:extLst>
              <a:ext uri="{FF2B5EF4-FFF2-40B4-BE49-F238E27FC236}">
                <a16:creationId xmlns:a16="http://schemas.microsoft.com/office/drawing/2014/main" id="{3C96EBB4-D31A-0648-9782-62645E85DB74}"/>
              </a:ext>
            </a:extLst>
          </p:cNvPr>
          <p:cNvGrpSpPr/>
          <p:nvPr/>
        </p:nvGrpSpPr>
        <p:grpSpPr>
          <a:xfrm>
            <a:off x="1843655" y="1893167"/>
            <a:ext cx="8247225" cy="3071666"/>
            <a:chOff x="-675778" y="1860644"/>
            <a:chExt cx="10019207" cy="3731638"/>
          </a:xfrm>
        </p:grpSpPr>
        <p:sp>
          <p:nvSpPr>
            <p:cNvPr id="4" name="Rectangle 3">
              <a:extLst>
                <a:ext uri="{FF2B5EF4-FFF2-40B4-BE49-F238E27FC236}">
                  <a16:creationId xmlns:a16="http://schemas.microsoft.com/office/drawing/2014/main" id="{092B65A2-6D76-C04A-A6D6-2AFF38399998}"/>
                </a:ext>
              </a:extLst>
            </p:cNvPr>
            <p:cNvSpPr>
              <a:spLocks noChangeArrowheads="1"/>
            </p:cNvSpPr>
            <p:nvPr/>
          </p:nvSpPr>
          <p:spPr bwMode="auto">
            <a:xfrm>
              <a:off x="-675778" y="3596861"/>
              <a:ext cx="1662550" cy="1754237"/>
            </a:xfrm>
            <a:prstGeom prst="rect">
              <a:avLst/>
            </a:prstGeom>
            <a:noFill/>
            <a:ln w="12700">
              <a:noFill/>
              <a:miter lim="800000"/>
              <a:headEnd/>
              <a:tailEnd/>
            </a:ln>
            <a:effectLst/>
          </p:spPr>
          <p:txBody>
            <a:bodyPr wrap="square" lIns="90488" tIns="44450" rIns="90488" bIns="44450">
              <a:spAutoFit/>
            </a:bodyPr>
            <a:lstStyle/>
            <a:p>
              <a:pPr algn="ctr" eaLnBrk="0" fontAlgn="base" hangingPunct="0">
                <a:spcBef>
                  <a:spcPct val="50000"/>
                </a:spcBef>
                <a:spcAft>
                  <a:spcPct val="0"/>
                </a:spcAft>
                <a:defRPr/>
              </a:pPr>
              <a:r>
                <a:rPr lang="en-US" sz="8800" b="1">
                  <a:solidFill>
                    <a:srgbClr val="000000"/>
                  </a:solidFill>
                  <a:latin typeface="Nunito Sans" pitchFamily="2" charset="77"/>
                  <a:ea typeface="ヒラギノ角ゴ Pro W3"/>
                </a:rPr>
                <a:t>X</a:t>
              </a:r>
            </a:p>
          </p:txBody>
        </p:sp>
        <p:graphicFrame>
          <p:nvGraphicFramePr>
            <p:cNvPr id="6" name="Object 6">
              <a:hlinkClick r:id="" action="ppaction://ole?verb=0"/>
              <a:extLst>
                <a:ext uri="{FF2B5EF4-FFF2-40B4-BE49-F238E27FC236}">
                  <a16:creationId xmlns:a16="http://schemas.microsoft.com/office/drawing/2014/main" id="{876A8ECE-4B55-F345-A2BB-32896C6D01AD}"/>
                </a:ext>
              </a:extLst>
            </p:cNvPr>
            <p:cNvGraphicFramePr>
              <a:graphicFrameLocks/>
            </p:cNvGraphicFramePr>
            <p:nvPr/>
          </p:nvGraphicFramePr>
          <p:xfrm>
            <a:off x="4621750" y="2328781"/>
            <a:ext cx="1686398" cy="1520140"/>
          </p:xfrm>
          <a:graphic>
            <a:graphicData uri="http://schemas.openxmlformats.org/presentationml/2006/ole">
              <mc:AlternateContent xmlns:mc="http://schemas.openxmlformats.org/markup-compatibility/2006">
                <mc:Choice xmlns:v="urn:schemas-microsoft-com:vml" Requires="v">
                  <p:oleObj spid="_x0000_s5170" name="Clip" r:id="rId3" imgW="3770280" imgH="3647880" progId="">
                    <p:embed/>
                  </p:oleObj>
                </mc:Choice>
                <mc:Fallback>
                  <p:oleObj name="Clip" r:id="rId3" imgW="3770280" imgH="3647880" progId="">
                    <p:embed/>
                    <p:pic>
                      <p:nvPicPr>
                        <p:cNvPr id="6" name="Object 6">
                          <a:hlinkClick r:id="" action="ppaction://ole?verb=0"/>
                          <a:extLst>
                            <a:ext uri="{FF2B5EF4-FFF2-40B4-BE49-F238E27FC236}">
                              <a16:creationId xmlns:a16="http://schemas.microsoft.com/office/drawing/2014/main" id="{876A8ECE-4B55-F345-A2BB-32896C6D01A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1750" y="2328781"/>
                          <a:ext cx="1686398" cy="1520140"/>
                        </a:xfrm>
                        <a:prstGeom prst="rect">
                          <a:avLst/>
                        </a:prstGeom>
                        <a:noFill/>
                        <a:ln>
                          <a:noFill/>
                        </a:ln>
                        <a:effectLst/>
                      </p:spPr>
                    </p:pic>
                  </p:oleObj>
                </mc:Fallback>
              </mc:AlternateContent>
            </a:graphicData>
          </a:graphic>
        </p:graphicFrame>
        <p:sp>
          <p:nvSpPr>
            <p:cNvPr id="7" name="Line 7">
              <a:extLst>
                <a:ext uri="{FF2B5EF4-FFF2-40B4-BE49-F238E27FC236}">
                  <a16:creationId xmlns:a16="http://schemas.microsoft.com/office/drawing/2014/main" id="{517E6F8F-B3AD-C746-8D6C-0029FD1465DA}"/>
                </a:ext>
              </a:extLst>
            </p:cNvPr>
            <p:cNvSpPr>
              <a:spLocks noChangeShapeType="1"/>
            </p:cNvSpPr>
            <p:nvPr/>
          </p:nvSpPr>
          <p:spPr bwMode="auto">
            <a:xfrm flipH="1">
              <a:off x="2627624" y="2385053"/>
              <a:ext cx="7920" cy="821716"/>
            </a:xfrm>
            <a:prstGeom prst="line">
              <a:avLst/>
            </a:prstGeom>
            <a:noFill/>
            <a:ln w="38100">
              <a:solidFill>
                <a:srgbClr val="57A5D6"/>
              </a:solidFill>
              <a:round/>
              <a:headEnd/>
              <a:tailEnd type="triangle" w="med" len="med"/>
            </a:ln>
            <a:effectLst/>
          </p:spPr>
          <p:txBody>
            <a:bodyPr wrap="none" anchor="ctr"/>
            <a:lstStyle/>
            <a:p>
              <a:pPr fontAlgn="base">
                <a:spcBef>
                  <a:spcPct val="0"/>
                </a:spcBef>
                <a:spcAft>
                  <a:spcPct val="0"/>
                </a:spcAft>
                <a:defRPr/>
              </a:pPr>
              <a:endParaRPr lang="en-US">
                <a:solidFill>
                  <a:srgbClr val="000000"/>
                </a:solidFill>
                <a:latin typeface="Arial" pitchFamily="34" charset="0"/>
                <a:ea typeface="ヒラギノ角ゴ Pro W3"/>
              </a:endParaRPr>
            </a:p>
          </p:txBody>
        </p:sp>
        <p:sp>
          <p:nvSpPr>
            <p:cNvPr id="8" name="Rectangle 7">
              <a:extLst>
                <a:ext uri="{FF2B5EF4-FFF2-40B4-BE49-F238E27FC236}">
                  <a16:creationId xmlns:a16="http://schemas.microsoft.com/office/drawing/2014/main" id="{ECCF39BA-F5AE-9543-9783-09EAABB5FAD2}"/>
                </a:ext>
              </a:extLst>
            </p:cNvPr>
            <p:cNvSpPr/>
            <p:nvPr/>
          </p:nvSpPr>
          <p:spPr>
            <a:xfrm>
              <a:off x="807782" y="1860644"/>
              <a:ext cx="2700961" cy="613298"/>
            </a:xfrm>
            <a:prstGeom prst="rect">
              <a:avLst/>
            </a:prstGeom>
            <a:solidFill>
              <a:srgbClr val="57A5D6"/>
            </a:solidFill>
            <a:ln>
              <a:solidFill>
                <a:srgbClr val="57A5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1600" b="1">
                  <a:solidFill>
                    <a:srgbClr val="FFFFFF"/>
                  </a:solidFill>
                  <a:latin typeface="Nunito Sans" pitchFamily="2" charset="77"/>
                </a:rPr>
                <a:t>Strategic Planning</a:t>
              </a:r>
            </a:p>
          </p:txBody>
        </p:sp>
        <p:sp>
          <p:nvSpPr>
            <p:cNvPr id="9" name="Line 7">
              <a:extLst>
                <a:ext uri="{FF2B5EF4-FFF2-40B4-BE49-F238E27FC236}">
                  <a16:creationId xmlns:a16="http://schemas.microsoft.com/office/drawing/2014/main" id="{895B7AED-5BDE-9B43-8CE6-37208C51FC64}"/>
                </a:ext>
              </a:extLst>
            </p:cNvPr>
            <p:cNvSpPr>
              <a:spLocks noChangeShapeType="1"/>
            </p:cNvSpPr>
            <p:nvPr/>
          </p:nvSpPr>
          <p:spPr bwMode="auto">
            <a:xfrm flipH="1" flipV="1">
              <a:off x="1835872" y="4595749"/>
              <a:ext cx="7918" cy="641100"/>
            </a:xfrm>
            <a:prstGeom prst="line">
              <a:avLst/>
            </a:prstGeom>
            <a:noFill/>
            <a:ln w="38100">
              <a:solidFill>
                <a:schemeClr val="tx1"/>
              </a:solidFill>
              <a:round/>
              <a:headEnd/>
              <a:tailEnd type="triangle" w="med" len="med"/>
            </a:ln>
            <a:effectLst/>
          </p:spPr>
          <p:txBody>
            <a:bodyPr wrap="none" anchor="ctr"/>
            <a:lstStyle/>
            <a:p>
              <a:pPr fontAlgn="base">
                <a:spcBef>
                  <a:spcPct val="0"/>
                </a:spcBef>
                <a:spcAft>
                  <a:spcPct val="0"/>
                </a:spcAft>
                <a:defRPr/>
              </a:pPr>
              <a:endParaRPr lang="en-US">
                <a:solidFill>
                  <a:srgbClr val="000000"/>
                </a:solidFill>
                <a:latin typeface="Arial" pitchFamily="34" charset="0"/>
                <a:ea typeface="ヒラギノ角ゴ Pro W3"/>
              </a:endParaRPr>
            </a:p>
          </p:txBody>
        </p:sp>
        <p:cxnSp>
          <p:nvCxnSpPr>
            <p:cNvPr id="10" name="Straight Arrow Connector 9">
              <a:extLst>
                <a:ext uri="{FF2B5EF4-FFF2-40B4-BE49-F238E27FC236}">
                  <a16:creationId xmlns:a16="http://schemas.microsoft.com/office/drawing/2014/main" id="{CD844EC4-1F41-1E4F-8CEE-DB81F246798C}"/>
                </a:ext>
              </a:extLst>
            </p:cNvPr>
            <p:cNvCxnSpPr>
              <a:cxnSpLocks/>
            </p:cNvCxnSpPr>
            <p:nvPr/>
          </p:nvCxnSpPr>
          <p:spPr>
            <a:xfrm flipH="1" flipV="1">
              <a:off x="5889316" y="3940461"/>
              <a:ext cx="482658" cy="1271214"/>
            </a:xfrm>
            <a:prstGeom prst="straightConnector1">
              <a:avLst/>
            </a:prstGeom>
            <a:solidFill>
              <a:schemeClr val="accent1"/>
            </a:solidFill>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415CAC4-1CA9-A049-865D-083D2402BCA3}"/>
                </a:ext>
              </a:extLst>
            </p:cNvPr>
            <p:cNvPicPr>
              <a:picLocks noChangeAspect="1"/>
            </p:cNvPicPr>
            <p:nvPr/>
          </p:nvPicPr>
          <p:blipFill>
            <a:blip r:embed="rId5"/>
            <a:stretch>
              <a:fillRect/>
            </a:stretch>
          </p:blipFill>
          <p:spPr>
            <a:xfrm rot="761762">
              <a:off x="1049054" y="2562054"/>
              <a:ext cx="3619500" cy="2362200"/>
            </a:xfrm>
            <a:prstGeom prst="rect">
              <a:avLst/>
            </a:prstGeom>
          </p:spPr>
        </p:pic>
        <p:sp>
          <p:nvSpPr>
            <p:cNvPr id="12" name="Rectangle 11">
              <a:extLst>
                <a:ext uri="{FF2B5EF4-FFF2-40B4-BE49-F238E27FC236}">
                  <a16:creationId xmlns:a16="http://schemas.microsoft.com/office/drawing/2014/main" id="{65FB3E89-B51F-3E41-8123-7F4D18058CBE}"/>
                </a:ext>
              </a:extLst>
            </p:cNvPr>
            <p:cNvSpPr/>
            <p:nvPr/>
          </p:nvSpPr>
          <p:spPr>
            <a:xfrm>
              <a:off x="6647842" y="1932704"/>
              <a:ext cx="2695587" cy="12311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white"/>
                  </a:solidFill>
                  <a:latin typeface="Nunito Sans" pitchFamily="2" charset="77"/>
                </a:rPr>
                <a:t>Strategic Vision:</a:t>
              </a:r>
            </a:p>
            <a:p>
              <a:pPr algn="ctr"/>
              <a:r>
                <a:rPr lang="en-US" sz="1600">
                  <a:solidFill>
                    <a:prstClr val="white"/>
                  </a:solidFill>
                  <a:latin typeface="Nunito Sans" pitchFamily="2" charset="77"/>
                </a:rPr>
                <a:t>sustainable competitive advantage</a:t>
              </a:r>
            </a:p>
          </p:txBody>
        </p:sp>
        <p:cxnSp>
          <p:nvCxnSpPr>
            <p:cNvPr id="13" name="Straight Arrow Connector 12">
              <a:extLst>
                <a:ext uri="{FF2B5EF4-FFF2-40B4-BE49-F238E27FC236}">
                  <a16:creationId xmlns:a16="http://schemas.microsoft.com/office/drawing/2014/main" id="{B355F97E-9EED-0C4B-B0E4-33C9E839C6CB}"/>
                </a:ext>
              </a:extLst>
            </p:cNvPr>
            <p:cNvCxnSpPr>
              <a:cxnSpLocks/>
            </p:cNvCxnSpPr>
            <p:nvPr/>
          </p:nvCxnSpPr>
          <p:spPr>
            <a:xfrm flipH="1" flipV="1">
              <a:off x="4308909" y="4125293"/>
              <a:ext cx="1701785" cy="1086382"/>
            </a:xfrm>
            <a:prstGeom prst="straightConnector1">
              <a:avLst/>
            </a:prstGeom>
            <a:solidFill>
              <a:schemeClr val="accent1"/>
            </a:solidFill>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031400-62C1-3F47-A848-1CC0EC665721}"/>
                </a:ext>
              </a:extLst>
            </p:cNvPr>
            <p:cNvCxnSpPr>
              <a:cxnSpLocks/>
            </p:cNvCxnSpPr>
            <p:nvPr/>
          </p:nvCxnSpPr>
          <p:spPr>
            <a:xfrm flipH="1" flipV="1">
              <a:off x="3340015" y="4224709"/>
              <a:ext cx="2549301" cy="986966"/>
            </a:xfrm>
            <a:prstGeom prst="straightConnector1">
              <a:avLst/>
            </a:prstGeom>
            <a:solidFill>
              <a:schemeClr val="accent1"/>
            </a:solidFill>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DF6843D-DAAF-EE41-87AF-4A4F2DBEA875}"/>
                </a:ext>
              </a:extLst>
            </p:cNvPr>
            <p:cNvCxnSpPr>
              <a:cxnSpLocks/>
            </p:cNvCxnSpPr>
            <p:nvPr/>
          </p:nvCxnSpPr>
          <p:spPr>
            <a:xfrm flipH="1" flipV="1">
              <a:off x="2411032" y="4444342"/>
              <a:ext cx="3117004" cy="807480"/>
            </a:xfrm>
            <a:prstGeom prst="straightConnector1">
              <a:avLst/>
            </a:prstGeom>
            <a:solidFill>
              <a:schemeClr val="accent1"/>
            </a:solidFill>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4B69A0D-DD02-0D41-AFD9-5ABAF26528A5}"/>
                </a:ext>
              </a:extLst>
            </p:cNvPr>
            <p:cNvSpPr/>
            <p:nvPr/>
          </p:nvSpPr>
          <p:spPr>
            <a:xfrm>
              <a:off x="4503513" y="4891496"/>
              <a:ext cx="2743200" cy="50104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1600" b="1">
                  <a:solidFill>
                    <a:srgbClr val="FFFFFF"/>
                  </a:solidFill>
                  <a:latin typeface="Nunito Sans" pitchFamily="2" charset="77"/>
                </a:rPr>
                <a:t>Strategic Thinking</a:t>
              </a:r>
            </a:p>
          </p:txBody>
        </p:sp>
        <p:sp>
          <p:nvSpPr>
            <p:cNvPr id="17" name="Rectangle 16">
              <a:extLst>
                <a:ext uri="{FF2B5EF4-FFF2-40B4-BE49-F238E27FC236}">
                  <a16:creationId xmlns:a16="http://schemas.microsoft.com/office/drawing/2014/main" id="{CA4060FB-C7A5-734B-AFD2-529916ED31A8}"/>
                </a:ext>
              </a:extLst>
            </p:cNvPr>
            <p:cNvSpPr/>
            <p:nvPr/>
          </p:nvSpPr>
          <p:spPr>
            <a:xfrm>
              <a:off x="291411" y="5091241"/>
              <a:ext cx="2743200" cy="50104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1600" b="1">
                  <a:solidFill>
                    <a:srgbClr val="FFFFFF"/>
                  </a:solidFill>
                  <a:latin typeface="Nunito Sans" pitchFamily="2" charset="77"/>
                </a:rPr>
                <a:t>Strategic Tactics</a:t>
              </a:r>
            </a:p>
          </p:txBody>
        </p:sp>
      </p:grpSp>
    </p:spTree>
    <p:extLst>
      <p:ext uri="{BB962C8B-B14F-4D97-AF65-F5344CB8AC3E}">
        <p14:creationId xmlns:p14="http://schemas.microsoft.com/office/powerpoint/2010/main" val="255835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EA581C-3AEB-D141-B8FF-74137E96B34F}"/>
              </a:ext>
            </a:extLst>
          </p:cNvPr>
          <p:cNvSpPr/>
          <p:nvPr/>
        </p:nvSpPr>
        <p:spPr>
          <a:xfrm>
            <a:off x="3015169" y="2172982"/>
            <a:ext cx="3108960" cy="2860735"/>
          </a:xfrm>
          <a:prstGeom prst="rect">
            <a:avLst/>
          </a:prstGeom>
          <a:solidFill>
            <a:srgbClr val="529FD5"/>
          </a:solidFill>
          <a:ln w="55000" cap="flat" cmpd="thickThin" algn="ctr">
            <a:noFill/>
            <a:prstDash val="solid"/>
          </a:ln>
          <a:effectLst/>
        </p:spPr>
        <p:txBody>
          <a:bodyPr rtlCol="0" anchor="ctr"/>
          <a:lstStyle/>
          <a:p>
            <a:pPr algn="ctr">
              <a:defRPr/>
            </a:pPr>
            <a:endParaRPr lang="en-US" sz="2000" kern="0">
              <a:solidFill>
                <a:sysClr val="window" lastClr="FFFFFF"/>
              </a:solidFill>
              <a:latin typeface="Nunito Sans" pitchFamily="2" charset="77"/>
            </a:endParaRPr>
          </a:p>
        </p:txBody>
      </p:sp>
      <p:cxnSp>
        <p:nvCxnSpPr>
          <p:cNvPr id="19" name="Straight Arrow Connector 18">
            <a:extLst>
              <a:ext uri="{FF2B5EF4-FFF2-40B4-BE49-F238E27FC236}">
                <a16:creationId xmlns:a16="http://schemas.microsoft.com/office/drawing/2014/main" id="{978CC61C-2381-B04D-8709-CFD2AE870085}"/>
              </a:ext>
            </a:extLst>
          </p:cNvPr>
          <p:cNvCxnSpPr>
            <a:cxnSpLocks/>
          </p:cNvCxnSpPr>
          <p:nvPr/>
        </p:nvCxnSpPr>
        <p:spPr>
          <a:xfrm>
            <a:off x="3077994" y="4424779"/>
            <a:ext cx="2983310" cy="0"/>
          </a:xfrm>
          <a:prstGeom prst="straightConnector1">
            <a:avLst/>
          </a:prstGeom>
          <a:noFill/>
          <a:ln w="76200" cap="flat" cmpd="sng" algn="ctr">
            <a:solidFill>
              <a:schemeClr val="bg1"/>
            </a:solidFill>
            <a:prstDash val="solid"/>
            <a:tailEnd type="triangle"/>
          </a:ln>
          <a:effectLst/>
        </p:spPr>
      </p:cxnSp>
      <p:sp>
        <p:nvSpPr>
          <p:cNvPr id="20" name="TextBox 19">
            <a:extLst>
              <a:ext uri="{FF2B5EF4-FFF2-40B4-BE49-F238E27FC236}">
                <a16:creationId xmlns:a16="http://schemas.microsoft.com/office/drawing/2014/main" id="{649F997B-1032-304C-AD8E-ADA3D1D8A669}"/>
              </a:ext>
            </a:extLst>
          </p:cNvPr>
          <p:cNvSpPr txBox="1"/>
          <p:nvPr/>
        </p:nvSpPr>
        <p:spPr>
          <a:xfrm rot="16200000">
            <a:off x="1684508" y="2471450"/>
            <a:ext cx="1304822" cy="707886"/>
          </a:xfrm>
          <a:prstGeom prst="rect">
            <a:avLst/>
          </a:prstGeom>
          <a:noFill/>
        </p:spPr>
        <p:txBody>
          <a:bodyPr wrap="square" rtlCol="0">
            <a:spAutoFit/>
          </a:bodyPr>
          <a:lstStyle/>
          <a:p>
            <a:pPr algn="ctr">
              <a:defRPr/>
            </a:pPr>
            <a:r>
              <a:rPr lang="en-US" sz="2000" b="1" kern="0" dirty="0">
                <a:solidFill>
                  <a:sysClr val="windowText" lastClr="000000"/>
                </a:solidFill>
                <a:latin typeface="Nunito Sans" pitchFamily="2" charset="77"/>
              </a:rPr>
              <a:t>Internal Analysis</a:t>
            </a:r>
          </a:p>
        </p:txBody>
      </p:sp>
      <p:sp>
        <p:nvSpPr>
          <p:cNvPr id="22" name="TextBox 21">
            <a:extLst>
              <a:ext uri="{FF2B5EF4-FFF2-40B4-BE49-F238E27FC236}">
                <a16:creationId xmlns:a16="http://schemas.microsoft.com/office/drawing/2014/main" id="{DDD5A33C-956A-6D41-87CC-E96210511329}"/>
              </a:ext>
            </a:extLst>
          </p:cNvPr>
          <p:cNvSpPr txBox="1"/>
          <p:nvPr/>
        </p:nvSpPr>
        <p:spPr>
          <a:xfrm rot="16200000">
            <a:off x="1718465" y="3866084"/>
            <a:ext cx="1233356" cy="707886"/>
          </a:xfrm>
          <a:prstGeom prst="rect">
            <a:avLst/>
          </a:prstGeom>
          <a:noFill/>
        </p:spPr>
        <p:txBody>
          <a:bodyPr wrap="square" rtlCol="0">
            <a:spAutoFit/>
          </a:bodyPr>
          <a:lstStyle/>
          <a:p>
            <a:pPr algn="ctr">
              <a:defRPr/>
            </a:pPr>
            <a:r>
              <a:rPr lang="en-US" sz="2000" b="1" kern="0" dirty="0">
                <a:solidFill>
                  <a:sysClr val="windowText" lastClr="000000"/>
                </a:solidFill>
                <a:latin typeface="Nunito Sans" pitchFamily="2" charset="77"/>
              </a:rPr>
              <a:t>External Analysis</a:t>
            </a:r>
          </a:p>
        </p:txBody>
      </p:sp>
      <p:cxnSp>
        <p:nvCxnSpPr>
          <p:cNvPr id="23" name="Straight Arrow Connector 22">
            <a:extLst>
              <a:ext uri="{FF2B5EF4-FFF2-40B4-BE49-F238E27FC236}">
                <a16:creationId xmlns:a16="http://schemas.microsoft.com/office/drawing/2014/main" id="{495A91B3-9F2B-4848-AED2-3988C2788A78}"/>
              </a:ext>
            </a:extLst>
          </p:cNvPr>
          <p:cNvCxnSpPr>
            <a:cxnSpLocks/>
          </p:cNvCxnSpPr>
          <p:nvPr/>
        </p:nvCxnSpPr>
        <p:spPr>
          <a:xfrm>
            <a:off x="3077994" y="3060539"/>
            <a:ext cx="2983310" cy="0"/>
          </a:xfrm>
          <a:prstGeom prst="straightConnector1">
            <a:avLst/>
          </a:prstGeom>
          <a:noFill/>
          <a:ln w="76200" cap="flat" cmpd="sng" algn="ctr">
            <a:solidFill>
              <a:schemeClr val="bg1"/>
            </a:solidFill>
            <a:prstDash val="solid"/>
            <a:tailEnd type="triangle"/>
          </a:ln>
          <a:effectLst/>
        </p:spPr>
      </p:cxnSp>
      <p:sp>
        <p:nvSpPr>
          <p:cNvPr id="24" name="TextBox 23">
            <a:extLst>
              <a:ext uri="{FF2B5EF4-FFF2-40B4-BE49-F238E27FC236}">
                <a16:creationId xmlns:a16="http://schemas.microsoft.com/office/drawing/2014/main" id="{BC257554-5FBD-384C-9979-4CD43BC80BB4}"/>
              </a:ext>
            </a:extLst>
          </p:cNvPr>
          <p:cNvSpPr txBox="1"/>
          <p:nvPr/>
        </p:nvSpPr>
        <p:spPr>
          <a:xfrm>
            <a:off x="6465149" y="2244449"/>
            <a:ext cx="3169341" cy="1358900"/>
          </a:xfrm>
          <a:prstGeom prst="rect">
            <a:avLst/>
          </a:prstGeom>
          <a:noFill/>
        </p:spPr>
        <p:txBody>
          <a:bodyPr wrap="square" rtlCol="0" anchor="ctr">
            <a:noAutofit/>
          </a:bodyPr>
          <a:lstStyle/>
          <a:p>
            <a:pPr>
              <a:defRPr/>
            </a:pPr>
            <a:r>
              <a:rPr lang="en-US" sz="1600" kern="0">
                <a:solidFill>
                  <a:sysClr val="windowText" lastClr="000000"/>
                </a:solidFill>
                <a:latin typeface="Nunito Sans" pitchFamily="2" charset="77"/>
              </a:rPr>
              <a:t>Traits within our organization that we could leverage in the future or mitigate through strategic actions</a:t>
            </a:r>
          </a:p>
        </p:txBody>
      </p:sp>
      <p:sp>
        <p:nvSpPr>
          <p:cNvPr id="25" name="TextBox 24">
            <a:extLst>
              <a:ext uri="{FF2B5EF4-FFF2-40B4-BE49-F238E27FC236}">
                <a16:creationId xmlns:a16="http://schemas.microsoft.com/office/drawing/2014/main" id="{B41F4CA8-BE22-474C-B790-D087BF367B31}"/>
              </a:ext>
            </a:extLst>
          </p:cNvPr>
          <p:cNvSpPr txBox="1"/>
          <p:nvPr/>
        </p:nvSpPr>
        <p:spPr>
          <a:xfrm>
            <a:off x="6465148" y="3603349"/>
            <a:ext cx="3169341" cy="1358900"/>
          </a:xfrm>
          <a:prstGeom prst="rect">
            <a:avLst/>
          </a:prstGeom>
          <a:noFill/>
        </p:spPr>
        <p:txBody>
          <a:bodyPr wrap="square" rtlCol="0" anchor="ctr">
            <a:noAutofit/>
          </a:bodyPr>
          <a:lstStyle/>
          <a:p>
            <a:pPr>
              <a:defRPr/>
            </a:pPr>
            <a:r>
              <a:rPr lang="en-US" sz="1600" kern="0">
                <a:solidFill>
                  <a:sysClr val="windowText" lastClr="000000"/>
                </a:solidFill>
                <a:latin typeface="Nunito Sans" pitchFamily="2" charset="77"/>
              </a:rPr>
              <a:t>Elements outside of our organization over which we have no direct control but that could (and should) affect our strategy</a:t>
            </a:r>
          </a:p>
        </p:txBody>
      </p:sp>
      <p:graphicFrame>
        <p:nvGraphicFramePr>
          <p:cNvPr id="26" name="Table 25">
            <a:extLst>
              <a:ext uri="{FF2B5EF4-FFF2-40B4-BE49-F238E27FC236}">
                <a16:creationId xmlns:a16="http://schemas.microsoft.com/office/drawing/2014/main" id="{833D20E2-034E-C04F-952A-742C9A4C8E86}"/>
              </a:ext>
            </a:extLst>
          </p:cNvPr>
          <p:cNvGraphicFramePr>
            <a:graphicFrameLocks noGrp="1"/>
          </p:cNvGraphicFramePr>
          <p:nvPr/>
        </p:nvGraphicFramePr>
        <p:xfrm>
          <a:off x="3077994" y="2244449"/>
          <a:ext cx="2983310" cy="2717800"/>
        </p:xfrm>
        <a:graphic>
          <a:graphicData uri="http://schemas.openxmlformats.org/drawingml/2006/table">
            <a:tbl>
              <a:tblPr firstRow="1" bandRow="1"/>
              <a:tblGrid>
                <a:gridCol w="1491655">
                  <a:extLst>
                    <a:ext uri="{9D8B030D-6E8A-4147-A177-3AD203B41FA5}">
                      <a16:colId xmlns:a16="http://schemas.microsoft.com/office/drawing/2014/main" val="20000"/>
                    </a:ext>
                  </a:extLst>
                </a:gridCol>
                <a:gridCol w="1491655">
                  <a:extLst>
                    <a:ext uri="{9D8B030D-6E8A-4147-A177-3AD203B41FA5}">
                      <a16:colId xmlns:a16="http://schemas.microsoft.com/office/drawing/2014/main" val="20001"/>
                    </a:ext>
                  </a:extLst>
                </a:gridCol>
              </a:tblGrid>
              <a:tr h="1358900">
                <a:tc>
                  <a:txBody>
                    <a:bodyPr/>
                    <a:lstStyle>
                      <a:lvl1pPr marL="0" algn="l" rtl="0" eaLnBrk="1" latinLnBrk="0" hangingPunct="1">
                        <a:defRPr kumimoji="0" kern="1200">
                          <a:solidFill>
                            <a:schemeClr val="tx1"/>
                          </a:solidFill>
                          <a:latin typeface="Lucida Sans Unicode"/>
                        </a:defRPr>
                      </a:lvl1pPr>
                      <a:lvl2pPr marL="457200" algn="l" rtl="0" eaLnBrk="1" latinLnBrk="0" hangingPunct="1">
                        <a:defRPr kumimoji="0" kern="1200">
                          <a:solidFill>
                            <a:schemeClr val="tx1"/>
                          </a:solidFill>
                          <a:latin typeface="Lucida Sans Unicode"/>
                        </a:defRPr>
                      </a:lvl2pPr>
                      <a:lvl3pPr marL="914400" algn="l" rtl="0" eaLnBrk="1" latinLnBrk="0" hangingPunct="1">
                        <a:defRPr kumimoji="0" kern="1200">
                          <a:solidFill>
                            <a:schemeClr val="tx1"/>
                          </a:solidFill>
                          <a:latin typeface="Lucida Sans Unicode"/>
                        </a:defRPr>
                      </a:lvl3pPr>
                      <a:lvl4pPr marL="1371600" algn="l" rtl="0" eaLnBrk="1" latinLnBrk="0" hangingPunct="1">
                        <a:defRPr kumimoji="0" kern="1200">
                          <a:solidFill>
                            <a:schemeClr val="tx1"/>
                          </a:solidFill>
                          <a:latin typeface="Lucida Sans Unicode"/>
                        </a:defRPr>
                      </a:lvl4pPr>
                      <a:lvl5pPr marL="1828800" algn="l" rtl="0" eaLnBrk="1" latinLnBrk="0" hangingPunct="1">
                        <a:defRPr kumimoji="0" kern="1200">
                          <a:solidFill>
                            <a:schemeClr val="tx1"/>
                          </a:solidFill>
                          <a:latin typeface="Lucida Sans Unicode"/>
                        </a:defRPr>
                      </a:lvl5pPr>
                      <a:lvl6pPr marL="2286000" algn="l" rtl="0" eaLnBrk="1" latinLnBrk="0" hangingPunct="1">
                        <a:defRPr kumimoji="0" kern="1200">
                          <a:solidFill>
                            <a:schemeClr val="tx1"/>
                          </a:solidFill>
                          <a:latin typeface="Lucida Sans Unicode"/>
                        </a:defRPr>
                      </a:lvl6pPr>
                      <a:lvl7pPr marL="2743200" algn="l" rtl="0" eaLnBrk="1" latinLnBrk="0" hangingPunct="1">
                        <a:defRPr kumimoji="0" kern="1200">
                          <a:solidFill>
                            <a:schemeClr val="tx1"/>
                          </a:solidFill>
                          <a:latin typeface="Lucida Sans Unicode"/>
                        </a:defRPr>
                      </a:lvl7pPr>
                      <a:lvl8pPr marL="3200400" algn="l" rtl="0" eaLnBrk="1" latinLnBrk="0" hangingPunct="1">
                        <a:defRPr kumimoji="0" kern="1200">
                          <a:solidFill>
                            <a:schemeClr val="tx1"/>
                          </a:solidFill>
                          <a:latin typeface="Lucida Sans Unicode"/>
                        </a:defRPr>
                      </a:lvl8pPr>
                      <a:lvl9pPr marL="3657600" algn="l" rtl="0" eaLnBrk="1" latinLnBrk="0" hangingPunct="1">
                        <a:defRPr kumimoji="0" kern="1200">
                          <a:solidFill>
                            <a:schemeClr val="tx1"/>
                          </a:solidFill>
                          <a:latin typeface="Lucida Sans Unicode"/>
                        </a:defRPr>
                      </a:lvl9pPr>
                    </a:lstStyle>
                    <a:p>
                      <a:pPr algn="ctr"/>
                      <a:endParaRPr lang="en-US" sz="1400" b="1">
                        <a:solidFill>
                          <a:schemeClr val="bg1"/>
                        </a:solidFill>
                        <a:latin typeface="Nunito Sans" pitchFamily="2" charset="77"/>
                      </a:endParaRPr>
                    </a:p>
                    <a:p>
                      <a:pPr algn="ctr"/>
                      <a:r>
                        <a:rPr lang="en-US" sz="1400" b="1">
                          <a:solidFill>
                            <a:schemeClr val="bg1"/>
                          </a:solidFill>
                          <a:latin typeface="Nunito Sans" pitchFamily="2" charset="77"/>
                        </a:rPr>
                        <a:t>Strengths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Lucida Sans Unicode"/>
                        </a:defRPr>
                      </a:lvl1pPr>
                      <a:lvl2pPr marL="457200" algn="l" rtl="0" eaLnBrk="1" latinLnBrk="0" hangingPunct="1">
                        <a:defRPr kumimoji="0" kern="1200">
                          <a:solidFill>
                            <a:schemeClr val="tx1"/>
                          </a:solidFill>
                          <a:latin typeface="Lucida Sans Unicode"/>
                        </a:defRPr>
                      </a:lvl2pPr>
                      <a:lvl3pPr marL="914400" algn="l" rtl="0" eaLnBrk="1" latinLnBrk="0" hangingPunct="1">
                        <a:defRPr kumimoji="0" kern="1200">
                          <a:solidFill>
                            <a:schemeClr val="tx1"/>
                          </a:solidFill>
                          <a:latin typeface="Lucida Sans Unicode"/>
                        </a:defRPr>
                      </a:lvl3pPr>
                      <a:lvl4pPr marL="1371600" algn="l" rtl="0" eaLnBrk="1" latinLnBrk="0" hangingPunct="1">
                        <a:defRPr kumimoji="0" kern="1200">
                          <a:solidFill>
                            <a:schemeClr val="tx1"/>
                          </a:solidFill>
                          <a:latin typeface="Lucida Sans Unicode"/>
                        </a:defRPr>
                      </a:lvl4pPr>
                      <a:lvl5pPr marL="1828800" algn="l" rtl="0" eaLnBrk="1" latinLnBrk="0" hangingPunct="1">
                        <a:defRPr kumimoji="0" kern="1200">
                          <a:solidFill>
                            <a:schemeClr val="tx1"/>
                          </a:solidFill>
                          <a:latin typeface="Lucida Sans Unicode"/>
                        </a:defRPr>
                      </a:lvl5pPr>
                      <a:lvl6pPr marL="2286000" algn="l" rtl="0" eaLnBrk="1" latinLnBrk="0" hangingPunct="1">
                        <a:defRPr kumimoji="0" kern="1200">
                          <a:solidFill>
                            <a:schemeClr val="tx1"/>
                          </a:solidFill>
                          <a:latin typeface="Lucida Sans Unicode"/>
                        </a:defRPr>
                      </a:lvl6pPr>
                      <a:lvl7pPr marL="2743200" algn="l" rtl="0" eaLnBrk="1" latinLnBrk="0" hangingPunct="1">
                        <a:defRPr kumimoji="0" kern="1200">
                          <a:solidFill>
                            <a:schemeClr val="tx1"/>
                          </a:solidFill>
                          <a:latin typeface="Lucida Sans Unicode"/>
                        </a:defRPr>
                      </a:lvl7pPr>
                      <a:lvl8pPr marL="3200400" algn="l" rtl="0" eaLnBrk="1" latinLnBrk="0" hangingPunct="1">
                        <a:defRPr kumimoji="0" kern="1200">
                          <a:solidFill>
                            <a:schemeClr val="tx1"/>
                          </a:solidFill>
                          <a:latin typeface="Lucida Sans Unicode"/>
                        </a:defRPr>
                      </a:lvl8pPr>
                      <a:lvl9pPr marL="3657600" algn="l" rtl="0" eaLnBrk="1" latinLnBrk="0" hangingPunct="1">
                        <a:defRPr kumimoji="0" kern="1200">
                          <a:solidFill>
                            <a:schemeClr val="tx1"/>
                          </a:solidFill>
                          <a:latin typeface="Lucida Sans Unicode"/>
                        </a:defRPr>
                      </a:lvl9pPr>
                    </a:lstStyle>
                    <a:p>
                      <a:pPr algn="ctr"/>
                      <a:endParaRPr lang="en-US" sz="1400" b="1">
                        <a:solidFill>
                          <a:schemeClr val="bg1"/>
                        </a:solidFill>
                        <a:latin typeface="Nunito Sans" pitchFamily="2" charset="77"/>
                      </a:endParaRPr>
                    </a:p>
                    <a:p>
                      <a:pPr algn="ctr"/>
                      <a:r>
                        <a:rPr lang="en-US" sz="1400" b="1">
                          <a:solidFill>
                            <a:schemeClr val="bg1"/>
                          </a:solidFill>
                          <a:latin typeface="Nunito Sans" pitchFamily="2" charset="77"/>
                        </a:rPr>
                        <a:t>Weaknesses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58900">
                <a:tc>
                  <a:txBody>
                    <a:bodyPr/>
                    <a:lstStyle>
                      <a:lvl1pPr marL="0" algn="l" rtl="0" eaLnBrk="1" latinLnBrk="0" hangingPunct="1">
                        <a:defRPr kumimoji="0" kern="1200">
                          <a:solidFill>
                            <a:schemeClr val="tx1"/>
                          </a:solidFill>
                          <a:latin typeface="Lucida Sans Unicode"/>
                        </a:defRPr>
                      </a:lvl1pPr>
                      <a:lvl2pPr marL="457200" algn="l" rtl="0" eaLnBrk="1" latinLnBrk="0" hangingPunct="1">
                        <a:defRPr kumimoji="0" kern="1200">
                          <a:solidFill>
                            <a:schemeClr val="tx1"/>
                          </a:solidFill>
                          <a:latin typeface="Lucida Sans Unicode"/>
                        </a:defRPr>
                      </a:lvl2pPr>
                      <a:lvl3pPr marL="914400" algn="l" rtl="0" eaLnBrk="1" latinLnBrk="0" hangingPunct="1">
                        <a:defRPr kumimoji="0" kern="1200">
                          <a:solidFill>
                            <a:schemeClr val="tx1"/>
                          </a:solidFill>
                          <a:latin typeface="Lucida Sans Unicode"/>
                        </a:defRPr>
                      </a:lvl3pPr>
                      <a:lvl4pPr marL="1371600" algn="l" rtl="0" eaLnBrk="1" latinLnBrk="0" hangingPunct="1">
                        <a:defRPr kumimoji="0" kern="1200">
                          <a:solidFill>
                            <a:schemeClr val="tx1"/>
                          </a:solidFill>
                          <a:latin typeface="Lucida Sans Unicode"/>
                        </a:defRPr>
                      </a:lvl4pPr>
                      <a:lvl5pPr marL="1828800" algn="l" rtl="0" eaLnBrk="1" latinLnBrk="0" hangingPunct="1">
                        <a:defRPr kumimoji="0" kern="1200">
                          <a:solidFill>
                            <a:schemeClr val="tx1"/>
                          </a:solidFill>
                          <a:latin typeface="Lucida Sans Unicode"/>
                        </a:defRPr>
                      </a:lvl5pPr>
                      <a:lvl6pPr marL="2286000" algn="l" rtl="0" eaLnBrk="1" latinLnBrk="0" hangingPunct="1">
                        <a:defRPr kumimoji="0" kern="1200">
                          <a:solidFill>
                            <a:schemeClr val="tx1"/>
                          </a:solidFill>
                          <a:latin typeface="Lucida Sans Unicode"/>
                        </a:defRPr>
                      </a:lvl6pPr>
                      <a:lvl7pPr marL="2743200" algn="l" rtl="0" eaLnBrk="1" latinLnBrk="0" hangingPunct="1">
                        <a:defRPr kumimoji="0" kern="1200">
                          <a:solidFill>
                            <a:schemeClr val="tx1"/>
                          </a:solidFill>
                          <a:latin typeface="Lucida Sans Unicode"/>
                        </a:defRPr>
                      </a:lvl7pPr>
                      <a:lvl8pPr marL="3200400" algn="l" rtl="0" eaLnBrk="1" latinLnBrk="0" hangingPunct="1">
                        <a:defRPr kumimoji="0" kern="1200">
                          <a:solidFill>
                            <a:schemeClr val="tx1"/>
                          </a:solidFill>
                          <a:latin typeface="Lucida Sans Unicode"/>
                        </a:defRPr>
                      </a:lvl8pPr>
                      <a:lvl9pPr marL="3657600" algn="l" rtl="0" eaLnBrk="1" latinLnBrk="0" hangingPunct="1">
                        <a:defRPr kumimoji="0" kern="1200">
                          <a:solidFill>
                            <a:schemeClr val="tx1"/>
                          </a:solidFill>
                          <a:latin typeface="Lucida Sans Unicode"/>
                        </a:defRPr>
                      </a:lvl9pPr>
                    </a:lstStyle>
                    <a:p>
                      <a:pPr algn="ctr"/>
                      <a:endParaRPr lang="en-US" sz="1400" b="1">
                        <a:solidFill>
                          <a:schemeClr val="bg1"/>
                        </a:solidFill>
                        <a:latin typeface="Nunito Sans" pitchFamily="2" charset="77"/>
                      </a:endParaRPr>
                    </a:p>
                    <a:p>
                      <a:pPr algn="ctr"/>
                      <a:r>
                        <a:rPr lang="en-US" sz="1400" b="1">
                          <a:solidFill>
                            <a:schemeClr val="bg1"/>
                          </a:solidFill>
                          <a:latin typeface="Nunito Sans" pitchFamily="2" charset="77"/>
                        </a:rPr>
                        <a:t>Opportunities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Lucida Sans Unicode"/>
                        </a:defRPr>
                      </a:lvl1pPr>
                      <a:lvl2pPr marL="457200" algn="l" rtl="0" eaLnBrk="1" latinLnBrk="0" hangingPunct="1">
                        <a:defRPr kumimoji="0" kern="1200">
                          <a:solidFill>
                            <a:schemeClr val="tx1"/>
                          </a:solidFill>
                          <a:latin typeface="Lucida Sans Unicode"/>
                        </a:defRPr>
                      </a:lvl2pPr>
                      <a:lvl3pPr marL="914400" algn="l" rtl="0" eaLnBrk="1" latinLnBrk="0" hangingPunct="1">
                        <a:defRPr kumimoji="0" kern="1200">
                          <a:solidFill>
                            <a:schemeClr val="tx1"/>
                          </a:solidFill>
                          <a:latin typeface="Lucida Sans Unicode"/>
                        </a:defRPr>
                      </a:lvl3pPr>
                      <a:lvl4pPr marL="1371600" algn="l" rtl="0" eaLnBrk="1" latinLnBrk="0" hangingPunct="1">
                        <a:defRPr kumimoji="0" kern="1200">
                          <a:solidFill>
                            <a:schemeClr val="tx1"/>
                          </a:solidFill>
                          <a:latin typeface="Lucida Sans Unicode"/>
                        </a:defRPr>
                      </a:lvl4pPr>
                      <a:lvl5pPr marL="1828800" algn="l" rtl="0" eaLnBrk="1" latinLnBrk="0" hangingPunct="1">
                        <a:defRPr kumimoji="0" kern="1200">
                          <a:solidFill>
                            <a:schemeClr val="tx1"/>
                          </a:solidFill>
                          <a:latin typeface="Lucida Sans Unicode"/>
                        </a:defRPr>
                      </a:lvl5pPr>
                      <a:lvl6pPr marL="2286000" algn="l" rtl="0" eaLnBrk="1" latinLnBrk="0" hangingPunct="1">
                        <a:defRPr kumimoji="0" kern="1200">
                          <a:solidFill>
                            <a:schemeClr val="tx1"/>
                          </a:solidFill>
                          <a:latin typeface="Lucida Sans Unicode"/>
                        </a:defRPr>
                      </a:lvl6pPr>
                      <a:lvl7pPr marL="2743200" algn="l" rtl="0" eaLnBrk="1" latinLnBrk="0" hangingPunct="1">
                        <a:defRPr kumimoji="0" kern="1200">
                          <a:solidFill>
                            <a:schemeClr val="tx1"/>
                          </a:solidFill>
                          <a:latin typeface="Lucida Sans Unicode"/>
                        </a:defRPr>
                      </a:lvl7pPr>
                      <a:lvl8pPr marL="3200400" algn="l" rtl="0" eaLnBrk="1" latinLnBrk="0" hangingPunct="1">
                        <a:defRPr kumimoji="0" kern="1200">
                          <a:solidFill>
                            <a:schemeClr val="tx1"/>
                          </a:solidFill>
                          <a:latin typeface="Lucida Sans Unicode"/>
                        </a:defRPr>
                      </a:lvl8pPr>
                      <a:lvl9pPr marL="3657600" algn="l" rtl="0" eaLnBrk="1" latinLnBrk="0" hangingPunct="1">
                        <a:defRPr kumimoji="0" kern="1200">
                          <a:solidFill>
                            <a:schemeClr val="tx1"/>
                          </a:solidFill>
                          <a:latin typeface="Lucida Sans Unicode"/>
                        </a:defRPr>
                      </a:lvl9pPr>
                    </a:lstStyle>
                    <a:p>
                      <a:pPr algn="ctr"/>
                      <a:endParaRPr lang="en-US" sz="1400" b="1">
                        <a:solidFill>
                          <a:schemeClr val="bg1"/>
                        </a:solidFill>
                        <a:latin typeface="Nunito Sans" pitchFamily="2" charset="77"/>
                      </a:endParaRPr>
                    </a:p>
                    <a:p>
                      <a:pPr algn="ctr"/>
                      <a:r>
                        <a:rPr lang="en-US" sz="1400" b="1">
                          <a:solidFill>
                            <a:schemeClr val="bg1"/>
                          </a:solidFill>
                          <a:latin typeface="Nunito Sans" pitchFamily="2" charset="77"/>
                        </a:rPr>
                        <a:t>Threats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1" name="Title 1">
            <a:extLst>
              <a:ext uri="{FF2B5EF4-FFF2-40B4-BE49-F238E27FC236}">
                <a16:creationId xmlns:a16="http://schemas.microsoft.com/office/drawing/2014/main" id="{E8A9334F-4F02-4F4F-99B2-9DA900BD4A97}"/>
              </a:ext>
            </a:extLst>
          </p:cNvPr>
          <p:cNvSpPr txBox="1">
            <a:spLocks/>
          </p:cNvSpPr>
          <p:nvPr/>
        </p:nvSpPr>
        <p:spPr>
          <a:xfrm>
            <a:off x="609600" y="152402"/>
            <a:ext cx="10972800" cy="830997"/>
          </a:xfrm>
          <a:prstGeom prst="rect">
            <a:avLst/>
          </a:prstGeom>
        </p:spPr>
        <p:txBody>
          <a:bodyPr vert="horz" lIns="91440" tIns="45720" rIns="91440" bIns="45720" rtlCol="0" anchor="b">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endParaRPr lang="en-US"/>
          </a:p>
        </p:txBody>
      </p:sp>
      <p:sp>
        <p:nvSpPr>
          <p:cNvPr id="4" name="Title 3">
            <a:extLst>
              <a:ext uri="{FF2B5EF4-FFF2-40B4-BE49-F238E27FC236}">
                <a16:creationId xmlns:a16="http://schemas.microsoft.com/office/drawing/2014/main" id="{CDE51552-98C3-984F-A47A-E2AA01AF0D26}"/>
              </a:ext>
            </a:extLst>
          </p:cNvPr>
          <p:cNvSpPr>
            <a:spLocks noGrp="1"/>
          </p:cNvSpPr>
          <p:nvPr>
            <p:ph type="title"/>
          </p:nvPr>
        </p:nvSpPr>
        <p:spPr/>
        <p:txBody>
          <a:bodyPr/>
          <a:lstStyle/>
          <a:p>
            <a:r>
              <a:rPr lang="en-US"/>
              <a:t>SWOT analysis = great starting point (tip: no more than 3 per box!)</a:t>
            </a:r>
          </a:p>
        </p:txBody>
      </p:sp>
    </p:spTree>
    <p:extLst>
      <p:ext uri="{BB962C8B-B14F-4D97-AF65-F5344CB8AC3E}">
        <p14:creationId xmlns:p14="http://schemas.microsoft.com/office/powerpoint/2010/main" val="4116065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41BBEBD5-A1A5-4AEC-B258-C814CF7B7EC0}"/>
              </a:ext>
            </a:extLst>
          </p:cNvPr>
          <p:cNvSpPr>
            <a:spLocks noGrp="1"/>
          </p:cNvSpPr>
          <p:nvPr>
            <p:ph type="title"/>
          </p:nvPr>
        </p:nvSpPr>
        <p:spPr>
          <a:xfrm>
            <a:off x="439918" y="170389"/>
            <a:ext cx="10972800" cy="830997"/>
          </a:xfrm>
        </p:spPr>
        <p:txBody>
          <a:bodyPr/>
          <a:lstStyle/>
          <a:p>
            <a:r>
              <a:rPr lang="en-US" dirty="0"/>
              <a:t>SWOT Example – UNC School of Dentistry</a:t>
            </a:r>
          </a:p>
        </p:txBody>
      </p:sp>
      <p:sp>
        <p:nvSpPr>
          <p:cNvPr id="6" name="TextBox 5">
            <a:extLst>
              <a:ext uri="{FF2B5EF4-FFF2-40B4-BE49-F238E27FC236}">
                <a16:creationId xmlns:a16="http://schemas.microsoft.com/office/drawing/2014/main" id="{DDA78AAC-05B4-B440-A039-484CE012D031}"/>
              </a:ext>
            </a:extLst>
          </p:cNvPr>
          <p:cNvSpPr txBox="1"/>
          <p:nvPr/>
        </p:nvSpPr>
        <p:spPr>
          <a:xfrm>
            <a:off x="1846462" y="1230853"/>
            <a:ext cx="4325112" cy="2377440"/>
          </a:xfrm>
          <a:prstGeom prst="rect">
            <a:avLst/>
          </a:prstGeom>
          <a:noFill/>
          <a:ln>
            <a:solidFill>
              <a:schemeClr val="accent1"/>
            </a:solidFill>
          </a:ln>
        </p:spPr>
        <p:txBody>
          <a:bodyPr wrap="square" rtlCol="0">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0" normalizeH="0" baseline="0" noProof="0" dirty="0">
                <a:ln>
                  <a:noFill/>
                </a:ln>
                <a:solidFill>
                  <a:srgbClr val="67A5D0"/>
                </a:solidFill>
                <a:effectLst/>
                <a:uLnTx/>
                <a:uFillTx/>
                <a:latin typeface="Calibri"/>
                <a:ea typeface="+mn-ea"/>
                <a:cs typeface="+mn-cs"/>
              </a:rPr>
              <a:t>Strengths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Sense of </a:t>
            </a:r>
            <a:r>
              <a:rPr kumimoji="0" lang="en-US" sz="1000" b="1" i="0" u="none" strike="noStrike" kern="1200" cap="none" spc="0" normalizeH="0" baseline="0" noProof="0" dirty="0">
                <a:ln>
                  <a:noFill/>
                </a:ln>
                <a:solidFill>
                  <a:prstClr val="black"/>
                </a:solidFill>
                <a:effectLst/>
                <a:uLnTx/>
                <a:uFillTx/>
                <a:latin typeface="Calibri"/>
                <a:ea typeface="+mn-ea"/>
                <a:cs typeface="+mn-cs"/>
              </a:rPr>
              <a:t>community</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Loyal alumni</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Dedicated faculty and staff</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Caring students</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Bond with UNC brand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Transformational </a:t>
            </a:r>
            <a:r>
              <a:rPr kumimoji="0" lang="en-US" sz="1000" b="1" i="0" u="none" strike="noStrike" kern="1200" cap="none" spc="0" normalizeH="0" baseline="0" noProof="0" dirty="0">
                <a:ln>
                  <a:noFill/>
                </a:ln>
                <a:solidFill>
                  <a:prstClr val="black"/>
                </a:solidFill>
                <a:effectLst/>
                <a:uLnTx/>
                <a:uFillTx/>
                <a:latin typeface="Calibri"/>
                <a:ea typeface="+mn-ea"/>
                <a:cs typeface="+mn-cs"/>
              </a:rPr>
              <a:t>lasting impact</a:t>
            </a:r>
            <a:r>
              <a:rPr kumimoji="0" lang="en-US" sz="1000" b="0" i="0" u="none" strike="noStrike" kern="1200" cap="none" spc="0" normalizeH="0" baseline="0" noProof="0" dirty="0">
                <a:ln>
                  <a:noFill/>
                </a:ln>
                <a:solidFill>
                  <a:prstClr val="black"/>
                </a:solidFill>
                <a:effectLst/>
                <a:uLnTx/>
                <a:uFillTx/>
                <a:latin typeface="Calibri"/>
                <a:ea typeface="+mn-ea"/>
                <a:cs typeface="+mn-cs"/>
              </a:rPr>
              <a:t> on health</a:t>
            </a:r>
          </a:p>
          <a:p>
            <a:pPr marL="742950" lvl="1" indent="-285750">
              <a:buFont typeface="Calibri" panose="020F0502020204030204" pitchFamily="34" charset="0"/>
              <a:buChar char="⁻"/>
              <a:defRPr/>
            </a:pPr>
            <a:r>
              <a:rPr lang="en-US" sz="1000" dirty="0">
                <a:solidFill>
                  <a:prstClr val="black"/>
                </a:solidFill>
                <a:latin typeface="Calibri"/>
              </a:rPr>
              <a:t>Research that impacts practice and policy</a:t>
            </a:r>
          </a:p>
          <a:p>
            <a:pPr marL="742950" lvl="1" indent="-285750">
              <a:buFont typeface="Calibri" panose="020F0502020204030204" pitchFamily="34" charset="0"/>
              <a:buChar char="⁻"/>
              <a:defRPr/>
            </a:pPr>
            <a:r>
              <a:rPr lang="en-US" sz="1000" dirty="0">
                <a:solidFill>
                  <a:prstClr val="black"/>
                </a:solidFill>
                <a:latin typeface="Calibri"/>
              </a:rPr>
              <a:t>Highly ranked in NIH funding</a:t>
            </a:r>
          </a:p>
          <a:p>
            <a:pPr marL="742950" lvl="1" indent="-285750">
              <a:buFont typeface="Calibri" panose="020F0502020204030204" pitchFamily="34" charset="0"/>
              <a:buChar char="⁻"/>
              <a:defRPr/>
            </a:pPr>
            <a:r>
              <a:rPr lang="en-US" sz="1000" dirty="0">
                <a:solidFill>
                  <a:prstClr val="black"/>
                </a:solidFill>
                <a:latin typeface="Calibri"/>
              </a:rPr>
              <a:t>Influential thought leaders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Broad-based </a:t>
            </a:r>
            <a:r>
              <a:rPr kumimoji="0" lang="en-US" sz="1000" b="1" i="0" u="none" strike="noStrike" kern="1200" cap="none" spc="0" normalizeH="0" baseline="0" noProof="0" dirty="0">
                <a:ln>
                  <a:noFill/>
                </a:ln>
                <a:solidFill>
                  <a:prstClr val="black"/>
                </a:solidFill>
                <a:effectLst/>
                <a:uLnTx/>
                <a:uFillTx/>
                <a:latin typeface="Calibri"/>
                <a:ea typeface="+mn-ea"/>
                <a:cs typeface="+mn-cs"/>
              </a:rPr>
              <a:t>education and care</a:t>
            </a:r>
          </a:p>
          <a:p>
            <a:pPr marL="742950" lvl="1" indent="-285750">
              <a:buFont typeface="Calibri" panose="020F0502020204030204" pitchFamily="34" charset="0"/>
              <a:buChar char="⁻"/>
              <a:defRPr/>
            </a:pPr>
            <a:r>
              <a:rPr lang="en-US" sz="1000" dirty="0">
                <a:solidFill>
                  <a:prstClr val="black"/>
                </a:solidFill>
                <a:latin typeface="Calibri"/>
              </a:rPr>
              <a:t>At every level within the dental health delivery system from </a:t>
            </a:r>
            <a:r>
              <a:rPr lang="en-US" sz="1000" dirty="0">
                <a:latin typeface="Calibri"/>
              </a:rPr>
              <a:t>chairside assistant </a:t>
            </a:r>
            <a:r>
              <a:rPr lang="en-US" sz="1000" dirty="0">
                <a:solidFill>
                  <a:prstClr val="black"/>
                </a:solidFill>
                <a:latin typeface="Calibri"/>
              </a:rPr>
              <a:t>to advanced specialty training</a:t>
            </a:r>
          </a:p>
          <a:p>
            <a:pPr marL="742950" lvl="1" indent="-285750">
              <a:buFont typeface="Calibri" panose="020F0502020204030204" pitchFamily="34" charset="0"/>
              <a:buChar char="⁻"/>
              <a:defRPr/>
            </a:pPr>
            <a:r>
              <a:rPr lang="en-US" sz="1000" dirty="0">
                <a:solidFill>
                  <a:prstClr val="black"/>
                </a:solidFill>
                <a:latin typeface="Calibri"/>
              </a:rPr>
              <a:t>Serving as a resource for complex patient care </a:t>
            </a: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1500" b="1" i="0" u="none" strike="noStrike" kern="1200" cap="none" spc="0" normalizeH="0" baseline="0" noProof="0" dirty="0">
              <a:ln>
                <a:noFill/>
              </a:ln>
              <a:solidFill>
                <a:srgbClr val="67A5D0"/>
              </a:solidFill>
              <a:effectLst/>
              <a:uLnTx/>
              <a:uFillTx/>
              <a:latin typeface="Calibri"/>
              <a:ea typeface="+mn-ea"/>
              <a:cs typeface="+mn-cs"/>
            </a:endParaRPr>
          </a:p>
        </p:txBody>
      </p:sp>
      <p:sp>
        <p:nvSpPr>
          <p:cNvPr id="7" name="TextBox 6">
            <a:extLst>
              <a:ext uri="{FF2B5EF4-FFF2-40B4-BE49-F238E27FC236}">
                <a16:creationId xmlns:a16="http://schemas.microsoft.com/office/drawing/2014/main" id="{F871E5B3-29CC-E741-8972-37FDF3470855}"/>
              </a:ext>
            </a:extLst>
          </p:cNvPr>
          <p:cNvSpPr txBox="1"/>
          <p:nvPr/>
        </p:nvSpPr>
        <p:spPr>
          <a:xfrm>
            <a:off x="6229305" y="1230853"/>
            <a:ext cx="4325112" cy="2377440"/>
          </a:xfrm>
          <a:prstGeom prst="rect">
            <a:avLst/>
          </a:prstGeom>
          <a:noFill/>
          <a:ln>
            <a:solidFill>
              <a:schemeClr val="accent1"/>
            </a:solidFill>
          </a:ln>
        </p:spPr>
        <p:txBody>
          <a:bodyPr wrap="square" rtlCol="0">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0" normalizeH="0" baseline="0" noProof="0" dirty="0">
                <a:ln>
                  <a:noFill/>
                </a:ln>
                <a:solidFill>
                  <a:srgbClr val="67A5D0"/>
                </a:solidFill>
                <a:effectLst/>
                <a:uLnTx/>
                <a:uFillTx/>
                <a:latin typeface="Calibri"/>
                <a:ea typeface="+mn-ea"/>
                <a:cs typeface="+mn-cs"/>
              </a:rPr>
              <a:t>Weaknesses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Curriculum </a:t>
            </a:r>
          </a:p>
          <a:p>
            <a:pPr marL="742950" lvl="1" indent="-285750">
              <a:buFont typeface="Calibri" panose="020F0502020204030204" pitchFamily="34" charset="0"/>
              <a:buChar char="⁻"/>
              <a:defRPr/>
            </a:pPr>
            <a:r>
              <a:rPr lang="en-US" sz="1000" dirty="0">
                <a:solidFill>
                  <a:prstClr val="black"/>
                </a:solidFill>
                <a:latin typeface="Calibri"/>
              </a:rPr>
              <a:t>Insufficiently integrated didactic and clinical education</a:t>
            </a:r>
          </a:p>
          <a:p>
            <a:pPr marL="742950" lvl="1" indent="-285750">
              <a:buFont typeface="Calibri" panose="020F0502020204030204" pitchFamily="34" charset="0"/>
              <a:buChar char="⁻"/>
              <a:defRPr/>
            </a:pPr>
            <a:r>
              <a:rPr lang="en-US" sz="1000" dirty="0">
                <a:latin typeface="Calibri"/>
              </a:rPr>
              <a:t>Overreliance on passive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Communication</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a:p>
            <a:pPr marL="742950" lvl="1" indent="-285750">
              <a:buFont typeface="Calibri" panose="020F0502020204030204" pitchFamily="34" charset="0"/>
              <a:buChar char="⁻"/>
              <a:defRPr/>
            </a:pPr>
            <a:r>
              <a:rPr lang="en-US" sz="1000" dirty="0">
                <a:solidFill>
                  <a:prstClr val="black"/>
                </a:solidFill>
                <a:latin typeface="Calibri"/>
              </a:rPr>
              <a:t>Lack of internal transparency, alignment, cooperation and trust</a:t>
            </a:r>
          </a:p>
          <a:p>
            <a:pPr marL="742950" lvl="1" indent="-285750">
              <a:buFont typeface="Calibri" panose="020F0502020204030204" pitchFamily="34" charset="0"/>
              <a:buChar char="⁻"/>
              <a:defRPr/>
            </a:pPr>
            <a:r>
              <a:rPr lang="en-US" sz="1000" dirty="0">
                <a:solidFill>
                  <a:prstClr val="black"/>
                </a:solidFill>
                <a:latin typeface="Calibri"/>
              </a:rPr>
              <a:t>External marketing of the UNC brand (tell our story)</a:t>
            </a:r>
          </a:p>
          <a:p>
            <a:pPr marL="742950" lvl="1" indent="-285750">
              <a:buFont typeface="Calibri" panose="020F0502020204030204" pitchFamily="34" charset="0"/>
              <a:buChar char="⁻"/>
              <a:defRPr/>
            </a:pPr>
            <a:r>
              <a:rPr lang="en-US" sz="1000" dirty="0">
                <a:solidFill>
                  <a:prstClr val="black"/>
                </a:solidFill>
                <a:latin typeface="Calibri"/>
              </a:rPr>
              <a:t>School-level collaboration across campus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Organization</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a:p>
            <a:pPr marL="742950" lvl="1" indent="-285750">
              <a:buFont typeface="Calibri" panose="020F0502020204030204" pitchFamily="34" charset="0"/>
              <a:buChar char="⁻"/>
              <a:defRPr/>
            </a:pPr>
            <a:r>
              <a:rPr lang="en-US" sz="1000" dirty="0">
                <a:solidFill>
                  <a:prstClr val="black"/>
                </a:solidFill>
                <a:latin typeface="Calibri"/>
              </a:rPr>
              <a:t>Inefficient processes and structure</a:t>
            </a:r>
          </a:p>
          <a:p>
            <a:pPr marL="742950" lvl="1" indent="-285750">
              <a:buFont typeface="Calibri" panose="020F0502020204030204" pitchFamily="34" charset="0"/>
              <a:buChar char="⁻"/>
              <a:defRPr/>
            </a:pPr>
            <a:r>
              <a:rPr lang="en-US" sz="1000" dirty="0">
                <a:solidFill>
                  <a:prstClr val="black"/>
                </a:solidFill>
                <a:latin typeface="Calibri"/>
              </a:rPr>
              <a:t>Inertia, complacency, misaligned incentives and resistance to change</a:t>
            </a:r>
          </a:p>
          <a:p>
            <a:pPr marL="742950" lvl="1" indent="-285750">
              <a:buFont typeface="Calibri" panose="020F0502020204030204" pitchFamily="34" charset="0"/>
              <a:buChar char="⁻"/>
              <a:defRPr/>
            </a:pPr>
            <a:r>
              <a:rPr lang="en-US" sz="1000" dirty="0">
                <a:solidFill>
                  <a:prstClr val="black"/>
                </a:solidFill>
                <a:latin typeface="Calibri"/>
              </a:rPr>
              <a:t>Lack of coherent vision and priorities</a:t>
            </a: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1500" b="1" i="0" u="none" strike="noStrike" kern="1200" cap="none" spc="0" normalizeH="0" baseline="0" noProof="0" dirty="0">
              <a:ln>
                <a:noFill/>
              </a:ln>
              <a:solidFill>
                <a:srgbClr val="67A5D0"/>
              </a:solidFill>
              <a:effectLst/>
              <a:uLnTx/>
              <a:uFillTx/>
              <a:latin typeface="Calibri"/>
              <a:ea typeface="+mn-ea"/>
              <a:cs typeface="+mn-cs"/>
            </a:endParaRPr>
          </a:p>
        </p:txBody>
      </p:sp>
      <p:sp>
        <p:nvSpPr>
          <p:cNvPr id="8" name="TextBox 7">
            <a:extLst>
              <a:ext uri="{FF2B5EF4-FFF2-40B4-BE49-F238E27FC236}">
                <a16:creationId xmlns:a16="http://schemas.microsoft.com/office/drawing/2014/main" id="{9E8768F9-8462-2E49-9B69-E0E219A09F55}"/>
              </a:ext>
            </a:extLst>
          </p:cNvPr>
          <p:cNvSpPr txBox="1"/>
          <p:nvPr/>
        </p:nvSpPr>
        <p:spPr>
          <a:xfrm>
            <a:off x="1846462" y="3669253"/>
            <a:ext cx="4325112" cy="2353994"/>
          </a:xfrm>
          <a:prstGeom prst="rect">
            <a:avLst/>
          </a:prstGeom>
          <a:noFill/>
          <a:ln>
            <a:solidFill>
              <a:schemeClr val="accent1"/>
            </a:solidFill>
          </a:ln>
        </p:spPr>
        <p:txBody>
          <a:bodyPr wrap="square" rtlCol="0">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0" normalizeH="0" baseline="0" noProof="0" dirty="0">
                <a:ln>
                  <a:noFill/>
                </a:ln>
                <a:solidFill>
                  <a:srgbClr val="67A5D0"/>
                </a:solidFill>
                <a:effectLst/>
                <a:uLnTx/>
                <a:uFillTx/>
                <a:latin typeface="Calibri"/>
                <a:ea typeface="+mn-ea"/>
                <a:cs typeface="+mn-cs"/>
              </a:rPr>
              <a:t>Opportunities</a:t>
            </a:r>
            <a:endParaRPr kumimoji="0" lang="en-US" sz="1600" b="1" i="0" u="none" strike="noStrike" kern="1200" cap="none" spc="0" normalizeH="0" baseline="0" noProof="0" dirty="0">
              <a:ln>
                <a:noFill/>
              </a:ln>
              <a:solidFill>
                <a:srgbClr val="67A5D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Embrace change to the </a:t>
            </a:r>
            <a:r>
              <a:rPr kumimoji="0" lang="en-US" sz="1000" b="1" i="0" u="none" strike="noStrike" kern="1200" cap="none" spc="0" normalizeH="0" baseline="0" noProof="0" dirty="0">
                <a:ln>
                  <a:noFill/>
                </a:ln>
                <a:solidFill>
                  <a:prstClr val="black"/>
                </a:solidFill>
                <a:effectLst/>
                <a:uLnTx/>
                <a:uFillTx/>
                <a:latin typeface="Calibri"/>
                <a:ea typeface="+mn-ea"/>
                <a:cs typeface="+mn-cs"/>
              </a:rPr>
              <a:t>pedagogical model</a:t>
            </a:r>
            <a:r>
              <a:rPr kumimoji="0" lang="en-US" sz="1000" b="0" i="0" u="none" strike="noStrike" kern="1200" cap="none" spc="0" normalizeH="0" baseline="0" noProof="0" dirty="0">
                <a:ln>
                  <a:noFill/>
                </a:ln>
                <a:solidFill>
                  <a:prstClr val="black"/>
                </a:solidFill>
                <a:effectLst/>
                <a:uLnTx/>
                <a:uFillTx/>
                <a:latin typeface="Calibri"/>
                <a:ea typeface="+mn-ea"/>
                <a:cs typeface="+mn-cs"/>
              </a:rPr>
              <a:t> of learning </a:t>
            </a:r>
          </a:p>
          <a:p>
            <a:pPr marL="742950" lvl="1" indent="-285750">
              <a:buFont typeface="Calibri" panose="020F0502020204030204" pitchFamily="34" charset="0"/>
              <a:buChar char="⁻"/>
              <a:defRPr/>
            </a:pPr>
            <a:r>
              <a:rPr lang="en-US" sz="1000" dirty="0">
                <a:solidFill>
                  <a:prstClr val="black"/>
                </a:solidFill>
                <a:latin typeface="Calibri"/>
              </a:rPr>
              <a:t>Modern curriculum</a:t>
            </a:r>
          </a:p>
          <a:p>
            <a:pPr marL="742950" lvl="1" indent="-285750">
              <a:buFont typeface="Calibri" panose="020F0502020204030204" pitchFamily="34" charset="0"/>
              <a:buChar char="⁻"/>
              <a:defRPr/>
            </a:pPr>
            <a:r>
              <a:rPr lang="en-US" sz="1000" dirty="0">
                <a:solidFill>
                  <a:prstClr val="black"/>
                </a:solidFill>
                <a:latin typeface="Calibri"/>
              </a:rPr>
              <a:t>New degrees </a:t>
            </a:r>
          </a:p>
          <a:p>
            <a:pPr marL="742950" lvl="1" indent="-285750">
              <a:buFont typeface="Calibri" panose="020F0502020204030204" pitchFamily="34" charset="0"/>
              <a:buChar char="⁻"/>
              <a:defRPr/>
            </a:pPr>
            <a:r>
              <a:rPr lang="en-US" sz="1000" dirty="0">
                <a:solidFill>
                  <a:prstClr val="black"/>
                </a:solidFill>
                <a:latin typeface="Calibri"/>
              </a:rPr>
              <a:t>Educational platforms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Engage and serve the </a:t>
            </a:r>
            <a:r>
              <a:rPr kumimoji="0" lang="en-US" sz="1000" b="1" i="0" u="none" strike="noStrike" kern="1200" cap="none" spc="0" normalizeH="0" baseline="0" noProof="0" dirty="0">
                <a:ln>
                  <a:noFill/>
                </a:ln>
                <a:solidFill>
                  <a:prstClr val="black"/>
                </a:solidFill>
                <a:effectLst/>
                <a:uLnTx/>
                <a:uFillTx/>
                <a:latin typeface="Calibri"/>
                <a:ea typeface="+mn-ea"/>
                <a:cs typeface="+mn-cs"/>
              </a:rPr>
              <a:t>North Carolina community</a:t>
            </a:r>
            <a:r>
              <a:rPr kumimoji="0" lang="en-US" sz="1000" b="0" i="0" u="none" strike="noStrike" kern="1200" cap="none" spc="0" normalizeH="0" baseline="0" noProof="0" dirty="0">
                <a:ln>
                  <a:noFill/>
                </a:ln>
                <a:solidFill>
                  <a:prstClr val="black"/>
                </a:solidFill>
                <a:effectLst/>
                <a:uLnTx/>
                <a:uFillTx/>
                <a:latin typeface="Calibri"/>
                <a:ea typeface="+mn-ea"/>
                <a:cs typeface="+mn-cs"/>
              </a:rPr>
              <a:t> through new ventures and programs</a:t>
            </a:r>
          </a:p>
          <a:p>
            <a:pPr marL="742950" lvl="1" indent="-285750">
              <a:buFont typeface="Calibri" panose="020F0502020204030204" pitchFamily="34" charset="0"/>
              <a:buChar char="⁻"/>
              <a:defRPr/>
            </a:pPr>
            <a:r>
              <a:rPr lang="en-US" sz="1000" dirty="0">
                <a:solidFill>
                  <a:prstClr val="black"/>
                </a:solidFill>
                <a:latin typeface="Calibri"/>
              </a:rPr>
              <a:t>Improve oral health of NC through partnerships</a:t>
            </a:r>
          </a:p>
          <a:p>
            <a:pPr marL="742950" lvl="1" indent="-285750">
              <a:buFont typeface="Calibri" panose="020F0502020204030204" pitchFamily="34" charset="0"/>
              <a:buChar char="⁻"/>
              <a:defRPr/>
            </a:pPr>
            <a:r>
              <a:rPr lang="en-US" sz="1000" dirty="0">
                <a:solidFill>
                  <a:prstClr val="black"/>
                </a:solidFill>
                <a:latin typeface="Calibri"/>
              </a:rPr>
              <a:t>Expand and grow services to external markets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Expand the </a:t>
            </a:r>
            <a:r>
              <a:rPr kumimoji="0" lang="en-US" sz="1000" b="1" i="0" u="none" strike="noStrike" kern="1200" cap="none" spc="0" normalizeH="0" baseline="0" noProof="0" dirty="0">
                <a:ln>
                  <a:noFill/>
                </a:ln>
                <a:solidFill>
                  <a:prstClr val="black"/>
                </a:solidFill>
                <a:effectLst/>
                <a:uLnTx/>
                <a:uFillTx/>
                <a:latin typeface="Calibri"/>
                <a:ea typeface="+mn-ea"/>
                <a:cs typeface="+mn-cs"/>
              </a:rPr>
              <a:t>global footprint</a:t>
            </a:r>
          </a:p>
          <a:p>
            <a:pPr marL="742950" lvl="1" indent="-285750">
              <a:buFont typeface="Calibri" panose="020F0502020204030204" pitchFamily="34" charset="0"/>
              <a:buChar char="⁻"/>
              <a:defRPr/>
            </a:pPr>
            <a:r>
              <a:rPr lang="en-US" sz="1000" dirty="0">
                <a:solidFill>
                  <a:prstClr val="black"/>
                </a:solidFill>
                <a:latin typeface="Calibri"/>
              </a:rPr>
              <a:t>Partnerships with international universities</a:t>
            </a:r>
          </a:p>
          <a:p>
            <a:pPr marL="742950" lvl="1" indent="-285750">
              <a:buFont typeface="Calibri" panose="020F0502020204030204" pitchFamily="34" charset="0"/>
              <a:buChar char="⁻"/>
              <a:defRPr/>
            </a:pPr>
            <a:r>
              <a:rPr lang="en-US" sz="1000" dirty="0">
                <a:solidFill>
                  <a:prstClr val="black"/>
                </a:solidFill>
                <a:latin typeface="Calibri"/>
              </a:rPr>
              <a:t>Establish an international DDS program designed to offset rising costs of student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E391D382-EE09-7445-9D4D-8CC25FCEDF91}"/>
              </a:ext>
            </a:extLst>
          </p:cNvPr>
          <p:cNvSpPr txBox="1"/>
          <p:nvPr/>
        </p:nvSpPr>
        <p:spPr>
          <a:xfrm>
            <a:off x="6229305" y="3669253"/>
            <a:ext cx="4325112" cy="2353994"/>
          </a:xfrm>
          <a:prstGeom prst="rect">
            <a:avLst/>
          </a:prstGeom>
          <a:noFill/>
          <a:ln>
            <a:solidFill>
              <a:schemeClr val="accent1"/>
            </a:solidFill>
          </a:ln>
        </p:spPr>
        <p:txBody>
          <a:bodyPr wrap="square" rtlCol="0">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0" normalizeH="0" baseline="0" noProof="0" dirty="0">
                <a:ln>
                  <a:noFill/>
                </a:ln>
                <a:solidFill>
                  <a:srgbClr val="67A5D0"/>
                </a:solidFill>
                <a:effectLst/>
                <a:uLnTx/>
                <a:uFillTx/>
                <a:latin typeface="Calibri"/>
                <a:ea typeface="+mn-ea"/>
                <a:cs typeface="+mn-cs"/>
              </a:rPr>
              <a:t>Threats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Decreasing funding</a:t>
            </a:r>
          </a:p>
          <a:p>
            <a:pPr marL="742950" lvl="1" indent="-285750">
              <a:buFont typeface="Calibri" panose="020F0502020204030204" pitchFamily="34" charset="0"/>
              <a:buChar char="⁻"/>
              <a:defRPr/>
            </a:pPr>
            <a:r>
              <a:rPr lang="en-US" sz="1000" dirty="0">
                <a:solidFill>
                  <a:prstClr val="black"/>
                </a:solidFill>
                <a:latin typeface="Calibri"/>
              </a:rPr>
              <a:t>Changing university financial model</a:t>
            </a:r>
          </a:p>
          <a:p>
            <a:pPr marL="742950" lvl="1" indent="-285750">
              <a:buFont typeface="Calibri" panose="020F0502020204030204" pitchFamily="34" charset="0"/>
              <a:buChar char="⁻"/>
              <a:defRPr/>
            </a:pPr>
            <a:r>
              <a:rPr lang="en-US" sz="1000" dirty="0">
                <a:solidFill>
                  <a:prstClr val="black"/>
                </a:solidFill>
                <a:latin typeface="Calibri"/>
              </a:rPr>
              <a:t>Dwindling research funding</a:t>
            </a:r>
          </a:p>
          <a:p>
            <a:pPr marL="742950" lvl="1" indent="-285750">
              <a:buFont typeface="Calibri" panose="020F0502020204030204" pitchFamily="34" charset="0"/>
              <a:buChar char="⁻"/>
              <a:defRPr/>
            </a:pPr>
            <a:r>
              <a:rPr lang="en-US" sz="1000" dirty="0">
                <a:solidFill>
                  <a:prstClr val="black"/>
                </a:solidFill>
                <a:latin typeface="Calibri"/>
              </a:rPr>
              <a:t>Decreasing state funds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Increasing competition </a:t>
            </a:r>
          </a:p>
          <a:p>
            <a:pPr marL="742950" lvl="1" indent="-285750">
              <a:buFont typeface="Calibri" panose="020F0502020204030204" pitchFamily="34" charset="0"/>
              <a:buChar char="⁻"/>
              <a:defRPr/>
            </a:pPr>
            <a:r>
              <a:rPr lang="en-US" sz="1000" dirty="0">
                <a:solidFill>
                  <a:prstClr val="black"/>
                </a:solidFill>
                <a:latin typeface="Calibri"/>
              </a:rPr>
              <a:t>Students and faculty from peer institutions</a:t>
            </a:r>
          </a:p>
          <a:p>
            <a:pPr marL="742950" lvl="1" indent="-285750">
              <a:buFont typeface="Calibri" panose="020F0502020204030204" pitchFamily="34" charset="0"/>
              <a:buChar char="⁻"/>
              <a:defRPr/>
            </a:pPr>
            <a:r>
              <a:rPr lang="en-US" sz="1000" dirty="0">
                <a:solidFill>
                  <a:prstClr val="black"/>
                </a:solidFill>
                <a:latin typeface="Calibri"/>
              </a:rPr>
              <a:t>Faculty and patients from private practice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Changing environment</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742950" lvl="1" indent="-285750">
              <a:buFont typeface="Calibri" panose="020F0502020204030204" pitchFamily="34" charset="0"/>
              <a:buChar char="⁻"/>
              <a:defRPr/>
            </a:pPr>
            <a:r>
              <a:rPr lang="en-US" sz="1000" dirty="0">
                <a:solidFill>
                  <a:prstClr val="black"/>
                </a:solidFill>
                <a:latin typeface="Calibri"/>
              </a:rPr>
              <a:t>Decreasing segments of the patient population</a:t>
            </a:r>
          </a:p>
          <a:p>
            <a:pPr marL="742950" lvl="1" indent="-285750">
              <a:buFont typeface="Calibri" panose="020F0502020204030204" pitchFamily="34" charset="0"/>
              <a:buChar char="⁻"/>
              <a:defRPr/>
            </a:pPr>
            <a:r>
              <a:rPr lang="en-US" sz="1000" dirty="0">
                <a:solidFill>
                  <a:prstClr val="black"/>
                </a:solidFill>
                <a:latin typeface="Calibri"/>
              </a:rPr>
              <a:t>Evolving healthcare systems</a:t>
            </a:r>
          </a:p>
          <a:p>
            <a:pPr marL="742950" lvl="1" indent="-285750">
              <a:buFont typeface="Calibri" panose="020F0502020204030204" pitchFamily="34" charset="0"/>
              <a:buChar char="⁻"/>
              <a:defRPr/>
            </a:pPr>
            <a:r>
              <a:rPr lang="en-US" sz="1000" dirty="0">
                <a:solidFill>
                  <a:prstClr val="black"/>
                </a:solidFill>
                <a:latin typeface="Calibri"/>
              </a:rPr>
              <a:t>Rising costs of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67A5D0"/>
              </a:solidFill>
              <a:effectLst/>
              <a:uLnTx/>
              <a:uFillTx/>
              <a:latin typeface="Calibri"/>
              <a:ea typeface="+mn-ea"/>
              <a:cs typeface="+mn-cs"/>
            </a:endParaRPr>
          </a:p>
        </p:txBody>
      </p:sp>
    </p:spTree>
    <p:extLst>
      <p:ext uri="{BB962C8B-B14F-4D97-AF65-F5344CB8AC3E}">
        <p14:creationId xmlns:p14="http://schemas.microsoft.com/office/powerpoint/2010/main" val="3746663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EA2EB2B-5DE7-4570-BAA4-9A3F3CB994CC}"/>
              </a:ext>
            </a:extLst>
          </p:cNvPr>
          <p:cNvPicPr>
            <a:picLocks noChangeAspect="1"/>
          </p:cNvPicPr>
          <p:nvPr/>
        </p:nvPicPr>
        <p:blipFill rotWithShape="1">
          <a:blip r:embed="rId2">
            <a:extLst>
              <a:ext uri="{28A0092B-C50C-407E-A947-70E740481C1C}">
                <a14:useLocalDpi xmlns:a14="http://schemas.microsoft.com/office/drawing/2010/main" val="0"/>
              </a:ext>
            </a:extLst>
          </a:blip>
          <a:srcRect l="32723" r="20172" b="3333"/>
          <a:stretch/>
        </p:blipFill>
        <p:spPr>
          <a:xfrm>
            <a:off x="20765" y="0"/>
            <a:ext cx="5941125" cy="6858000"/>
          </a:xfrm>
          <a:prstGeom prst="rect">
            <a:avLst/>
          </a:prstGeom>
        </p:spPr>
      </p:pic>
      <p:grpSp>
        <p:nvGrpSpPr>
          <p:cNvPr id="9" name="Group 8"/>
          <p:cNvGrpSpPr/>
          <p:nvPr/>
        </p:nvGrpSpPr>
        <p:grpSpPr>
          <a:xfrm>
            <a:off x="7619151" y="1930400"/>
            <a:ext cx="4707214" cy="502920"/>
            <a:chOff x="838200" y="1676400"/>
            <a:chExt cx="4707214" cy="502920"/>
          </a:xfrm>
        </p:grpSpPr>
        <p:sp>
          <p:nvSpPr>
            <p:cNvPr id="10" name="Oval 9"/>
            <p:cNvSpPr/>
            <p:nvPr/>
          </p:nvSpPr>
          <p:spPr>
            <a:xfrm>
              <a:off x="838200" y="16764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1</a:t>
              </a:r>
            </a:p>
          </p:txBody>
        </p:sp>
        <p:sp>
          <p:nvSpPr>
            <p:cNvPr id="11" name="TextBox 10"/>
            <p:cNvSpPr txBox="1"/>
            <p:nvPr/>
          </p:nvSpPr>
          <p:spPr>
            <a:xfrm>
              <a:off x="1430614" y="1727805"/>
              <a:ext cx="4114800" cy="400110"/>
            </a:xfrm>
            <a:prstGeom prst="rect">
              <a:avLst/>
            </a:prstGeom>
            <a:noFill/>
          </p:spPr>
          <p:txBody>
            <a:bodyPr wrap="square" rtlCol="0">
              <a:spAutoFit/>
            </a:bodyPr>
            <a:lstStyle/>
            <a:p>
              <a:r>
                <a:rPr lang="en-US" sz="2000" dirty="0"/>
                <a:t>Project Overview</a:t>
              </a:r>
            </a:p>
          </p:txBody>
        </p:sp>
      </p:grpSp>
      <p:grpSp>
        <p:nvGrpSpPr>
          <p:cNvPr id="12" name="Group 11"/>
          <p:cNvGrpSpPr/>
          <p:nvPr/>
        </p:nvGrpSpPr>
        <p:grpSpPr>
          <a:xfrm>
            <a:off x="7619151" y="2623820"/>
            <a:ext cx="4707214" cy="502920"/>
            <a:chOff x="838200" y="2362200"/>
            <a:chExt cx="4707214" cy="502920"/>
          </a:xfrm>
        </p:grpSpPr>
        <p:sp>
          <p:nvSpPr>
            <p:cNvPr id="13" name="Oval 12"/>
            <p:cNvSpPr/>
            <p:nvPr/>
          </p:nvSpPr>
          <p:spPr>
            <a:xfrm>
              <a:off x="838200" y="23622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2</a:t>
              </a:r>
            </a:p>
          </p:txBody>
        </p:sp>
        <p:sp>
          <p:nvSpPr>
            <p:cNvPr id="14" name="TextBox 13"/>
            <p:cNvSpPr txBox="1"/>
            <p:nvPr/>
          </p:nvSpPr>
          <p:spPr>
            <a:xfrm>
              <a:off x="1430614" y="2413605"/>
              <a:ext cx="4114800" cy="400110"/>
            </a:xfrm>
            <a:prstGeom prst="rect">
              <a:avLst/>
            </a:prstGeom>
            <a:noFill/>
          </p:spPr>
          <p:txBody>
            <a:bodyPr wrap="square" rtlCol="0">
              <a:spAutoFit/>
            </a:bodyPr>
            <a:lstStyle/>
            <a:p>
              <a:r>
                <a:rPr lang="en-US" sz="2000" dirty="0"/>
                <a:t>Strategic Planning Overview</a:t>
              </a:r>
            </a:p>
          </p:txBody>
        </p:sp>
      </p:grpSp>
      <p:grpSp>
        <p:nvGrpSpPr>
          <p:cNvPr id="15" name="Group 14"/>
          <p:cNvGrpSpPr/>
          <p:nvPr/>
        </p:nvGrpSpPr>
        <p:grpSpPr>
          <a:xfrm>
            <a:off x="7619151" y="3317240"/>
            <a:ext cx="5791200" cy="502920"/>
            <a:chOff x="838200" y="3048000"/>
            <a:chExt cx="5791200" cy="502920"/>
          </a:xfrm>
        </p:grpSpPr>
        <p:sp>
          <p:nvSpPr>
            <p:cNvPr id="16" name="Oval 15"/>
            <p:cNvSpPr/>
            <p:nvPr/>
          </p:nvSpPr>
          <p:spPr>
            <a:xfrm>
              <a:off x="838200" y="30480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3</a:t>
              </a:r>
            </a:p>
          </p:txBody>
        </p:sp>
        <p:sp>
          <p:nvSpPr>
            <p:cNvPr id="17" name="TextBox 16"/>
            <p:cNvSpPr txBox="1"/>
            <p:nvPr/>
          </p:nvSpPr>
          <p:spPr>
            <a:xfrm>
              <a:off x="1430614" y="3099405"/>
              <a:ext cx="5198786" cy="400110"/>
            </a:xfrm>
            <a:prstGeom prst="rect">
              <a:avLst/>
            </a:prstGeom>
            <a:noFill/>
          </p:spPr>
          <p:txBody>
            <a:bodyPr wrap="square" rtlCol="0">
              <a:spAutoFit/>
            </a:bodyPr>
            <a:lstStyle/>
            <a:p>
              <a:r>
                <a:rPr lang="en-US" sz="2000" b="1" dirty="0"/>
                <a:t>Phase 1 SWOT</a:t>
              </a:r>
            </a:p>
          </p:txBody>
        </p:sp>
      </p:grpSp>
      <p:grpSp>
        <p:nvGrpSpPr>
          <p:cNvPr id="18" name="Group 17"/>
          <p:cNvGrpSpPr/>
          <p:nvPr/>
        </p:nvGrpSpPr>
        <p:grpSpPr>
          <a:xfrm>
            <a:off x="7633747" y="4010660"/>
            <a:ext cx="4692623" cy="502920"/>
            <a:chOff x="852791" y="3733800"/>
            <a:chExt cx="4692623" cy="502920"/>
          </a:xfrm>
        </p:grpSpPr>
        <p:sp>
          <p:nvSpPr>
            <p:cNvPr id="19" name="Oval 18"/>
            <p:cNvSpPr/>
            <p:nvPr/>
          </p:nvSpPr>
          <p:spPr>
            <a:xfrm>
              <a:off x="852791" y="37338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4</a:t>
              </a:r>
            </a:p>
          </p:txBody>
        </p:sp>
        <p:sp>
          <p:nvSpPr>
            <p:cNvPr id="20" name="TextBox 19"/>
            <p:cNvSpPr txBox="1"/>
            <p:nvPr/>
          </p:nvSpPr>
          <p:spPr>
            <a:xfrm>
              <a:off x="1430614" y="3798509"/>
              <a:ext cx="4114800" cy="400110"/>
            </a:xfrm>
            <a:prstGeom prst="rect">
              <a:avLst/>
            </a:prstGeom>
            <a:noFill/>
          </p:spPr>
          <p:txBody>
            <a:bodyPr wrap="square" rtlCol="0">
              <a:spAutoFit/>
            </a:bodyPr>
            <a:lstStyle/>
            <a:p>
              <a:r>
                <a:rPr lang="en-US" sz="2000" dirty="0"/>
                <a:t>Next Steps</a:t>
              </a:r>
            </a:p>
          </p:txBody>
        </p:sp>
      </p:grpSp>
      <p:sp>
        <p:nvSpPr>
          <p:cNvPr id="3" name="AutoShape 2" descr="See the source image">
            <a:extLst>
              <a:ext uri="{FF2B5EF4-FFF2-40B4-BE49-F238E27FC236}">
                <a16:creationId xmlns:a16="http://schemas.microsoft.com/office/drawing/2014/main" id="{AD612C76-6861-4B67-AF9F-DD242E7682D7}"/>
              </a:ext>
            </a:extLst>
          </p:cNvPr>
          <p:cNvSpPr>
            <a:spLocks noChangeAspect="1" noChangeArrowheads="1"/>
          </p:cNvSpPr>
          <p:nvPr/>
        </p:nvSpPr>
        <p:spPr bwMode="auto">
          <a:xfrm>
            <a:off x="11200551" y="353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a:extLst>
              <a:ext uri="{FF2B5EF4-FFF2-40B4-BE49-F238E27FC236}">
                <a16:creationId xmlns:a16="http://schemas.microsoft.com/office/drawing/2014/main" id="{9C5F1352-CE02-4DFA-90C3-FD3B6057CDDE}"/>
              </a:ext>
            </a:extLst>
          </p:cNvPr>
          <p:cNvSpPr/>
          <p:nvPr/>
        </p:nvSpPr>
        <p:spPr bwMode="auto">
          <a:xfrm>
            <a:off x="1517392" y="2413609"/>
            <a:ext cx="5067300" cy="191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cxnSp>
        <p:nvCxnSpPr>
          <p:cNvPr id="31" name="Straight Connector 30">
            <a:extLst>
              <a:ext uri="{FF2B5EF4-FFF2-40B4-BE49-F238E27FC236}">
                <a16:creationId xmlns:a16="http://schemas.microsoft.com/office/drawing/2014/main" id="{7ACE2F00-15A7-434B-85E7-5CAF6EF3E83D}"/>
              </a:ext>
            </a:extLst>
          </p:cNvPr>
          <p:cNvCxnSpPr/>
          <p:nvPr/>
        </p:nvCxnSpPr>
        <p:spPr bwMode="auto">
          <a:xfrm>
            <a:off x="1937352" y="3923571"/>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F4827466-5168-45ED-A85D-9DEC67A7BBCE}"/>
              </a:ext>
            </a:extLst>
          </p:cNvPr>
          <p:cNvSpPr/>
          <p:nvPr/>
        </p:nvSpPr>
        <p:spPr bwMode="auto">
          <a:xfrm>
            <a:off x="6258411" y="2428849"/>
            <a:ext cx="297746" cy="1894832"/>
          </a:xfrm>
          <a:prstGeom prst="rect">
            <a:avLst/>
          </a:prstGeom>
          <a:solidFill>
            <a:srgbClr val="4B9C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sp>
        <p:nvSpPr>
          <p:cNvPr id="34" name="Title 1">
            <a:extLst>
              <a:ext uri="{FF2B5EF4-FFF2-40B4-BE49-F238E27FC236}">
                <a16:creationId xmlns:a16="http://schemas.microsoft.com/office/drawing/2014/main" id="{B53A5767-9D91-46E9-BC7C-137D78E2D573}"/>
              </a:ext>
            </a:extLst>
          </p:cNvPr>
          <p:cNvSpPr txBox="1">
            <a:spLocks/>
          </p:cNvSpPr>
          <p:nvPr/>
        </p:nvSpPr>
        <p:spPr>
          <a:xfrm>
            <a:off x="1790246" y="3041169"/>
            <a:ext cx="5186257" cy="830997"/>
          </a:xfrm>
          <a:prstGeom prst="rect">
            <a:avLst/>
          </a:prstGeom>
        </p:spPr>
        <p:txBody>
          <a:bodyPr anchor="b"/>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sz="7000" dirty="0"/>
              <a:t>Agenda</a:t>
            </a:r>
          </a:p>
        </p:txBody>
      </p:sp>
    </p:spTree>
    <p:extLst>
      <p:ext uri="{BB962C8B-B14F-4D97-AF65-F5344CB8AC3E}">
        <p14:creationId xmlns:p14="http://schemas.microsoft.com/office/powerpoint/2010/main" val="1069307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FFEB-A592-7D46-994B-22488E11C561}"/>
              </a:ext>
            </a:extLst>
          </p:cNvPr>
          <p:cNvSpPr>
            <a:spLocks noGrp="1"/>
          </p:cNvSpPr>
          <p:nvPr>
            <p:ph type="title"/>
          </p:nvPr>
        </p:nvSpPr>
        <p:spPr/>
        <p:txBody>
          <a:bodyPr/>
          <a:lstStyle/>
          <a:p>
            <a:r>
              <a:rPr lang="en-US" dirty="0"/>
              <a:t>We are looking for feedback on the Phase I SWOT deliverable</a:t>
            </a:r>
          </a:p>
        </p:txBody>
      </p:sp>
      <p:graphicFrame>
        <p:nvGraphicFramePr>
          <p:cNvPr id="11" name="Diagram 10">
            <a:extLst>
              <a:ext uri="{FF2B5EF4-FFF2-40B4-BE49-F238E27FC236}">
                <a16:creationId xmlns:a16="http://schemas.microsoft.com/office/drawing/2014/main" id="{B049BEA9-AD17-774D-8CA0-709320F7F3F0}"/>
              </a:ext>
            </a:extLst>
          </p:cNvPr>
          <p:cNvGraphicFramePr/>
          <p:nvPr>
            <p:extLst>
              <p:ext uri="{D42A27DB-BD31-4B8C-83A1-F6EECF244321}">
                <p14:modId xmlns:p14="http://schemas.microsoft.com/office/powerpoint/2010/main" val="194249795"/>
              </p:ext>
            </p:extLst>
          </p:nvPr>
        </p:nvGraphicFramePr>
        <p:xfrm>
          <a:off x="2350330" y="867260"/>
          <a:ext cx="7860471" cy="5304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9186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BA62-02BF-0441-963A-FDF72241517E}"/>
              </a:ext>
            </a:extLst>
          </p:cNvPr>
          <p:cNvSpPr>
            <a:spLocks noGrp="1"/>
          </p:cNvSpPr>
          <p:nvPr>
            <p:ph type="title"/>
          </p:nvPr>
        </p:nvSpPr>
        <p:spPr/>
        <p:txBody>
          <a:bodyPr/>
          <a:lstStyle/>
          <a:p>
            <a:r>
              <a:rPr lang="en-US" dirty="0"/>
              <a:t>Inputs into the Phase I SWOT</a:t>
            </a:r>
          </a:p>
        </p:txBody>
      </p:sp>
      <p:sp>
        <p:nvSpPr>
          <p:cNvPr id="6" name="Text Box 10">
            <a:extLst>
              <a:ext uri="{FF2B5EF4-FFF2-40B4-BE49-F238E27FC236}">
                <a16:creationId xmlns:a16="http://schemas.microsoft.com/office/drawing/2014/main" id="{19D218D1-0D44-7C4A-9930-A09957E4BB74}"/>
              </a:ext>
            </a:extLst>
          </p:cNvPr>
          <p:cNvSpPr txBox="1">
            <a:spLocks noChangeArrowheads="1"/>
          </p:cNvSpPr>
          <p:nvPr/>
        </p:nvSpPr>
        <p:spPr bwMode="auto">
          <a:xfrm>
            <a:off x="1662327" y="1515422"/>
            <a:ext cx="4054475" cy="288719"/>
          </a:xfrm>
          <a:prstGeom prst="rect">
            <a:avLst/>
          </a:prstGeom>
          <a:solidFill>
            <a:schemeClr val="accent1"/>
          </a:solidFill>
          <a:ln w="12700" algn="ctr">
            <a:solidFill>
              <a:schemeClr val="accent1"/>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Organization Survey</a:t>
            </a:r>
          </a:p>
        </p:txBody>
      </p:sp>
      <p:sp>
        <p:nvSpPr>
          <p:cNvPr id="7" name="Rectangle 6">
            <a:extLst>
              <a:ext uri="{FF2B5EF4-FFF2-40B4-BE49-F238E27FC236}">
                <a16:creationId xmlns:a16="http://schemas.microsoft.com/office/drawing/2014/main" id="{E7F2EBCE-954E-1649-911C-2F92717DE800}"/>
              </a:ext>
            </a:extLst>
          </p:cNvPr>
          <p:cNvSpPr>
            <a:spLocks noChangeArrowheads="1"/>
          </p:cNvSpPr>
          <p:nvPr/>
        </p:nvSpPr>
        <p:spPr bwMode="auto">
          <a:xfrm>
            <a:off x="1662327" y="1804141"/>
            <a:ext cx="4054475" cy="1159751"/>
          </a:xfrm>
          <a:prstGeom prst="rect">
            <a:avLst/>
          </a:prstGeom>
          <a:noFill/>
          <a:ln w="12700" algn="ctr">
            <a:solidFill>
              <a:schemeClr val="accent1"/>
            </a:solidFill>
            <a:miter lim="800000"/>
            <a:headEnd/>
            <a:tailEnd/>
          </a:ln>
        </p:spPr>
        <p:txBody>
          <a:bodyPr lIns="40118" tIns="40118" rIns="40118" bIns="40118" numCol="1" anchor="ctr"/>
          <a:lstStyle/>
          <a:p>
            <a:pPr marL="112713" algn="ctr" defTabSz="946150">
              <a:spcBef>
                <a:spcPts val="400"/>
              </a:spcBef>
              <a:spcAft>
                <a:spcPts val="0"/>
              </a:spcAft>
              <a:tabLst>
                <a:tab pos="0" algn="l"/>
              </a:tabLst>
              <a:defRPr/>
            </a:pPr>
            <a:r>
              <a:rPr lang="nl-NL" sz="1400" b="0" i="1" dirty="0">
                <a:solidFill>
                  <a:schemeClr val="tx2"/>
                </a:solidFill>
                <a:cs typeface="+mn-cs"/>
              </a:rPr>
              <a:t>An organization-wide survey was conducted to get </a:t>
            </a:r>
            <a:r>
              <a:rPr lang="nl-NL" sz="1400" b="1" i="1" dirty="0">
                <a:solidFill>
                  <a:schemeClr val="tx2"/>
                </a:solidFill>
                <a:cs typeface="+mn-cs"/>
              </a:rPr>
              <a:t>input from all stakeholders and constituents </a:t>
            </a:r>
            <a:r>
              <a:rPr lang="nl-NL" sz="1400" b="0" i="1" dirty="0">
                <a:solidFill>
                  <a:schemeClr val="tx2"/>
                </a:solidFill>
                <a:cs typeface="+mn-cs"/>
              </a:rPr>
              <a:t>regarding the strategic planning process</a:t>
            </a:r>
          </a:p>
        </p:txBody>
      </p:sp>
      <p:sp>
        <p:nvSpPr>
          <p:cNvPr id="8" name="Text Box 10">
            <a:extLst>
              <a:ext uri="{FF2B5EF4-FFF2-40B4-BE49-F238E27FC236}">
                <a16:creationId xmlns:a16="http://schemas.microsoft.com/office/drawing/2014/main" id="{1AD03968-F3FD-524F-8C55-BDED83B62041}"/>
              </a:ext>
            </a:extLst>
          </p:cNvPr>
          <p:cNvSpPr txBox="1">
            <a:spLocks noChangeArrowheads="1"/>
          </p:cNvSpPr>
          <p:nvPr/>
        </p:nvSpPr>
        <p:spPr bwMode="auto">
          <a:xfrm>
            <a:off x="5958102" y="1515422"/>
            <a:ext cx="4054475" cy="274357"/>
          </a:xfrm>
          <a:prstGeom prst="rect">
            <a:avLst/>
          </a:prstGeom>
          <a:solidFill>
            <a:schemeClr val="accent1"/>
          </a:solidFill>
          <a:ln w="12700" algn="ctr">
            <a:solidFill>
              <a:schemeClr val="accent1"/>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Task Force Input</a:t>
            </a:r>
            <a:endParaRPr lang="en-US" sz="1600" b="1" dirty="0">
              <a:solidFill>
                <a:srgbClr val="FFFFFF"/>
              </a:solidFill>
            </a:endParaRPr>
          </a:p>
        </p:txBody>
      </p:sp>
      <p:sp>
        <p:nvSpPr>
          <p:cNvPr id="9" name="Rectangle 8">
            <a:extLst>
              <a:ext uri="{FF2B5EF4-FFF2-40B4-BE49-F238E27FC236}">
                <a16:creationId xmlns:a16="http://schemas.microsoft.com/office/drawing/2014/main" id="{4306A757-1879-7C46-ADCC-D4E2E754E06B}"/>
              </a:ext>
            </a:extLst>
          </p:cNvPr>
          <p:cNvSpPr>
            <a:spLocks noChangeArrowheads="1"/>
          </p:cNvSpPr>
          <p:nvPr/>
        </p:nvSpPr>
        <p:spPr bwMode="auto">
          <a:xfrm>
            <a:off x="5958102" y="1789779"/>
            <a:ext cx="4054475" cy="1173830"/>
          </a:xfrm>
          <a:prstGeom prst="rect">
            <a:avLst/>
          </a:prstGeom>
          <a:noFill/>
          <a:ln w="12700" algn="ctr">
            <a:solidFill>
              <a:schemeClr val="accent1"/>
            </a:solidFill>
            <a:miter lim="800000"/>
            <a:headEnd/>
            <a:tailEnd/>
          </a:ln>
        </p:spPr>
        <p:txBody>
          <a:bodyPr lIns="40118" tIns="40118" rIns="40118" bIns="40118" anchor="ctr"/>
          <a:lstStyle/>
          <a:p>
            <a:pPr marL="112713" algn="ctr" defTabSz="946150">
              <a:spcBef>
                <a:spcPts val="400"/>
              </a:spcBef>
              <a:tabLst>
                <a:tab pos="0" algn="l"/>
              </a:tabLst>
              <a:defRPr/>
            </a:pPr>
            <a:r>
              <a:rPr lang="nl-NL" sz="1400" i="1" dirty="0">
                <a:solidFill>
                  <a:schemeClr val="tx2"/>
                </a:solidFill>
              </a:rPr>
              <a:t>Weekly meetings were held from a diverse set of stakeholders put together to </a:t>
            </a:r>
            <a:r>
              <a:rPr lang="nl-NL" sz="1400" b="1" i="1" dirty="0">
                <a:solidFill>
                  <a:schemeClr val="tx2"/>
                </a:solidFill>
              </a:rPr>
              <a:t>represent as many perspectives as possible </a:t>
            </a:r>
            <a:r>
              <a:rPr lang="nl-NL" sz="1400" i="1" dirty="0">
                <a:solidFill>
                  <a:schemeClr val="tx2"/>
                </a:solidFill>
              </a:rPr>
              <a:t>to iterate and discuss the SWOT outcomes</a:t>
            </a:r>
          </a:p>
        </p:txBody>
      </p:sp>
      <p:sp>
        <p:nvSpPr>
          <p:cNvPr id="10" name="Text Box 10">
            <a:extLst>
              <a:ext uri="{FF2B5EF4-FFF2-40B4-BE49-F238E27FC236}">
                <a16:creationId xmlns:a16="http://schemas.microsoft.com/office/drawing/2014/main" id="{C5DA271C-AC86-DF4E-BC07-055BF661D102}"/>
              </a:ext>
            </a:extLst>
          </p:cNvPr>
          <p:cNvSpPr txBox="1">
            <a:spLocks noChangeArrowheads="1"/>
          </p:cNvSpPr>
          <p:nvPr/>
        </p:nvSpPr>
        <p:spPr bwMode="auto">
          <a:xfrm>
            <a:off x="1662327" y="4002572"/>
            <a:ext cx="4054475" cy="274481"/>
          </a:xfrm>
          <a:prstGeom prst="rect">
            <a:avLst/>
          </a:prstGeom>
          <a:solidFill>
            <a:schemeClr val="accent1"/>
          </a:solidFill>
          <a:ln w="12700" algn="ctr">
            <a:solidFill>
              <a:schemeClr val="accent1"/>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UNC Consulting Team Research</a:t>
            </a:r>
          </a:p>
        </p:txBody>
      </p:sp>
      <p:sp>
        <p:nvSpPr>
          <p:cNvPr id="11" name="Rectangle 10">
            <a:extLst>
              <a:ext uri="{FF2B5EF4-FFF2-40B4-BE49-F238E27FC236}">
                <a16:creationId xmlns:a16="http://schemas.microsoft.com/office/drawing/2014/main" id="{448A1670-72A3-0440-B8D9-83F5A2DCB95E}"/>
              </a:ext>
            </a:extLst>
          </p:cNvPr>
          <p:cNvSpPr>
            <a:spLocks noChangeArrowheads="1"/>
          </p:cNvSpPr>
          <p:nvPr/>
        </p:nvSpPr>
        <p:spPr bwMode="auto">
          <a:xfrm>
            <a:off x="1662327" y="4277053"/>
            <a:ext cx="4054475" cy="1169974"/>
          </a:xfrm>
          <a:prstGeom prst="rect">
            <a:avLst/>
          </a:prstGeom>
          <a:noFill/>
          <a:ln w="12700" algn="ctr">
            <a:solidFill>
              <a:schemeClr val="accent1"/>
            </a:solidFill>
            <a:miter lim="800000"/>
            <a:headEnd/>
            <a:tailEnd/>
          </a:ln>
        </p:spPr>
        <p:txBody>
          <a:bodyPr lIns="40118" tIns="40118" rIns="40118" bIns="40118" anchor="ctr"/>
          <a:lstStyle/>
          <a:p>
            <a:pPr marL="112713" algn="ctr" defTabSz="946150">
              <a:spcBef>
                <a:spcPts val="400"/>
              </a:spcBef>
              <a:tabLst>
                <a:tab pos="0" algn="l"/>
              </a:tabLst>
              <a:defRPr/>
            </a:pPr>
            <a:r>
              <a:rPr lang="nl-NL" sz="1400" i="1" dirty="0">
                <a:solidFill>
                  <a:schemeClr val="tx2"/>
                </a:solidFill>
              </a:rPr>
              <a:t>The UNC Consulting Team conducts </a:t>
            </a:r>
            <a:r>
              <a:rPr lang="nl-NL" sz="1400" b="1" i="1" dirty="0">
                <a:solidFill>
                  <a:schemeClr val="tx2"/>
                </a:solidFill>
              </a:rPr>
              <a:t>weekly research </a:t>
            </a:r>
            <a:r>
              <a:rPr lang="nl-NL" sz="1400" i="1" dirty="0">
                <a:solidFill>
                  <a:schemeClr val="tx2"/>
                </a:solidFill>
              </a:rPr>
              <a:t>including </a:t>
            </a:r>
            <a:r>
              <a:rPr lang="nl-NL" sz="1400" b="1" i="1" dirty="0">
                <a:solidFill>
                  <a:schemeClr val="tx2"/>
                </a:solidFill>
              </a:rPr>
              <a:t>competitive benchmarking and analysis </a:t>
            </a:r>
            <a:r>
              <a:rPr lang="nl-NL" sz="1400" i="1" dirty="0">
                <a:solidFill>
                  <a:schemeClr val="tx2"/>
                </a:solidFill>
              </a:rPr>
              <a:t>of prior strategic planning initiatives </a:t>
            </a:r>
            <a:r>
              <a:rPr lang="nl-NL" sz="1400" i="1" dirty="0" err="1">
                <a:solidFill>
                  <a:schemeClr val="tx2"/>
                </a:solidFill>
              </a:rPr>
              <a:t>and</a:t>
            </a:r>
            <a:r>
              <a:rPr lang="nl-NL" sz="1400" i="1" dirty="0">
                <a:solidFill>
                  <a:schemeClr val="tx2"/>
                </a:solidFill>
              </a:rPr>
              <a:t> pharmacy trends</a:t>
            </a:r>
          </a:p>
        </p:txBody>
      </p:sp>
      <p:sp>
        <p:nvSpPr>
          <p:cNvPr id="12" name="Text Box 10">
            <a:extLst>
              <a:ext uri="{FF2B5EF4-FFF2-40B4-BE49-F238E27FC236}">
                <a16:creationId xmlns:a16="http://schemas.microsoft.com/office/drawing/2014/main" id="{C5AC4C2F-6810-1F4E-A779-0A7AED8A1BA5}"/>
              </a:ext>
            </a:extLst>
          </p:cNvPr>
          <p:cNvSpPr txBox="1">
            <a:spLocks noChangeArrowheads="1"/>
          </p:cNvSpPr>
          <p:nvPr/>
        </p:nvSpPr>
        <p:spPr bwMode="auto">
          <a:xfrm>
            <a:off x="5958103" y="4002572"/>
            <a:ext cx="4054475" cy="274481"/>
          </a:xfrm>
          <a:prstGeom prst="rect">
            <a:avLst/>
          </a:prstGeom>
          <a:solidFill>
            <a:schemeClr val="accent1"/>
          </a:solidFill>
          <a:ln w="12700" algn="ctr">
            <a:solidFill>
              <a:schemeClr val="accent1"/>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Stakeholder Feedback</a:t>
            </a:r>
          </a:p>
        </p:txBody>
      </p:sp>
      <p:sp>
        <p:nvSpPr>
          <p:cNvPr id="13" name="Rectangle 12">
            <a:extLst>
              <a:ext uri="{FF2B5EF4-FFF2-40B4-BE49-F238E27FC236}">
                <a16:creationId xmlns:a16="http://schemas.microsoft.com/office/drawing/2014/main" id="{3BF9A0B6-5A42-F94E-BA57-F6899254F632}"/>
              </a:ext>
            </a:extLst>
          </p:cNvPr>
          <p:cNvSpPr>
            <a:spLocks noChangeArrowheads="1"/>
          </p:cNvSpPr>
          <p:nvPr/>
        </p:nvSpPr>
        <p:spPr bwMode="auto">
          <a:xfrm>
            <a:off x="5958103" y="4277053"/>
            <a:ext cx="4054475" cy="1169974"/>
          </a:xfrm>
          <a:prstGeom prst="rect">
            <a:avLst/>
          </a:prstGeom>
          <a:noFill/>
          <a:ln w="12700" algn="ctr">
            <a:solidFill>
              <a:schemeClr val="accent1"/>
            </a:solidFill>
            <a:miter lim="800000"/>
            <a:headEnd/>
            <a:tailEnd/>
          </a:ln>
        </p:spPr>
        <p:txBody>
          <a:bodyPr lIns="40118" tIns="40118" rIns="40118" bIns="40118" anchor="ctr"/>
          <a:lstStyle/>
          <a:p>
            <a:pPr marL="112713" algn="ctr" defTabSz="946150">
              <a:spcBef>
                <a:spcPts val="400"/>
              </a:spcBef>
              <a:tabLst>
                <a:tab pos="0" algn="l"/>
              </a:tabLst>
              <a:defRPr/>
            </a:pPr>
            <a:r>
              <a:rPr lang="nl-NL" sz="1400" b="1" i="1" dirty="0">
                <a:solidFill>
                  <a:schemeClr val="tx2"/>
                </a:solidFill>
              </a:rPr>
              <a:t>Feedback is encouraged</a:t>
            </a:r>
            <a:r>
              <a:rPr lang="nl-NL" sz="1400" i="1" dirty="0">
                <a:solidFill>
                  <a:schemeClr val="tx2"/>
                </a:solidFill>
              </a:rPr>
              <a:t> including anonymous feedback on the UNC </a:t>
            </a:r>
            <a:r>
              <a:rPr lang="nl-NL" sz="1400" i="1" dirty="0" err="1">
                <a:solidFill>
                  <a:schemeClr val="tx2"/>
                </a:solidFill>
              </a:rPr>
              <a:t>Eshelman</a:t>
            </a:r>
            <a:r>
              <a:rPr lang="nl-NL" sz="1400" i="1" dirty="0">
                <a:solidFill>
                  <a:schemeClr val="tx2"/>
                </a:solidFill>
              </a:rPr>
              <a:t> School of Pharmacy Strategic Planning website, task force communication, </a:t>
            </a:r>
            <a:r>
              <a:rPr lang="nl-NL" sz="1400" i="1" dirty="0" err="1">
                <a:solidFill>
                  <a:schemeClr val="tx2"/>
                </a:solidFill>
              </a:rPr>
              <a:t>and</a:t>
            </a:r>
            <a:r>
              <a:rPr lang="nl-NL" sz="1400" i="1" dirty="0">
                <a:solidFill>
                  <a:schemeClr val="tx2"/>
                </a:solidFill>
              </a:rPr>
              <a:t> Town Hall </a:t>
            </a:r>
            <a:r>
              <a:rPr lang="nl-NL" sz="1400" i="1" dirty="0" err="1">
                <a:solidFill>
                  <a:schemeClr val="tx2"/>
                </a:solidFill>
              </a:rPr>
              <a:t>and</a:t>
            </a:r>
            <a:r>
              <a:rPr lang="nl-NL" sz="1400" i="1" dirty="0">
                <a:solidFill>
                  <a:schemeClr val="tx2"/>
                </a:solidFill>
              </a:rPr>
              <a:t> </a:t>
            </a:r>
            <a:r>
              <a:rPr lang="nl-NL" sz="1400" i="1" dirty="0" err="1">
                <a:solidFill>
                  <a:schemeClr val="tx2"/>
                </a:solidFill>
              </a:rPr>
              <a:t>Advisory</a:t>
            </a:r>
            <a:r>
              <a:rPr lang="nl-NL" sz="1400" i="1" dirty="0">
                <a:solidFill>
                  <a:schemeClr val="tx2"/>
                </a:solidFill>
              </a:rPr>
              <a:t> </a:t>
            </a:r>
            <a:r>
              <a:rPr lang="nl-NL" sz="1400" i="1" dirty="0" err="1">
                <a:solidFill>
                  <a:schemeClr val="tx2"/>
                </a:solidFill>
              </a:rPr>
              <a:t>Committee</a:t>
            </a:r>
            <a:r>
              <a:rPr lang="nl-NL" sz="1400" i="1" dirty="0">
                <a:solidFill>
                  <a:schemeClr val="tx2"/>
                </a:solidFill>
              </a:rPr>
              <a:t> meetings</a:t>
            </a:r>
          </a:p>
        </p:txBody>
      </p:sp>
      <p:sp>
        <p:nvSpPr>
          <p:cNvPr id="14" name="Rectangle 13">
            <a:extLst>
              <a:ext uri="{FF2B5EF4-FFF2-40B4-BE49-F238E27FC236}">
                <a16:creationId xmlns:a16="http://schemas.microsoft.com/office/drawing/2014/main" id="{3C17BC71-1C2E-E145-95EF-A89E0435F69E}"/>
              </a:ext>
            </a:extLst>
          </p:cNvPr>
          <p:cNvSpPr/>
          <p:nvPr/>
        </p:nvSpPr>
        <p:spPr>
          <a:xfrm rot="2691921">
            <a:off x="5105932" y="2781575"/>
            <a:ext cx="1463040" cy="1463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Box 14">
            <a:extLst>
              <a:ext uri="{FF2B5EF4-FFF2-40B4-BE49-F238E27FC236}">
                <a16:creationId xmlns:a16="http://schemas.microsoft.com/office/drawing/2014/main" id="{7AA8B0AD-39EE-ED45-8248-A57BD04E6CC7}"/>
              </a:ext>
            </a:extLst>
          </p:cNvPr>
          <p:cNvSpPr txBox="1"/>
          <p:nvPr/>
        </p:nvSpPr>
        <p:spPr>
          <a:xfrm>
            <a:off x="5408497" y="3129006"/>
            <a:ext cx="857927" cy="707886"/>
          </a:xfrm>
          <a:prstGeom prst="rect">
            <a:avLst/>
          </a:prstGeom>
          <a:noFill/>
        </p:spPr>
        <p:txBody>
          <a:bodyPr wrap="none" rtlCol="0">
            <a:spAutoFit/>
          </a:bodyPr>
          <a:lstStyle/>
          <a:p>
            <a:pPr algn="ctr"/>
            <a:r>
              <a:rPr lang="en-US" sz="2000" b="1" dirty="0">
                <a:solidFill>
                  <a:schemeClr val="bg1"/>
                </a:solidFill>
              </a:rPr>
              <a:t>SWOT</a:t>
            </a:r>
          </a:p>
          <a:p>
            <a:pPr algn="ctr"/>
            <a:r>
              <a:rPr lang="en-US" sz="2000" b="1" dirty="0">
                <a:solidFill>
                  <a:schemeClr val="bg1"/>
                </a:solidFill>
              </a:rPr>
              <a:t>Inputs</a:t>
            </a:r>
          </a:p>
        </p:txBody>
      </p:sp>
      <p:sp>
        <p:nvSpPr>
          <p:cNvPr id="16" name="TextBox 15">
            <a:extLst>
              <a:ext uri="{FF2B5EF4-FFF2-40B4-BE49-F238E27FC236}">
                <a16:creationId xmlns:a16="http://schemas.microsoft.com/office/drawing/2014/main" id="{60E33670-5E18-1047-B848-3923D8C7A26F}"/>
              </a:ext>
            </a:extLst>
          </p:cNvPr>
          <p:cNvSpPr txBox="1"/>
          <p:nvPr/>
        </p:nvSpPr>
        <p:spPr>
          <a:xfrm>
            <a:off x="1659699" y="5550579"/>
            <a:ext cx="8352878" cy="646331"/>
          </a:xfrm>
          <a:prstGeom prst="rect">
            <a:avLst/>
          </a:prstGeom>
          <a:noFill/>
        </p:spPr>
        <p:txBody>
          <a:bodyPr wrap="square" rtlCol="0">
            <a:spAutoFit/>
          </a:bodyPr>
          <a:lstStyle/>
          <a:p>
            <a:pPr algn="ctr"/>
            <a:r>
              <a:rPr lang="en-US" b="1" dirty="0">
                <a:solidFill>
                  <a:schemeClr val="tx2"/>
                </a:solidFill>
              </a:rPr>
              <a:t>The current Phase I SWOT will continue to be iterated upon as we continue to receive valuable feedback from Town Hall and Advisory Committee meetings</a:t>
            </a:r>
          </a:p>
        </p:txBody>
      </p:sp>
    </p:spTree>
    <p:extLst>
      <p:ext uri="{BB962C8B-B14F-4D97-AF65-F5344CB8AC3E}">
        <p14:creationId xmlns:p14="http://schemas.microsoft.com/office/powerpoint/2010/main" val="708394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BA62-02BF-0441-963A-FDF72241517E}"/>
              </a:ext>
            </a:extLst>
          </p:cNvPr>
          <p:cNvSpPr>
            <a:spLocks noGrp="1"/>
          </p:cNvSpPr>
          <p:nvPr>
            <p:ph type="title"/>
          </p:nvPr>
        </p:nvSpPr>
        <p:spPr/>
        <p:txBody>
          <a:bodyPr/>
          <a:lstStyle/>
          <a:p>
            <a:r>
              <a:rPr lang="en-US" dirty="0"/>
              <a:t>Inputs into the Phase I SWOT</a:t>
            </a:r>
          </a:p>
        </p:txBody>
      </p:sp>
      <p:sp>
        <p:nvSpPr>
          <p:cNvPr id="6" name="Text Box 10">
            <a:extLst>
              <a:ext uri="{FF2B5EF4-FFF2-40B4-BE49-F238E27FC236}">
                <a16:creationId xmlns:a16="http://schemas.microsoft.com/office/drawing/2014/main" id="{19D218D1-0D44-7C4A-9930-A09957E4BB74}"/>
              </a:ext>
            </a:extLst>
          </p:cNvPr>
          <p:cNvSpPr txBox="1">
            <a:spLocks noChangeArrowheads="1"/>
          </p:cNvSpPr>
          <p:nvPr/>
        </p:nvSpPr>
        <p:spPr bwMode="auto">
          <a:xfrm>
            <a:off x="1662327" y="1515422"/>
            <a:ext cx="4054475" cy="288719"/>
          </a:xfrm>
          <a:prstGeom prst="rect">
            <a:avLst/>
          </a:prstGeom>
          <a:solidFill>
            <a:schemeClr val="accent1"/>
          </a:solidFill>
          <a:ln w="12700" algn="ctr">
            <a:solidFill>
              <a:schemeClr val="accent1"/>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Organization Survey</a:t>
            </a:r>
          </a:p>
        </p:txBody>
      </p:sp>
      <p:sp>
        <p:nvSpPr>
          <p:cNvPr id="7" name="Rectangle 6">
            <a:extLst>
              <a:ext uri="{FF2B5EF4-FFF2-40B4-BE49-F238E27FC236}">
                <a16:creationId xmlns:a16="http://schemas.microsoft.com/office/drawing/2014/main" id="{E7F2EBCE-954E-1649-911C-2F92717DE800}"/>
              </a:ext>
            </a:extLst>
          </p:cNvPr>
          <p:cNvSpPr>
            <a:spLocks noChangeArrowheads="1"/>
          </p:cNvSpPr>
          <p:nvPr/>
        </p:nvSpPr>
        <p:spPr bwMode="auto">
          <a:xfrm>
            <a:off x="1662327" y="1804141"/>
            <a:ext cx="4054475" cy="1159751"/>
          </a:xfrm>
          <a:prstGeom prst="rect">
            <a:avLst/>
          </a:prstGeom>
          <a:noFill/>
          <a:ln w="12700" algn="ctr">
            <a:solidFill>
              <a:schemeClr val="accent1"/>
            </a:solidFill>
            <a:miter lim="800000"/>
            <a:headEnd/>
            <a:tailEnd/>
          </a:ln>
        </p:spPr>
        <p:txBody>
          <a:bodyPr lIns="40118" tIns="40118" rIns="40118" bIns="40118" numCol="1" anchor="ctr"/>
          <a:lstStyle/>
          <a:p>
            <a:pPr marL="112713" algn="ctr" defTabSz="946150">
              <a:spcBef>
                <a:spcPts val="400"/>
              </a:spcBef>
              <a:spcAft>
                <a:spcPts val="0"/>
              </a:spcAft>
              <a:tabLst>
                <a:tab pos="0" algn="l"/>
              </a:tabLst>
              <a:defRPr/>
            </a:pPr>
            <a:r>
              <a:rPr lang="nl-NL" sz="1400" b="0" i="1" dirty="0">
                <a:solidFill>
                  <a:schemeClr val="tx2"/>
                </a:solidFill>
                <a:cs typeface="+mn-cs"/>
              </a:rPr>
              <a:t>An organization-wide survey was conducted to get </a:t>
            </a:r>
            <a:r>
              <a:rPr lang="nl-NL" sz="1400" b="1" i="1" dirty="0">
                <a:solidFill>
                  <a:schemeClr val="tx2"/>
                </a:solidFill>
                <a:cs typeface="+mn-cs"/>
              </a:rPr>
              <a:t>input from all stakeholders and constituents </a:t>
            </a:r>
            <a:r>
              <a:rPr lang="nl-NL" sz="1400" b="0" i="1" dirty="0">
                <a:solidFill>
                  <a:schemeClr val="tx2"/>
                </a:solidFill>
                <a:cs typeface="+mn-cs"/>
              </a:rPr>
              <a:t>regarding the strategic planning process</a:t>
            </a:r>
          </a:p>
        </p:txBody>
      </p:sp>
      <p:sp>
        <p:nvSpPr>
          <p:cNvPr id="8" name="Text Box 10">
            <a:extLst>
              <a:ext uri="{FF2B5EF4-FFF2-40B4-BE49-F238E27FC236}">
                <a16:creationId xmlns:a16="http://schemas.microsoft.com/office/drawing/2014/main" id="{1AD03968-F3FD-524F-8C55-BDED83B62041}"/>
              </a:ext>
            </a:extLst>
          </p:cNvPr>
          <p:cNvSpPr txBox="1">
            <a:spLocks noChangeArrowheads="1"/>
          </p:cNvSpPr>
          <p:nvPr/>
        </p:nvSpPr>
        <p:spPr bwMode="auto">
          <a:xfrm>
            <a:off x="5958102" y="1515422"/>
            <a:ext cx="4054475" cy="274357"/>
          </a:xfrm>
          <a:prstGeom prst="rect">
            <a:avLst/>
          </a:prstGeom>
          <a:solidFill>
            <a:schemeClr val="accent1">
              <a:alpha val="30000"/>
            </a:schemeClr>
          </a:solidFill>
          <a:ln w="12700" algn="ctr">
            <a:solidFill>
              <a:schemeClr val="accent1">
                <a:alpha val="30000"/>
              </a:schemeClr>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Task Force Input</a:t>
            </a:r>
            <a:endParaRPr lang="en-US" sz="1600" b="1" dirty="0">
              <a:solidFill>
                <a:srgbClr val="FFFFFF"/>
              </a:solidFill>
            </a:endParaRPr>
          </a:p>
        </p:txBody>
      </p:sp>
      <p:sp>
        <p:nvSpPr>
          <p:cNvPr id="9" name="Rectangle 8">
            <a:extLst>
              <a:ext uri="{FF2B5EF4-FFF2-40B4-BE49-F238E27FC236}">
                <a16:creationId xmlns:a16="http://schemas.microsoft.com/office/drawing/2014/main" id="{4306A757-1879-7C46-ADCC-D4E2E754E06B}"/>
              </a:ext>
            </a:extLst>
          </p:cNvPr>
          <p:cNvSpPr>
            <a:spLocks noChangeArrowheads="1"/>
          </p:cNvSpPr>
          <p:nvPr/>
        </p:nvSpPr>
        <p:spPr bwMode="auto">
          <a:xfrm>
            <a:off x="5958102" y="1789779"/>
            <a:ext cx="4054475" cy="1173830"/>
          </a:xfrm>
          <a:prstGeom prst="rect">
            <a:avLst/>
          </a:prstGeom>
          <a:noFill/>
          <a:ln w="12700" algn="ctr">
            <a:solidFill>
              <a:schemeClr val="accent1">
                <a:alpha val="30000"/>
              </a:schemeClr>
            </a:solidFill>
            <a:miter lim="800000"/>
            <a:headEnd/>
            <a:tailEnd/>
          </a:ln>
        </p:spPr>
        <p:txBody>
          <a:bodyPr lIns="40118" tIns="40118" rIns="40118" bIns="40118" anchor="ctr"/>
          <a:lstStyle/>
          <a:p>
            <a:pPr marL="112713" algn="ctr" defTabSz="946150">
              <a:spcBef>
                <a:spcPts val="400"/>
              </a:spcBef>
              <a:tabLst>
                <a:tab pos="0" algn="l"/>
              </a:tabLst>
              <a:defRPr/>
            </a:pPr>
            <a:r>
              <a:rPr lang="nl-NL" sz="1400" i="1" dirty="0">
                <a:solidFill>
                  <a:schemeClr val="tx2">
                    <a:alpha val="30000"/>
                  </a:schemeClr>
                </a:solidFill>
              </a:rPr>
              <a:t>Weekly meetings were held from a diverse set of stakeholders put together to </a:t>
            </a:r>
            <a:r>
              <a:rPr lang="nl-NL" sz="1400" b="1" i="1" dirty="0">
                <a:solidFill>
                  <a:schemeClr val="tx2">
                    <a:alpha val="30000"/>
                  </a:schemeClr>
                </a:solidFill>
              </a:rPr>
              <a:t>represent as many perspectives as possible </a:t>
            </a:r>
            <a:r>
              <a:rPr lang="nl-NL" sz="1400" i="1" dirty="0">
                <a:solidFill>
                  <a:schemeClr val="tx2">
                    <a:alpha val="30000"/>
                  </a:schemeClr>
                </a:solidFill>
              </a:rPr>
              <a:t>to iterate and discuss the SWOT outcomes</a:t>
            </a:r>
          </a:p>
        </p:txBody>
      </p:sp>
      <p:sp>
        <p:nvSpPr>
          <p:cNvPr id="10" name="Text Box 10">
            <a:extLst>
              <a:ext uri="{FF2B5EF4-FFF2-40B4-BE49-F238E27FC236}">
                <a16:creationId xmlns:a16="http://schemas.microsoft.com/office/drawing/2014/main" id="{C5DA271C-AC86-DF4E-BC07-055BF661D102}"/>
              </a:ext>
            </a:extLst>
          </p:cNvPr>
          <p:cNvSpPr txBox="1">
            <a:spLocks noChangeArrowheads="1"/>
          </p:cNvSpPr>
          <p:nvPr/>
        </p:nvSpPr>
        <p:spPr bwMode="auto">
          <a:xfrm>
            <a:off x="1662327" y="4002572"/>
            <a:ext cx="4054475" cy="274481"/>
          </a:xfrm>
          <a:prstGeom prst="rect">
            <a:avLst/>
          </a:prstGeom>
          <a:solidFill>
            <a:schemeClr val="accent1">
              <a:alpha val="30000"/>
            </a:schemeClr>
          </a:solidFill>
          <a:ln w="12700" algn="ctr">
            <a:solidFill>
              <a:schemeClr val="accent1">
                <a:alpha val="30000"/>
              </a:schemeClr>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UNC Consulting Team Research</a:t>
            </a:r>
          </a:p>
        </p:txBody>
      </p:sp>
      <p:sp>
        <p:nvSpPr>
          <p:cNvPr id="11" name="Rectangle 10">
            <a:extLst>
              <a:ext uri="{FF2B5EF4-FFF2-40B4-BE49-F238E27FC236}">
                <a16:creationId xmlns:a16="http://schemas.microsoft.com/office/drawing/2014/main" id="{448A1670-72A3-0440-B8D9-83F5A2DCB95E}"/>
              </a:ext>
            </a:extLst>
          </p:cNvPr>
          <p:cNvSpPr>
            <a:spLocks noChangeArrowheads="1"/>
          </p:cNvSpPr>
          <p:nvPr/>
        </p:nvSpPr>
        <p:spPr bwMode="auto">
          <a:xfrm>
            <a:off x="1662327" y="4277053"/>
            <a:ext cx="4054475" cy="1169974"/>
          </a:xfrm>
          <a:prstGeom prst="rect">
            <a:avLst/>
          </a:prstGeom>
          <a:noFill/>
          <a:ln w="12700" algn="ctr">
            <a:solidFill>
              <a:schemeClr val="accent1">
                <a:alpha val="30000"/>
              </a:schemeClr>
            </a:solidFill>
            <a:miter lim="800000"/>
            <a:headEnd/>
            <a:tailEnd/>
          </a:ln>
        </p:spPr>
        <p:txBody>
          <a:bodyPr lIns="40118" tIns="40118" rIns="40118" bIns="40118" anchor="ctr"/>
          <a:lstStyle/>
          <a:p>
            <a:pPr marL="112713" algn="ctr" defTabSz="946150">
              <a:spcBef>
                <a:spcPts val="400"/>
              </a:spcBef>
              <a:tabLst>
                <a:tab pos="0" algn="l"/>
              </a:tabLst>
              <a:defRPr/>
            </a:pPr>
            <a:r>
              <a:rPr lang="nl-NL" sz="1400" i="1" dirty="0">
                <a:solidFill>
                  <a:schemeClr val="tx2">
                    <a:alpha val="30000"/>
                  </a:schemeClr>
                </a:solidFill>
              </a:rPr>
              <a:t>The UNC Consulting Team conducts </a:t>
            </a:r>
            <a:r>
              <a:rPr lang="nl-NL" sz="1400" b="1" i="1" dirty="0">
                <a:solidFill>
                  <a:schemeClr val="tx2">
                    <a:alpha val="30000"/>
                  </a:schemeClr>
                </a:solidFill>
              </a:rPr>
              <a:t>weekly research </a:t>
            </a:r>
            <a:r>
              <a:rPr lang="nl-NL" sz="1400" i="1" dirty="0">
                <a:solidFill>
                  <a:schemeClr val="tx2">
                    <a:alpha val="30000"/>
                  </a:schemeClr>
                </a:solidFill>
              </a:rPr>
              <a:t>including </a:t>
            </a:r>
            <a:r>
              <a:rPr lang="nl-NL" sz="1400" b="1" i="1" dirty="0">
                <a:solidFill>
                  <a:schemeClr val="tx2">
                    <a:alpha val="30000"/>
                  </a:schemeClr>
                </a:solidFill>
              </a:rPr>
              <a:t>competitive benchmarking and analysis </a:t>
            </a:r>
            <a:r>
              <a:rPr lang="nl-NL" sz="1400" i="1" dirty="0">
                <a:solidFill>
                  <a:schemeClr val="tx2">
                    <a:alpha val="30000"/>
                  </a:schemeClr>
                </a:solidFill>
              </a:rPr>
              <a:t>of prior strategic planning initiatives </a:t>
            </a:r>
            <a:r>
              <a:rPr lang="nl-NL" sz="1400" i="1" dirty="0" err="1">
                <a:solidFill>
                  <a:schemeClr val="tx2">
                    <a:alpha val="30000"/>
                  </a:schemeClr>
                </a:solidFill>
              </a:rPr>
              <a:t>and</a:t>
            </a:r>
            <a:r>
              <a:rPr lang="nl-NL" sz="1400" i="1" dirty="0">
                <a:solidFill>
                  <a:schemeClr val="tx2">
                    <a:alpha val="30000"/>
                  </a:schemeClr>
                </a:solidFill>
              </a:rPr>
              <a:t> pharmacy trends</a:t>
            </a:r>
          </a:p>
        </p:txBody>
      </p:sp>
      <p:sp>
        <p:nvSpPr>
          <p:cNvPr id="12" name="Text Box 10">
            <a:extLst>
              <a:ext uri="{FF2B5EF4-FFF2-40B4-BE49-F238E27FC236}">
                <a16:creationId xmlns:a16="http://schemas.microsoft.com/office/drawing/2014/main" id="{C5AC4C2F-6810-1F4E-A779-0A7AED8A1BA5}"/>
              </a:ext>
            </a:extLst>
          </p:cNvPr>
          <p:cNvSpPr txBox="1">
            <a:spLocks noChangeArrowheads="1"/>
          </p:cNvSpPr>
          <p:nvPr/>
        </p:nvSpPr>
        <p:spPr bwMode="auto">
          <a:xfrm>
            <a:off x="5958103" y="4002572"/>
            <a:ext cx="4054475" cy="274481"/>
          </a:xfrm>
          <a:prstGeom prst="rect">
            <a:avLst/>
          </a:prstGeom>
          <a:solidFill>
            <a:schemeClr val="accent1">
              <a:alpha val="30000"/>
            </a:schemeClr>
          </a:solidFill>
          <a:ln w="12700" algn="ctr">
            <a:solidFill>
              <a:schemeClr val="accent1">
                <a:alpha val="30000"/>
              </a:schemeClr>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Stakeholder Feedback</a:t>
            </a:r>
          </a:p>
        </p:txBody>
      </p:sp>
      <p:sp>
        <p:nvSpPr>
          <p:cNvPr id="13" name="Rectangle 12">
            <a:extLst>
              <a:ext uri="{FF2B5EF4-FFF2-40B4-BE49-F238E27FC236}">
                <a16:creationId xmlns:a16="http://schemas.microsoft.com/office/drawing/2014/main" id="{3BF9A0B6-5A42-F94E-BA57-F6899254F632}"/>
              </a:ext>
            </a:extLst>
          </p:cNvPr>
          <p:cNvSpPr>
            <a:spLocks noChangeArrowheads="1"/>
          </p:cNvSpPr>
          <p:nvPr/>
        </p:nvSpPr>
        <p:spPr bwMode="auto">
          <a:xfrm>
            <a:off x="5958103" y="4277053"/>
            <a:ext cx="4054475" cy="1169974"/>
          </a:xfrm>
          <a:prstGeom prst="rect">
            <a:avLst/>
          </a:prstGeom>
          <a:noFill/>
          <a:ln w="12700" algn="ctr">
            <a:solidFill>
              <a:schemeClr val="accent1">
                <a:alpha val="30000"/>
              </a:schemeClr>
            </a:solidFill>
            <a:miter lim="800000"/>
            <a:headEnd/>
            <a:tailEnd/>
          </a:ln>
        </p:spPr>
        <p:txBody>
          <a:bodyPr lIns="40118" tIns="40118" rIns="40118" bIns="40118" anchor="ctr"/>
          <a:lstStyle/>
          <a:p>
            <a:pPr marL="112713" algn="ctr" defTabSz="946150">
              <a:spcBef>
                <a:spcPts val="400"/>
              </a:spcBef>
              <a:tabLst>
                <a:tab pos="0" algn="l"/>
              </a:tabLst>
              <a:defRPr/>
            </a:pPr>
            <a:r>
              <a:rPr lang="nl-NL" sz="1400" b="1" i="1" dirty="0">
                <a:solidFill>
                  <a:schemeClr val="tx2">
                    <a:alpha val="30000"/>
                  </a:schemeClr>
                </a:solidFill>
              </a:rPr>
              <a:t>Feedback is encouraged</a:t>
            </a:r>
            <a:r>
              <a:rPr lang="nl-NL" sz="1400" i="1" dirty="0">
                <a:solidFill>
                  <a:schemeClr val="tx2">
                    <a:alpha val="30000"/>
                  </a:schemeClr>
                </a:solidFill>
              </a:rPr>
              <a:t> including anonymous feedback on the UNC </a:t>
            </a:r>
            <a:r>
              <a:rPr lang="nl-NL" sz="1400" i="1" dirty="0" err="1">
                <a:solidFill>
                  <a:schemeClr val="tx2">
                    <a:alpha val="30000"/>
                  </a:schemeClr>
                </a:solidFill>
              </a:rPr>
              <a:t>Eshelman</a:t>
            </a:r>
            <a:r>
              <a:rPr lang="nl-NL" sz="1400" i="1" dirty="0">
                <a:solidFill>
                  <a:schemeClr val="tx2">
                    <a:alpha val="30000"/>
                  </a:schemeClr>
                </a:solidFill>
              </a:rPr>
              <a:t> School of Pharmacy Strategic Planning website, task force communication, </a:t>
            </a:r>
            <a:r>
              <a:rPr lang="nl-NL" sz="1400" i="1" dirty="0" err="1">
                <a:solidFill>
                  <a:schemeClr val="tx2">
                    <a:alpha val="30000"/>
                  </a:schemeClr>
                </a:solidFill>
              </a:rPr>
              <a:t>and</a:t>
            </a:r>
            <a:r>
              <a:rPr lang="nl-NL" sz="1400" i="1" dirty="0">
                <a:solidFill>
                  <a:schemeClr val="tx2">
                    <a:alpha val="30000"/>
                  </a:schemeClr>
                </a:solidFill>
              </a:rPr>
              <a:t> Town Hall </a:t>
            </a:r>
            <a:r>
              <a:rPr lang="nl-NL" sz="1400" i="1" dirty="0" err="1">
                <a:solidFill>
                  <a:schemeClr val="tx2">
                    <a:alpha val="30000"/>
                  </a:schemeClr>
                </a:solidFill>
              </a:rPr>
              <a:t>and</a:t>
            </a:r>
            <a:r>
              <a:rPr lang="nl-NL" sz="1400" i="1" dirty="0">
                <a:solidFill>
                  <a:schemeClr val="tx2">
                    <a:alpha val="30000"/>
                  </a:schemeClr>
                </a:solidFill>
              </a:rPr>
              <a:t> </a:t>
            </a:r>
            <a:r>
              <a:rPr lang="nl-NL" sz="1400" i="1" dirty="0" err="1">
                <a:solidFill>
                  <a:schemeClr val="tx2">
                    <a:alpha val="30000"/>
                  </a:schemeClr>
                </a:solidFill>
              </a:rPr>
              <a:t>Advisory</a:t>
            </a:r>
            <a:r>
              <a:rPr lang="nl-NL" sz="1400" i="1" dirty="0">
                <a:solidFill>
                  <a:schemeClr val="tx2">
                    <a:alpha val="30000"/>
                  </a:schemeClr>
                </a:solidFill>
              </a:rPr>
              <a:t> </a:t>
            </a:r>
            <a:r>
              <a:rPr lang="nl-NL" sz="1400" i="1" dirty="0" err="1">
                <a:solidFill>
                  <a:schemeClr val="tx2">
                    <a:alpha val="30000"/>
                  </a:schemeClr>
                </a:solidFill>
              </a:rPr>
              <a:t>Committee</a:t>
            </a:r>
            <a:r>
              <a:rPr lang="nl-NL" sz="1400" i="1" dirty="0">
                <a:solidFill>
                  <a:schemeClr val="tx2">
                    <a:alpha val="30000"/>
                  </a:schemeClr>
                </a:solidFill>
              </a:rPr>
              <a:t> meetings</a:t>
            </a:r>
          </a:p>
        </p:txBody>
      </p:sp>
      <p:sp>
        <p:nvSpPr>
          <p:cNvPr id="14" name="Rectangle 13">
            <a:extLst>
              <a:ext uri="{FF2B5EF4-FFF2-40B4-BE49-F238E27FC236}">
                <a16:creationId xmlns:a16="http://schemas.microsoft.com/office/drawing/2014/main" id="{3C17BC71-1C2E-E145-95EF-A89E0435F69E}"/>
              </a:ext>
            </a:extLst>
          </p:cNvPr>
          <p:cNvSpPr/>
          <p:nvPr/>
        </p:nvSpPr>
        <p:spPr>
          <a:xfrm rot="2691921">
            <a:off x="5105932" y="2781575"/>
            <a:ext cx="1463040" cy="146304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Box 14">
            <a:extLst>
              <a:ext uri="{FF2B5EF4-FFF2-40B4-BE49-F238E27FC236}">
                <a16:creationId xmlns:a16="http://schemas.microsoft.com/office/drawing/2014/main" id="{7AA8B0AD-39EE-ED45-8248-A57BD04E6CC7}"/>
              </a:ext>
            </a:extLst>
          </p:cNvPr>
          <p:cNvSpPr txBox="1"/>
          <p:nvPr/>
        </p:nvSpPr>
        <p:spPr>
          <a:xfrm>
            <a:off x="5408497" y="3129006"/>
            <a:ext cx="857927" cy="707886"/>
          </a:xfrm>
          <a:prstGeom prst="rect">
            <a:avLst/>
          </a:prstGeom>
          <a:noFill/>
        </p:spPr>
        <p:txBody>
          <a:bodyPr wrap="none" rtlCol="0">
            <a:spAutoFit/>
          </a:bodyPr>
          <a:lstStyle/>
          <a:p>
            <a:pPr algn="ctr"/>
            <a:r>
              <a:rPr lang="en-US" sz="2000" b="1" dirty="0">
                <a:solidFill>
                  <a:schemeClr val="bg1"/>
                </a:solidFill>
              </a:rPr>
              <a:t>SWOT</a:t>
            </a:r>
          </a:p>
          <a:p>
            <a:pPr algn="ctr"/>
            <a:r>
              <a:rPr lang="en-US" sz="2000" b="1" dirty="0">
                <a:solidFill>
                  <a:schemeClr val="bg1"/>
                </a:solidFill>
              </a:rPr>
              <a:t>Inputs</a:t>
            </a:r>
          </a:p>
        </p:txBody>
      </p:sp>
      <p:sp>
        <p:nvSpPr>
          <p:cNvPr id="16" name="TextBox 15">
            <a:extLst>
              <a:ext uri="{FF2B5EF4-FFF2-40B4-BE49-F238E27FC236}">
                <a16:creationId xmlns:a16="http://schemas.microsoft.com/office/drawing/2014/main" id="{60E33670-5E18-1047-B848-3923D8C7A26F}"/>
              </a:ext>
            </a:extLst>
          </p:cNvPr>
          <p:cNvSpPr txBox="1"/>
          <p:nvPr/>
        </p:nvSpPr>
        <p:spPr>
          <a:xfrm>
            <a:off x="1659699" y="5550579"/>
            <a:ext cx="8352878" cy="646331"/>
          </a:xfrm>
          <a:prstGeom prst="rect">
            <a:avLst/>
          </a:prstGeom>
          <a:noFill/>
        </p:spPr>
        <p:txBody>
          <a:bodyPr wrap="square" rtlCol="0">
            <a:spAutoFit/>
          </a:bodyPr>
          <a:lstStyle/>
          <a:p>
            <a:pPr algn="ctr"/>
            <a:r>
              <a:rPr lang="en-US" b="1" dirty="0">
                <a:solidFill>
                  <a:schemeClr val="tx2">
                    <a:alpha val="30000"/>
                  </a:schemeClr>
                </a:solidFill>
              </a:rPr>
              <a:t>The current Phase I SWOT will continue to be iterated upon as we continue to receive valuable feedback from Town Hall and Advisory Committee meetings</a:t>
            </a:r>
          </a:p>
        </p:txBody>
      </p:sp>
    </p:spTree>
    <p:extLst>
      <p:ext uri="{BB962C8B-B14F-4D97-AF65-F5344CB8AC3E}">
        <p14:creationId xmlns:p14="http://schemas.microsoft.com/office/powerpoint/2010/main" val="1569063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FFEB-A592-7D46-994B-22488E11C561}"/>
              </a:ext>
            </a:extLst>
          </p:cNvPr>
          <p:cNvSpPr>
            <a:spLocks noGrp="1"/>
          </p:cNvSpPr>
          <p:nvPr>
            <p:ph type="title"/>
          </p:nvPr>
        </p:nvSpPr>
        <p:spPr/>
        <p:txBody>
          <a:bodyPr/>
          <a:lstStyle/>
          <a:p>
            <a:r>
              <a:rPr lang="en-US"/>
              <a:t>Final Baseline Survey Statistics</a:t>
            </a:r>
          </a:p>
        </p:txBody>
      </p:sp>
      <p:sp>
        <p:nvSpPr>
          <p:cNvPr id="5" name="TextBox 4">
            <a:extLst>
              <a:ext uri="{FF2B5EF4-FFF2-40B4-BE49-F238E27FC236}">
                <a16:creationId xmlns:a16="http://schemas.microsoft.com/office/drawing/2014/main" id="{9DA38815-59B2-46F4-9394-5C6BDCBAF9B1}"/>
              </a:ext>
            </a:extLst>
          </p:cNvPr>
          <p:cNvSpPr txBox="1"/>
          <p:nvPr/>
        </p:nvSpPr>
        <p:spPr>
          <a:xfrm>
            <a:off x="556876" y="1575922"/>
            <a:ext cx="3557924" cy="1077218"/>
          </a:xfrm>
          <a:prstGeom prst="rect">
            <a:avLst/>
          </a:prstGeom>
          <a:noFill/>
          <a:ln w="28575">
            <a:solidFill>
              <a:srgbClr val="5A99CB"/>
            </a:solidFill>
          </a:ln>
        </p:spPr>
        <p:txBody>
          <a:bodyPr wrap="square" rtlCol="0">
            <a:spAutoFit/>
          </a:bodyPr>
          <a:lstStyle/>
          <a:p>
            <a:pPr algn="ctr"/>
            <a:r>
              <a:rPr lang="en-US" b="1" u="sng" dirty="0">
                <a:solidFill>
                  <a:schemeClr val="accent2"/>
                </a:solidFill>
              </a:rPr>
              <a:t>Number of Responses</a:t>
            </a:r>
          </a:p>
          <a:p>
            <a:pPr algn="ctr"/>
            <a:endParaRPr lang="en-US" sz="1000" b="1" dirty="0">
              <a:solidFill>
                <a:schemeClr val="accent2"/>
              </a:solidFill>
            </a:endParaRPr>
          </a:p>
          <a:p>
            <a:r>
              <a:rPr lang="en-US" dirty="0">
                <a:solidFill>
                  <a:schemeClr val="accent2"/>
                </a:solidFill>
              </a:rPr>
              <a:t> Fully Submitted Responses: </a:t>
            </a:r>
            <a:r>
              <a:rPr lang="en-US" b="1" dirty="0">
                <a:solidFill>
                  <a:schemeClr val="accent1"/>
                </a:solidFill>
              </a:rPr>
              <a:t>850 </a:t>
            </a:r>
            <a:r>
              <a:rPr lang="en-US" dirty="0">
                <a:solidFill>
                  <a:schemeClr val="accent1"/>
                </a:solidFill>
              </a:rPr>
              <a:t> </a:t>
            </a:r>
          </a:p>
          <a:p>
            <a:r>
              <a:rPr lang="en-US" dirty="0">
                <a:solidFill>
                  <a:schemeClr val="accent3">
                    <a:lumMod val="75000"/>
                  </a:schemeClr>
                </a:solidFill>
              </a:rPr>
              <a:t> </a:t>
            </a:r>
            <a:r>
              <a:rPr lang="en-US" dirty="0">
                <a:solidFill>
                  <a:schemeClr val="accent2"/>
                </a:solidFill>
              </a:rPr>
              <a:t>Partial Responses: </a:t>
            </a:r>
            <a:r>
              <a:rPr lang="en-US" b="1" dirty="0">
                <a:solidFill>
                  <a:schemeClr val="accent1"/>
                </a:solidFill>
              </a:rPr>
              <a:t>512</a:t>
            </a:r>
          </a:p>
        </p:txBody>
      </p:sp>
      <p:sp>
        <p:nvSpPr>
          <p:cNvPr id="3" name="Rectangle 2">
            <a:extLst>
              <a:ext uri="{FF2B5EF4-FFF2-40B4-BE49-F238E27FC236}">
                <a16:creationId xmlns:a16="http://schemas.microsoft.com/office/drawing/2014/main" id="{94A500BC-132B-1B42-BDA0-DA2E37223752}"/>
              </a:ext>
            </a:extLst>
          </p:cNvPr>
          <p:cNvSpPr/>
          <p:nvPr/>
        </p:nvSpPr>
        <p:spPr>
          <a:xfrm>
            <a:off x="556876" y="2955734"/>
            <a:ext cx="3557924" cy="2031325"/>
          </a:xfrm>
          <a:prstGeom prst="rect">
            <a:avLst/>
          </a:prstGeom>
          <a:ln w="28575">
            <a:solidFill>
              <a:schemeClr val="accent1"/>
            </a:solidFill>
          </a:ln>
        </p:spPr>
        <p:txBody>
          <a:bodyPr wrap="square">
            <a:spAutoFit/>
          </a:bodyPr>
          <a:lstStyle/>
          <a:p>
            <a:pPr algn="ctr">
              <a:defRPr/>
            </a:pPr>
            <a:r>
              <a:rPr lang="en-US" b="1" u="sng">
                <a:solidFill>
                  <a:schemeClr val="accent2"/>
                </a:solidFill>
              </a:rPr>
              <a:t>Response Rate by Affiliation</a:t>
            </a:r>
          </a:p>
          <a:p>
            <a:pPr>
              <a:defRPr/>
            </a:pPr>
            <a:endParaRPr lang="en-US" b="1" u="sng">
              <a:solidFill>
                <a:schemeClr val="accent2"/>
              </a:solidFill>
            </a:endParaRPr>
          </a:p>
          <a:p>
            <a:pPr>
              <a:defRPr/>
            </a:pPr>
            <a:r>
              <a:rPr lang="en-US">
                <a:solidFill>
                  <a:schemeClr val="accent2"/>
                </a:solidFill>
              </a:rPr>
              <a:t>Faculty (n=135), </a:t>
            </a:r>
            <a:r>
              <a:rPr lang="en-US" b="1">
                <a:solidFill>
                  <a:schemeClr val="accent1"/>
                </a:solidFill>
              </a:rPr>
              <a:t>79%</a:t>
            </a:r>
            <a:endParaRPr lang="en-US" b="1">
              <a:solidFill>
                <a:schemeClr val="accent2"/>
              </a:solidFill>
            </a:endParaRPr>
          </a:p>
          <a:p>
            <a:pPr>
              <a:defRPr/>
            </a:pPr>
            <a:r>
              <a:rPr lang="en-US">
                <a:solidFill>
                  <a:schemeClr val="accent2"/>
                </a:solidFill>
              </a:rPr>
              <a:t>Experiential Faculty (n=1,196), </a:t>
            </a:r>
            <a:r>
              <a:rPr lang="en-US" b="1">
                <a:solidFill>
                  <a:schemeClr val="accent1"/>
                </a:solidFill>
              </a:rPr>
              <a:t>13%</a:t>
            </a:r>
          </a:p>
          <a:p>
            <a:pPr>
              <a:defRPr/>
            </a:pPr>
            <a:r>
              <a:rPr lang="en-US">
                <a:solidFill>
                  <a:schemeClr val="accent2"/>
                </a:solidFill>
              </a:rPr>
              <a:t>Staff (n=169), </a:t>
            </a:r>
            <a:r>
              <a:rPr lang="en-US" b="1">
                <a:solidFill>
                  <a:schemeClr val="accent1"/>
                </a:solidFill>
              </a:rPr>
              <a:t>66%</a:t>
            </a:r>
          </a:p>
          <a:p>
            <a:pPr>
              <a:defRPr/>
            </a:pPr>
            <a:r>
              <a:rPr lang="en-US">
                <a:solidFill>
                  <a:schemeClr val="accent2"/>
                </a:solidFill>
              </a:rPr>
              <a:t>Students (n=837), </a:t>
            </a:r>
            <a:r>
              <a:rPr lang="en-US" b="1">
                <a:solidFill>
                  <a:schemeClr val="accent1"/>
                </a:solidFill>
              </a:rPr>
              <a:t>37%</a:t>
            </a:r>
          </a:p>
          <a:p>
            <a:pPr>
              <a:defRPr/>
            </a:pPr>
            <a:r>
              <a:rPr lang="en-US">
                <a:solidFill>
                  <a:schemeClr val="accent2"/>
                </a:solidFill>
              </a:rPr>
              <a:t>Alumni (n=6,336), </a:t>
            </a:r>
            <a:r>
              <a:rPr lang="en-US" b="1">
                <a:solidFill>
                  <a:schemeClr val="accent1"/>
                </a:solidFill>
              </a:rPr>
              <a:t>10%</a:t>
            </a:r>
          </a:p>
        </p:txBody>
      </p:sp>
      <p:graphicFrame>
        <p:nvGraphicFramePr>
          <p:cNvPr id="9" name="Content Placeholder 7">
            <a:extLst>
              <a:ext uri="{FF2B5EF4-FFF2-40B4-BE49-F238E27FC236}">
                <a16:creationId xmlns:a16="http://schemas.microsoft.com/office/drawing/2014/main" id="{F6825F30-7464-3546-A66B-46EFF2905F6D}"/>
              </a:ext>
            </a:extLst>
          </p:cNvPr>
          <p:cNvGraphicFramePr>
            <a:graphicFrameLocks/>
          </p:cNvGraphicFramePr>
          <p:nvPr>
            <p:extLst>
              <p:ext uri="{D42A27DB-BD31-4B8C-83A1-F6EECF244321}">
                <p14:modId xmlns:p14="http://schemas.microsoft.com/office/powerpoint/2010/main" val="1735473036"/>
              </p:ext>
            </p:extLst>
          </p:nvPr>
        </p:nvGraphicFramePr>
        <p:xfrm>
          <a:off x="4282765" y="1219922"/>
          <a:ext cx="7352359" cy="473321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E05E80D8-0767-EF48-8384-0BE938BDBD90}"/>
              </a:ext>
            </a:extLst>
          </p:cNvPr>
          <p:cNvSpPr txBox="1"/>
          <p:nvPr/>
        </p:nvSpPr>
        <p:spPr>
          <a:xfrm>
            <a:off x="1423615" y="5369511"/>
            <a:ext cx="9344770" cy="646331"/>
          </a:xfrm>
          <a:prstGeom prst="rect">
            <a:avLst/>
          </a:prstGeom>
          <a:solidFill>
            <a:schemeClr val="tx2"/>
          </a:solidFill>
        </p:spPr>
        <p:txBody>
          <a:bodyPr wrap="square" rtlCol="0">
            <a:spAutoFit/>
          </a:bodyPr>
          <a:lstStyle/>
          <a:p>
            <a:pPr algn="ctr"/>
            <a:r>
              <a:rPr lang="en-US" dirty="0">
                <a:solidFill>
                  <a:schemeClr val="bg1"/>
                </a:solidFill>
              </a:rPr>
              <a:t>Strong response rate from all stakeholders of the survey demonstrate a successful survey with wide variety in thought</a:t>
            </a:r>
          </a:p>
        </p:txBody>
      </p:sp>
      <p:sp>
        <p:nvSpPr>
          <p:cNvPr id="7" name="Rectangle 6">
            <a:extLst>
              <a:ext uri="{FF2B5EF4-FFF2-40B4-BE49-F238E27FC236}">
                <a16:creationId xmlns:a16="http://schemas.microsoft.com/office/drawing/2014/main" id="{69203FAA-E831-4646-9F7C-892F6BB7601B}"/>
              </a:ext>
            </a:extLst>
          </p:cNvPr>
          <p:cNvSpPr/>
          <p:nvPr/>
        </p:nvSpPr>
        <p:spPr>
          <a:xfrm>
            <a:off x="234064" y="6045491"/>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Tree>
    <p:extLst>
      <p:ext uri="{BB962C8B-B14F-4D97-AF65-F5344CB8AC3E}">
        <p14:creationId xmlns:p14="http://schemas.microsoft.com/office/powerpoint/2010/main" val="1116823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C245D-AFFE-DA42-9942-8FA2775FF732}"/>
              </a:ext>
            </a:extLst>
          </p:cNvPr>
          <p:cNvSpPr>
            <a:spLocks noGrp="1"/>
          </p:cNvSpPr>
          <p:nvPr>
            <p:ph type="title"/>
          </p:nvPr>
        </p:nvSpPr>
        <p:spPr/>
        <p:txBody>
          <a:bodyPr/>
          <a:lstStyle/>
          <a:p>
            <a:r>
              <a:rPr lang="en-US" dirty="0"/>
              <a:t>Survey SWOT Analysis Metric</a:t>
            </a:r>
          </a:p>
        </p:txBody>
      </p:sp>
      <p:sp>
        <p:nvSpPr>
          <p:cNvPr id="7" name="TextBox 6">
            <a:extLst>
              <a:ext uri="{FF2B5EF4-FFF2-40B4-BE49-F238E27FC236}">
                <a16:creationId xmlns:a16="http://schemas.microsoft.com/office/drawing/2014/main" id="{BD6BD0D8-34FA-F04A-8E5F-9F2874B59CA5}"/>
              </a:ext>
            </a:extLst>
          </p:cNvPr>
          <p:cNvSpPr txBox="1"/>
          <p:nvPr/>
        </p:nvSpPr>
        <p:spPr>
          <a:xfrm>
            <a:off x="1973036" y="2507386"/>
            <a:ext cx="8245928" cy="2031325"/>
          </a:xfrm>
          <a:prstGeom prst="rect">
            <a:avLst/>
          </a:prstGeom>
          <a:noFill/>
        </p:spPr>
        <p:txBody>
          <a:bodyPr wrap="square" rtlCol="0">
            <a:spAutoFit/>
          </a:bodyPr>
          <a:lstStyle/>
          <a:p>
            <a:r>
              <a:rPr lang="en-US" dirty="0"/>
              <a:t>A weighted ranking system will be used to consider data collected through UNC Eshelman School of Pharmacy survey</a:t>
            </a:r>
          </a:p>
          <a:p>
            <a:endParaRPr lang="en-US" dirty="0"/>
          </a:p>
          <a:p>
            <a:pPr marL="285750" indent="-285750">
              <a:buFont typeface="Arial" panose="020B0604020202020204" pitchFamily="34" charset="0"/>
              <a:buChar char="•"/>
            </a:pPr>
            <a:r>
              <a:rPr lang="en-US" dirty="0"/>
              <a:t>A rank of most important (rank 1) awards an answer 3 points</a:t>
            </a:r>
          </a:p>
          <a:p>
            <a:pPr marL="285750" indent="-285750">
              <a:buFont typeface="Arial" panose="020B0604020202020204" pitchFamily="34" charset="0"/>
              <a:buChar char="•"/>
            </a:pPr>
            <a:r>
              <a:rPr lang="en-US" dirty="0"/>
              <a:t>A rank of second importance (rank 2) awards an answer 2 points</a:t>
            </a:r>
          </a:p>
          <a:p>
            <a:pPr marL="285750" indent="-285750">
              <a:buFont typeface="Arial" panose="020B0604020202020204" pitchFamily="34" charset="0"/>
              <a:buChar char="•"/>
            </a:pPr>
            <a:r>
              <a:rPr lang="en-US" dirty="0"/>
              <a:t>A rank of third importance (rank 3) awards an answer 1 point</a:t>
            </a:r>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1BDC5348-DA68-E248-A20F-C7B58C14E197}"/>
              </a:ext>
            </a:extLst>
          </p:cNvPr>
          <p:cNvSpPr txBox="1"/>
          <p:nvPr/>
        </p:nvSpPr>
        <p:spPr>
          <a:xfrm>
            <a:off x="1973036" y="4599412"/>
            <a:ext cx="8245929" cy="923330"/>
          </a:xfrm>
          <a:prstGeom prst="rect">
            <a:avLst/>
          </a:prstGeom>
          <a:noFill/>
          <a:ln>
            <a:solidFill>
              <a:schemeClr val="accent1"/>
            </a:solidFill>
          </a:ln>
        </p:spPr>
        <p:txBody>
          <a:bodyPr wrap="square" rtlCol="0">
            <a:spAutoFit/>
          </a:bodyPr>
          <a:lstStyle/>
          <a:p>
            <a:pPr algn="ctr"/>
            <a:r>
              <a:rPr lang="en-US" b="1" dirty="0">
                <a:solidFill>
                  <a:schemeClr val="tx2"/>
                </a:solidFill>
              </a:rPr>
              <a:t>By adding the collective points from survey responses, the analysis will be able distinguish which aspects of a question were the most pertinent to the UNC Eshelman School of Pharmacy Strategic Planning Process</a:t>
            </a:r>
          </a:p>
        </p:txBody>
      </p:sp>
      <p:graphicFrame>
        <p:nvGraphicFramePr>
          <p:cNvPr id="9" name="Table 9">
            <a:extLst>
              <a:ext uri="{FF2B5EF4-FFF2-40B4-BE49-F238E27FC236}">
                <a16:creationId xmlns:a16="http://schemas.microsoft.com/office/drawing/2014/main" id="{5A5B6A95-0573-A94A-B6D7-1CEC34D24612}"/>
              </a:ext>
            </a:extLst>
          </p:cNvPr>
          <p:cNvGraphicFramePr>
            <a:graphicFrameLocks noGrp="1"/>
          </p:cNvGraphicFramePr>
          <p:nvPr>
            <p:extLst>
              <p:ext uri="{D42A27DB-BD31-4B8C-83A1-F6EECF244321}">
                <p14:modId xmlns:p14="http://schemas.microsoft.com/office/powerpoint/2010/main" val="1351311988"/>
              </p:ext>
            </p:extLst>
          </p:nvPr>
        </p:nvGraphicFramePr>
        <p:xfrm>
          <a:off x="1973034" y="1596560"/>
          <a:ext cx="8245930" cy="741680"/>
        </p:xfrm>
        <a:graphic>
          <a:graphicData uri="http://schemas.openxmlformats.org/drawingml/2006/table">
            <a:tbl>
              <a:tblPr firstRow="1" bandRow="1">
                <a:tableStyleId>{5940675A-B579-460E-94D1-54222C63F5DA}</a:tableStyleId>
              </a:tblPr>
              <a:tblGrid>
                <a:gridCol w="2590035">
                  <a:extLst>
                    <a:ext uri="{9D8B030D-6E8A-4147-A177-3AD203B41FA5}">
                      <a16:colId xmlns:a16="http://schemas.microsoft.com/office/drawing/2014/main" val="4209034787"/>
                    </a:ext>
                  </a:extLst>
                </a:gridCol>
                <a:gridCol w="857693">
                  <a:extLst>
                    <a:ext uri="{9D8B030D-6E8A-4147-A177-3AD203B41FA5}">
                      <a16:colId xmlns:a16="http://schemas.microsoft.com/office/drawing/2014/main" val="1777975470"/>
                    </a:ext>
                  </a:extLst>
                </a:gridCol>
                <a:gridCol w="1137918">
                  <a:extLst>
                    <a:ext uri="{9D8B030D-6E8A-4147-A177-3AD203B41FA5}">
                      <a16:colId xmlns:a16="http://schemas.microsoft.com/office/drawing/2014/main" val="2527725697"/>
                    </a:ext>
                  </a:extLst>
                </a:gridCol>
                <a:gridCol w="1137918">
                  <a:extLst>
                    <a:ext uri="{9D8B030D-6E8A-4147-A177-3AD203B41FA5}">
                      <a16:colId xmlns:a16="http://schemas.microsoft.com/office/drawing/2014/main" val="628372877"/>
                    </a:ext>
                  </a:extLst>
                </a:gridCol>
                <a:gridCol w="1137918">
                  <a:extLst>
                    <a:ext uri="{9D8B030D-6E8A-4147-A177-3AD203B41FA5}">
                      <a16:colId xmlns:a16="http://schemas.microsoft.com/office/drawing/2014/main" val="836099305"/>
                    </a:ext>
                  </a:extLst>
                </a:gridCol>
                <a:gridCol w="1384448">
                  <a:extLst>
                    <a:ext uri="{9D8B030D-6E8A-4147-A177-3AD203B41FA5}">
                      <a16:colId xmlns:a16="http://schemas.microsoft.com/office/drawing/2014/main" val="586185390"/>
                    </a:ext>
                  </a:extLst>
                </a:gridCol>
              </a:tblGrid>
              <a:tr h="370840">
                <a:tc>
                  <a:txBody>
                    <a:bodyPr/>
                    <a:lstStyle/>
                    <a:p>
                      <a:endParaRPr lang="en-US" sz="1400" dirty="0"/>
                    </a:p>
                  </a:txBody>
                  <a:tcPr/>
                </a:tc>
                <a:tc>
                  <a:txBody>
                    <a:bodyPr/>
                    <a:lstStyle/>
                    <a:p>
                      <a:r>
                        <a:rPr lang="en-US" sz="1400" b="1" dirty="0">
                          <a:solidFill>
                            <a:schemeClr val="bg1"/>
                          </a:solidFill>
                        </a:rPr>
                        <a:t>Rank</a:t>
                      </a:r>
                    </a:p>
                  </a:txBody>
                  <a:tcPr>
                    <a:solidFill>
                      <a:srgbClr val="5A99CB"/>
                    </a:solidFill>
                  </a:tcPr>
                </a:tc>
                <a:tc>
                  <a:txBody>
                    <a:bodyPr/>
                    <a:lstStyle/>
                    <a:p>
                      <a:pPr algn="ctr"/>
                      <a:r>
                        <a:rPr lang="en-US" sz="1400" b="0" dirty="0">
                          <a:solidFill>
                            <a:schemeClr val="bg1"/>
                          </a:solidFill>
                        </a:rPr>
                        <a:t>1</a:t>
                      </a:r>
                    </a:p>
                  </a:txBody>
                  <a:tcPr>
                    <a:solidFill>
                      <a:srgbClr val="5A99CB"/>
                    </a:solidFill>
                  </a:tcPr>
                </a:tc>
                <a:tc>
                  <a:txBody>
                    <a:bodyPr/>
                    <a:lstStyle/>
                    <a:p>
                      <a:pPr algn="ctr"/>
                      <a:r>
                        <a:rPr lang="en-US" sz="1400" b="0" dirty="0">
                          <a:solidFill>
                            <a:schemeClr val="bg1"/>
                          </a:solidFill>
                        </a:rPr>
                        <a:t>2</a:t>
                      </a:r>
                    </a:p>
                  </a:txBody>
                  <a:tcPr>
                    <a:solidFill>
                      <a:srgbClr val="5A99CB"/>
                    </a:solidFill>
                  </a:tcPr>
                </a:tc>
                <a:tc>
                  <a:txBody>
                    <a:bodyPr/>
                    <a:lstStyle/>
                    <a:p>
                      <a:pPr algn="ctr"/>
                      <a:r>
                        <a:rPr lang="en-US" sz="1400" b="0" dirty="0">
                          <a:solidFill>
                            <a:schemeClr val="bg1"/>
                          </a:solidFill>
                        </a:rPr>
                        <a:t>3</a:t>
                      </a:r>
                    </a:p>
                  </a:txBody>
                  <a:tcPr>
                    <a:solidFill>
                      <a:srgbClr val="5A99CB"/>
                    </a:solidFill>
                  </a:tcPr>
                </a:tc>
                <a:tc rowSpan="2">
                  <a:txBody>
                    <a:bodyPr/>
                    <a:lstStyle/>
                    <a:p>
                      <a:pPr algn="ctr"/>
                      <a:r>
                        <a:rPr lang="en-US" sz="1400" b="1" dirty="0"/>
                        <a:t>COMPOSITE SCORE</a:t>
                      </a:r>
                    </a:p>
                  </a:txBody>
                  <a:tcPr anchor="ctr"/>
                </a:tc>
                <a:extLst>
                  <a:ext uri="{0D108BD9-81ED-4DB2-BD59-A6C34878D82A}">
                    <a16:rowId xmlns:a16="http://schemas.microsoft.com/office/drawing/2014/main" val="2363437275"/>
                  </a:ext>
                </a:extLst>
              </a:tr>
              <a:tr h="370840">
                <a:tc>
                  <a:txBody>
                    <a:bodyPr/>
                    <a:lstStyle/>
                    <a:p>
                      <a:r>
                        <a:rPr lang="en-US" sz="1400" b="1" dirty="0"/>
                        <a:t>Attribute/Sentiment (Category)</a:t>
                      </a:r>
                    </a:p>
                  </a:txBody>
                  <a:tcPr/>
                </a:tc>
                <a:tc>
                  <a:txBody>
                    <a:bodyPr/>
                    <a:lstStyle/>
                    <a:p>
                      <a:r>
                        <a:rPr lang="en-US" sz="1400" b="1" dirty="0"/>
                        <a:t>Weight</a:t>
                      </a:r>
                    </a:p>
                  </a:txBody>
                  <a:tcPr>
                    <a:solidFill>
                      <a:srgbClr val="E7E7E7"/>
                    </a:solidFill>
                  </a:tcPr>
                </a:tc>
                <a:tc>
                  <a:txBody>
                    <a:bodyPr/>
                    <a:lstStyle/>
                    <a:p>
                      <a:pPr algn="ctr"/>
                      <a:r>
                        <a:rPr lang="en-US" sz="1400" b="0" dirty="0"/>
                        <a:t>3</a:t>
                      </a:r>
                    </a:p>
                  </a:txBody>
                  <a:tcPr>
                    <a:solidFill>
                      <a:srgbClr val="E7E7E7"/>
                    </a:solidFill>
                  </a:tcPr>
                </a:tc>
                <a:tc>
                  <a:txBody>
                    <a:bodyPr/>
                    <a:lstStyle/>
                    <a:p>
                      <a:pPr algn="ctr"/>
                      <a:r>
                        <a:rPr lang="en-US" sz="1400" b="0" dirty="0"/>
                        <a:t>2</a:t>
                      </a:r>
                    </a:p>
                  </a:txBody>
                  <a:tcPr>
                    <a:solidFill>
                      <a:srgbClr val="E7E7E7"/>
                    </a:solidFill>
                  </a:tcPr>
                </a:tc>
                <a:tc>
                  <a:txBody>
                    <a:bodyPr/>
                    <a:lstStyle/>
                    <a:p>
                      <a:pPr algn="ctr"/>
                      <a:r>
                        <a:rPr lang="en-US" sz="1400" b="0" dirty="0"/>
                        <a:t>1</a:t>
                      </a:r>
                    </a:p>
                  </a:txBody>
                  <a:tcPr>
                    <a:solidFill>
                      <a:srgbClr val="E7E7E7"/>
                    </a:solidFill>
                  </a:tcPr>
                </a:tc>
                <a:tc vMerge="1">
                  <a:txBody>
                    <a:bodyPr/>
                    <a:lstStyle/>
                    <a:p>
                      <a:endParaRPr lang="en-US" sz="1400" dirty="0"/>
                    </a:p>
                  </a:txBody>
                  <a:tcPr/>
                </a:tc>
                <a:extLst>
                  <a:ext uri="{0D108BD9-81ED-4DB2-BD59-A6C34878D82A}">
                    <a16:rowId xmlns:a16="http://schemas.microsoft.com/office/drawing/2014/main" val="2513808627"/>
                  </a:ext>
                </a:extLst>
              </a:tr>
            </a:tbl>
          </a:graphicData>
        </a:graphic>
      </p:graphicFrame>
    </p:spTree>
    <p:extLst>
      <p:ext uri="{BB962C8B-B14F-4D97-AF65-F5344CB8AC3E}">
        <p14:creationId xmlns:p14="http://schemas.microsoft.com/office/powerpoint/2010/main" val="3737109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C9-B413-4649-9EC8-16F09E53CB2A}"/>
              </a:ext>
            </a:extLst>
          </p:cNvPr>
          <p:cNvSpPr>
            <a:spLocks noGrp="1"/>
          </p:cNvSpPr>
          <p:nvPr>
            <p:ph type="title"/>
          </p:nvPr>
        </p:nvSpPr>
        <p:spPr/>
        <p:txBody>
          <a:bodyPr/>
          <a:lstStyle/>
          <a:p>
            <a:r>
              <a:rPr lang="en-US" dirty="0"/>
              <a:t>UNC Eshelman School of Pharmacy Phase I SWOT</a:t>
            </a:r>
          </a:p>
        </p:txBody>
      </p:sp>
      <p:sp>
        <p:nvSpPr>
          <p:cNvPr id="3" name="Content Placeholder 2">
            <a:extLst>
              <a:ext uri="{FF2B5EF4-FFF2-40B4-BE49-F238E27FC236}">
                <a16:creationId xmlns:a16="http://schemas.microsoft.com/office/drawing/2014/main" id="{437A82C3-37D2-3C40-AD59-F80BEE55D1C6}"/>
              </a:ext>
            </a:extLst>
          </p:cNvPr>
          <p:cNvSpPr>
            <a:spLocks noGrp="1"/>
          </p:cNvSpPr>
          <p:nvPr>
            <p:ph idx="1"/>
          </p:nvPr>
        </p:nvSpPr>
        <p:spPr>
          <a:xfrm>
            <a:off x="384634" y="1151783"/>
            <a:ext cx="10972800" cy="661327"/>
          </a:xfrm>
        </p:spPr>
        <p:txBody>
          <a:bodyPr>
            <a:normAutofit/>
          </a:bodyPr>
          <a:lstStyle/>
          <a:p>
            <a:r>
              <a:rPr lang="en-US" sz="1600" b="0" i="1" dirty="0">
                <a:solidFill>
                  <a:schemeClr val="tx2"/>
                </a:solidFill>
              </a:rPr>
              <a:t>(Based on 850+ respondents from UNC Eshelman School of Pharmacy Strategic Planning Survey, 13 members of of the UNC Eshelman School of Pharmacy Strategic Planning Task Force, Competitive Benchmarking, Strategic Plan 2.0 2018-2020)</a:t>
            </a:r>
          </a:p>
        </p:txBody>
      </p:sp>
      <p:grpSp>
        <p:nvGrpSpPr>
          <p:cNvPr id="14" name="Group 13">
            <a:extLst>
              <a:ext uri="{FF2B5EF4-FFF2-40B4-BE49-F238E27FC236}">
                <a16:creationId xmlns:a16="http://schemas.microsoft.com/office/drawing/2014/main" id="{925196E9-2CEC-114D-96C4-6D5944E8B8F5}"/>
              </a:ext>
            </a:extLst>
          </p:cNvPr>
          <p:cNvGrpSpPr/>
          <p:nvPr/>
        </p:nvGrpSpPr>
        <p:grpSpPr>
          <a:xfrm>
            <a:off x="928902" y="1963507"/>
            <a:ext cx="10334196" cy="4102294"/>
            <a:chOff x="715267" y="1963507"/>
            <a:chExt cx="10334196" cy="4102294"/>
          </a:xfrm>
        </p:grpSpPr>
        <p:graphicFrame>
          <p:nvGraphicFramePr>
            <p:cNvPr id="4" name="Table 6">
              <a:extLst>
                <a:ext uri="{FF2B5EF4-FFF2-40B4-BE49-F238E27FC236}">
                  <a16:creationId xmlns:a16="http://schemas.microsoft.com/office/drawing/2014/main" id="{C4C3AC05-1108-9F49-8893-1492F75E4C11}"/>
                </a:ext>
              </a:extLst>
            </p:cNvPr>
            <p:cNvGraphicFramePr>
              <a:graphicFrameLocks/>
            </p:cNvGraphicFramePr>
            <p:nvPr>
              <p:extLst>
                <p:ext uri="{D42A27DB-BD31-4B8C-83A1-F6EECF244321}">
                  <p14:modId xmlns:p14="http://schemas.microsoft.com/office/powerpoint/2010/main" val="1118033468"/>
                </p:ext>
              </p:extLst>
            </p:nvPr>
          </p:nvGraphicFramePr>
          <p:xfrm>
            <a:off x="715267" y="1963507"/>
            <a:ext cx="10334196" cy="4073118"/>
          </p:xfrm>
          <a:graphic>
            <a:graphicData uri="http://schemas.openxmlformats.org/drawingml/2006/table">
              <a:tbl>
                <a:tblPr firstRow="1" bandRow="1">
                  <a:tableStyleId>{5C22544A-7EE6-4342-B048-85BDC9FD1C3A}</a:tableStyleId>
                </a:tblPr>
                <a:tblGrid>
                  <a:gridCol w="5167098">
                    <a:extLst>
                      <a:ext uri="{9D8B030D-6E8A-4147-A177-3AD203B41FA5}">
                        <a16:colId xmlns:a16="http://schemas.microsoft.com/office/drawing/2014/main" val="478615975"/>
                      </a:ext>
                    </a:extLst>
                  </a:gridCol>
                  <a:gridCol w="5167098">
                    <a:extLst>
                      <a:ext uri="{9D8B030D-6E8A-4147-A177-3AD203B41FA5}">
                        <a16:colId xmlns:a16="http://schemas.microsoft.com/office/drawing/2014/main" val="2863150277"/>
                      </a:ext>
                    </a:extLst>
                  </a:gridCol>
                </a:tblGrid>
                <a:tr h="2036559">
                  <a:tc>
                    <a:txBody>
                      <a:bodyPr/>
                      <a:lstStyle/>
                      <a:p>
                        <a:endParaRPr lang="en-US" dirty="0"/>
                      </a:p>
                    </a:txBody>
                    <a:tcPr>
                      <a:solidFill>
                        <a:srgbClr val="DDE8F7"/>
                      </a:solidFill>
                    </a:tcPr>
                  </a:tc>
                  <a:tc>
                    <a:txBody>
                      <a:bodyPr/>
                      <a:lstStyle/>
                      <a:p>
                        <a:endParaRPr lang="en-US" dirty="0"/>
                      </a:p>
                    </a:txBody>
                    <a:tcPr>
                      <a:solidFill>
                        <a:srgbClr val="DDE8F7"/>
                      </a:solidFill>
                    </a:tcPr>
                  </a:tc>
                  <a:extLst>
                    <a:ext uri="{0D108BD9-81ED-4DB2-BD59-A6C34878D82A}">
                      <a16:rowId xmlns:a16="http://schemas.microsoft.com/office/drawing/2014/main" val="1682864012"/>
                    </a:ext>
                  </a:extLst>
                </a:tr>
                <a:tr h="2036559">
                  <a:tc>
                    <a:txBody>
                      <a:bodyPr/>
                      <a:lstStyle/>
                      <a:p>
                        <a:endParaRPr lang="en-US" dirty="0"/>
                      </a:p>
                    </a:txBody>
                    <a:tcPr>
                      <a:solidFill>
                        <a:srgbClr val="DDE8F7"/>
                      </a:solidFill>
                    </a:tcPr>
                  </a:tc>
                  <a:tc>
                    <a:txBody>
                      <a:bodyPr/>
                      <a:lstStyle/>
                      <a:p>
                        <a:endParaRPr lang="en-US" dirty="0"/>
                      </a:p>
                    </a:txBody>
                    <a:tcPr>
                      <a:solidFill>
                        <a:srgbClr val="DDE8F7"/>
                      </a:solidFill>
                    </a:tcPr>
                  </a:tc>
                  <a:extLst>
                    <a:ext uri="{0D108BD9-81ED-4DB2-BD59-A6C34878D82A}">
                      <a16:rowId xmlns:a16="http://schemas.microsoft.com/office/drawing/2014/main" val="3921798619"/>
                    </a:ext>
                  </a:extLst>
                </a:tr>
              </a:tbl>
            </a:graphicData>
          </a:graphic>
        </p:graphicFrame>
        <p:sp>
          <p:nvSpPr>
            <p:cNvPr id="5" name="TextBox 4">
              <a:extLst>
                <a:ext uri="{FF2B5EF4-FFF2-40B4-BE49-F238E27FC236}">
                  <a16:creationId xmlns:a16="http://schemas.microsoft.com/office/drawing/2014/main" id="{8326D212-D4D6-FC47-B70C-B54AFDB1CB3F}"/>
                </a:ext>
              </a:extLst>
            </p:cNvPr>
            <p:cNvSpPr txBox="1"/>
            <p:nvPr/>
          </p:nvSpPr>
          <p:spPr>
            <a:xfrm>
              <a:off x="715267" y="1972373"/>
              <a:ext cx="5122704" cy="1877437"/>
            </a:xfrm>
            <a:prstGeom prst="rect">
              <a:avLst/>
            </a:prstGeom>
            <a:noFill/>
          </p:spPr>
          <p:txBody>
            <a:bodyPr wrap="square" rtlCol="0">
              <a:spAutoFit/>
            </a:bodyPr>
            <a:lstStyle/>
            <a:p>
              <a:pPr algn="ctr"/>
              <a:r>
                <a:rPr lang="en-US" b="1" u="sng" dirty="0">
                  <a:solidFill>
                    <a:schemeClr val="accent1">
                      <a:lumMod val="75000"/>
                    </a:schemeClr>
                  </a:solidFill>
                </a:rPr>
                <a:t>Strengths</a:t>
              </a:r>
            </a:p>
            <a:p>
              <a:pPr marL="342900" indent="-342900">
                <a:buFont typeface="Arial" panose="020B0604020202020204" pitchFamily="34" charset="0"/>
                <a:buChar char="•"/>
              </a:pPr>
              <a:r>
                <a:rPr lang="en-US" sz="1200" b="1" dirty="0">
                  <a:solidFill>
                    <a:schemeClr val="accent2"/>
                  </a:solidFill>
                </a:rPr>
                <a:t>Innovative and Rigorous PharmD Curriculum</a:t>
              </a:r>
            </a:p>
            <a:p>
              <a:pPr marL="800100" lvl="1" indent="-342900">
                <a:buFont typeface="Arial" panose="020B0604020202020204" pitchFamily="34" charset="0"/>
                <a:buChar char="•"/>
              </a:pPr>
              <a:r>
                <a:rPr lang="en-US" sz="1200" dirty="0">
                  <a:solidFill>
                    <a:schemeClr val="accent2"/>
                  </a:solidFill>
                </a:rPr>
                <a:t>Early immersion experiences, strong clinical training/rotations </a:t>
              </a:r>
            </a:p>
            <a:p>
              <a:pPr marL="800100" lvl="1" indent="-342900">
                <a:buFont typeface="Arial" panose="020B0604020202020204" pitchFamily="34" charset="0"/>
                <a:buChar char="•"/>
              </a:pPr>
              <a:r>
                <a:rPr lang="en-US" sz="1200" dirty="0">
                  <a:solidFill>
                    <a:schemeClr val="accent2"/>
                  </a:solidFill>
                </a:rPr>
                <a:t>Rigorous and challenging coursework</a:t>
              </a:r>
            </a:p>
            <a:p>
              <a:pPr marL="342900" indent="-342900">
                <a:buFont typeface="Arial" panose="020B0604020202020204" pitchFamily="34" charset="0"/>
                <a:buChar char="•"/>
              </a:pPr>
              <a:r>
                <a:rPr lang="en-US" sz="1200" b="1" dirty="0">
                  <a:solidFill>
                    <a:schemeClr val="accent2"/>
                  </a:solidFill>
                </a:rPr>
                <a:t>Exceptional and Dedicated Faculty</a:t>
              </a:r>
            </a:p>
            <a:p>
              <a:pPr marL="800100" lvl="1" indent="-342900">
                <a:buFont typeface="Arial" panose="020B0604020202020204" pitchFamily="34" charset="0"/>
                <a:buChar char="•"/>
              </a:pPr>
              <a:r>
                <a:rPr lang="en-US" sz="1200" dirty="0">
                  <a:solidFill>
                    <a:schemeClr val="accent2"/>
                  </a:solidFill>
                </a:rPr>
                <a:t>In varying areas of research and expertise</a:t>
              </a:r>
            </a:p>
            <a:p>
              <a:pPr marL="800100" lvl="1" indent="-342900">
                <a:buFont typeface="Arial" panose="020B0604020202020204" pitchFamily="34" charset="0"/>
                <a:buChar char="•"/>
              </a:pPr>
              <a:r>
                <a:rPr lang="en-US" sz="1200" dirty="0">
                  <a:solidFill>
                    <a:schemeClr val="accent2"/>
                  </a:solidFill>
                </a:rPr>
                <a:t>Committed to teaching and student success</a:t>
              </a:r>
            </a:p>
            <a:p>
              <a:pPr marL="342900" indent="-342900">
                <a:buFont typeface="Arial" panose="020B0604020202020204" pitchFamily="34" charset="0"/>
                <a:buChar char="•"/>
              </a:pPr>
              <a:r>
                <a:rPr lang="en-US" sz="1200" b="1" dirty="0">
                  <a:solidFill>
                    <a:schemeClr val="accent2"/>
                  </a:solidFill>
                </a:rPr>
                <a:t>Breadth and Depth of Research</a:t>
              </a:r>
            </a:p>
            <a:p>
              <a:pPr marL="800100" lvl="1" indent="-342900">
                <a:buFont typeface="Arial" panose="020B0604020202020204" pitchFamily="34" charset="0"/>
                <a:buChar char="•"/>
              </a:pPr>
              <a:r>
                <a:rPr lang="en-US" sz="1200" dirty="0">
                  <a:solidFill>
                    <a:schemeClr val="accent2"/>
                  </a:solidFill>
                </a:rPr>
                <a:t>Innovative research enterprise with diverse research areas</a:t>
              </a:r>
            </a:p>
          </p:txBody>
        </p:sp>
        <p:sp>
          <p:nvSpPr>
            <p:cNvPr id="6" name="TextBox 5">
              <a:extLst>
                <a:ext uri="{FF2B5EF4-FFF2-40B4-BE49-F238E27FC236}">
                  <a16:creationId xmlns:a16="http://schemas.microsoft.com/office/drawing/2014/main" id="{123EF4B3-D1F1-7340-ADEF-AFE49076F42D}"/>
                </a:ext>
              </a:extLst>
            </p:cNvPr>
            <p:cNvSpPr txBox="1"/>
            <p:nvPr/>
          </p:nvSpPr>
          <p:spPr>
            <a:xfrm>
              <a:off x="5910397" y="1963507"/>
              <a:ext cx="5083782" cy="1846659"/>
            </a:xfrm>
            <a:prstGeom prst="rect">
              <a:avLst/>
            </a:prstGeom>
            <a:noFill/>
          </p:spPr>
          <p:txBody>
            <a:bodyPr wrap="square" rtlCol="0">
              <a:spAutoFit/>
            </a:bodyPr>
            <a:lstStyle/>
            <a:p>
              <a:pPr algn="ctr"/>
              <a:r>
                <a:rPr lang="en-US" b="1" u="sng" dirty="0">
                  <a:solidFill>
                    <a:schemeClr val="accent1">
                      <a:lumMod val="75000"/>
                    </a:schemeClr>
                  </a:solidFill>
                </a:rPr>
                <a:t>Weaknesses</a:t>
              </a:r>
            </a:p>
            <a:p>
              <a:pPr marL="342900" indent="-342900">
                <a:buFont typeface="Arial" panose="020B0604020202020204" pitchFamily="34" charset="0"/>
                <a:buChar char="•"/>
              </a:pPr>
              <a:r>
                <a:rPr lang="en-US" sz="1200" b="1" dirty="0">
                  <a:solidFill>
                    <a:schemeClr val="accent2"/>
                  </a:solidFill>
                </a:rPr>
                <a:t>Organization and Fiscal Sustainability</a:t>
              </a:r>
            </a:p>
            <a:p>
              <a:pPr marL="800100" lvl="1" indent="-342900">
                <a:buFont typeface="Arial" panose="020B0604020202020204" pitchFamily="34" charset="0"/>
                <a:buChar char="•"/>
              </a:pPr>
              <a:r>
                <a:rPr lang="en-US" sz="1200" dirty="0">
                  <a:solidFill>
                    <a:schemeClr val="accent2"/>
                  </a:solidFill>
                </a:rPr>
                <a:t>Too many initiatives and priorities, lack of accountability</a:t>
              </a:r>
            </a:p>
            <a:p>
              <a:pPr marL="800100" lvl="1" indent="-342900">
                <a:buFont typeface="Arial" panose="020B0604020202020204" pitchFamily="34" charset="0"/>
                <a:buChar char="•"/>
              </a:pPr>
              <a:r>
                <a:rPr lang="en-US" sz="1200" dirty="0">
                  <a:solidFill>
                    <a:schemeClr val="accent2"/>
                  </a:solidFill>
                </a:rPr>
                <a:t>Too many leaders/administrators, lack of transparency</a:t>
              </a:r>
            </a:p>
            <a:p>
              <a:pPr marL="342900" indent="-342900">
                <a:buFont typeface="Arial" panose="020B0604020202020204" pitchFamily="34" charset="0"/>
                <a:buChar char="•"/>
              </a:pPr>
              <a:r>
                <a:rPr lang="en-US" sz="1200" b="1" dirty="0">
                  <a:solidFill>
                    <a:schemeClr val="accent2"/>
                  </a:solidFill>
                </a:rPr>
                <a:t>Diversity, Equity, and Inclusion</a:t>
              </a:r>
            </a:p>
            <a:p>
              <a:pPr marL="800100" lvl="1" indent="-342900">
                <a:buFont typeface="Arial" panose="020B0604020202020204" pitchFamily="34" charset="0"/>
                <a:buChar char="•"/>
              </a:pPr>
              <a:r>
                <a:rPr lang="en-US" sz="1200" dirty="0">
                  <a:solidFill>
                    <a:schemeClr val="accent2"/>
                  </a:solidFill>
                </a:rPr>
                <a:t>Lack of diversity of faculty, staff, and students</a:t>
              </a:r>
              <a:endParaRPr lang="en-US" sz="1200" b="1" dirty="0">
                <a:solidFill>
                  <a:schemeClr val="accent2"/>
                </a:solidFill>
              </a:endParaRPr>
            </a:p>
            <a:p>
              <a:pPr marL="342900" indent="-342900">
                <a:buFont typeface="Arial" panose="020B0604020202020204" pitchFamily="34" charset="0"/>
                <a:buChar char="•"/>
              </a:pPr>
              <a:r>
                <a:rPr lang="en-US" sz="1200" b="1" dirty="0">
                  <a:solidFill>
                    <a:schemeClr val="accent2"/>
                  </a:solidFill>
                </a:rPr>
                <a:t>Career and Curricular Options for Students</a:t>
              </a:r>
              <a:r>
                <a:rPr lang="en-US" sz="1200" dirty="0">
                  <a:solidFill>
                    <a:schemeClr val="accent2"/>
                  </a:solidFill>
                </a:rPr>
                <a:t> </a:t>
              </a:r>
            </a:p>
            <a:p>
              <a:pPr marL="800100" lvl="1" indent="-342900">
                <a:buFont typeface="Arial" panose="020B0604020202020204" pitchFamily="34" charset="0"/>
                <a:buChar char="•"/>
              </a:pPr>
              <a:r>
                <a:rPr lang="en-US" sz="1200" dirty="0">
                  <a:solidFill>
                    <a:schemeClr val="accent2"/>
                  </a:solidFill>
                </a:rPr>
                <a:t>Need for career opportunities outside of direct patient care</a:t>
              </a:r>
            </a:p>
            <a:p>
              <a:pPr marL="800100" lvl="1" indent="-342900">
                <a:buFont typeface="Arial" panose="020B0604020202020204" pitchFamily="34" charset="0"/>
                <a:buChar char="•"/>
              </a:pPr>
              <a:r>
                <a:rPr lang="en-US" sz="1200" dirty="0">
                  <a:solidFill>
                    <a:schemeClr val="accent2"/>
                  </a:solidFill>
                </a:rPr>
                <a:t>Lack of adaptation to the changing healthcare market landscape</a:t>
              </a:r>
            </a:p>
          </p:txBody>
        </p:sp>
        <p:sp>
          <p:nvSpPr>
            <p:cNvPr id="7" name="TextBox 6">
              <a:extLst>
                <a:ext uri="{FF2B5EF4-FFF2-40B4-BE49-F238E27FC236}">
                  <a16:creationId xmlns:a16="http://schemas.microsoft.com/office/drawing/2014/main" id="{5A1FCB07-5DBC-BE47-AD49-4612396DE1F4}"/>
                </a:ext>
              </a:extLst>
            </p:cNvPr>
            <p:cNvSpPr txBox="1"/>
            <p:nvPr/>
          </p:nvSpPr>
          <p:spPr>
            <a:xfrm>
              <a:off x="715267" y="4034476"/>
              <a:ext cx="5131942" cy="2031325"/>
            </a:xfrm>
            <a:prstGeom prst="rect">
              <a:avLst/>
            </a:prstGeom>
            <a:noFill/>
          </p:spPr>
          <p:txBody>
            <a:bodyPr wrap="square" rtlCol="0">
              <a:spAutoFit/>
            </a:bodyPr>
            <a:lstStyle/>
            <a:p>
              <a:pPr algn="ctr"/>
              <a:r>
                <a:rPr lang="en-US" b="1" u="sng" dirty="0">
                  <a:solidFill>
                    <a:schemeClr val="accent1">
                      <a:lumMod val="75000"/>
                    </a:schemeClr>
                  </a:solidFill>
                </a:rPr>
                <a:t>Opportunities</a:t>
              </a:r>
            </a:p>
            <a:p>
              <a:pPr marL="342900" indent="-342900">
                <a:buFont typeface="Arial" panose="020B0604020202020204" pitchFamily="34" charset="0"/>
                <a:buChar char="•"/>
              </a:pPr>
              <a:r>
                <a:rPr lang="en-US" sz="1200" b="1" dirty="0">
                  <a:solidFill>
                    <a:schemeClr val="accent2"/>
                  </a:solidFill>
                </a:rPr>
                <a:t>Preparing for Tomorrow’s Jobs</a:t>
              </a:r>
            </a:p>
            <a:p>
              <a:pPr marL="800100" lvl="1" indent="-342900">
                <a:buFont typeface="Arial" panose="020B0604020202020204" pitchFamily="34" charset="0"/>
                <a:buChar char="•"/>
              </a:pPr>
              <a:r>
                <a:rPr lang="en-US" sz="1200" dirty="0">
                  <a:solidFill>
                    <a:schemeClr val="accent2"/>
                  </a:solidFill>
                </a:rPr>
                <a:t>New educational offerings: undergraduate, graduate &amp; certificate</a:t>
              </a:r>
            </a:p>
            <a:p>
              <a:pPr marL="800100" lvl="1" indent="-342900">
                <a:buFont typeface="Arial" panose="020B0604020202020204" pitchFamily="34" charset="0"/>
                <a:buChar char="•"/>
              </a:pPr>
              <a:r>
                <a:rPr lang="en-US" sz="1200" dirty="0">
                  <a:solidFill>
                    <a:schemeClr val="accent2"/>
                  </a:solidFill>
                </a:rPr>
                <a:t>Career services and support</a:t>
              </a:r>
            </a:p>
            <a:p>
              <a:pPr marL="342900" indent="-342900">
                <a:buFont typeface="Arial" panose="020B0604020202020204" pitchFamily="34" charset="0"/>
                <a:buChar char="•"/>
              </a:pPr>
              <a:r>
                <a:rPr lang="en-US" sz="1200" b="1" dirty="0">
                  <a:solidFill>
                    <a:schemeClr val="accent2"/>
                  </a:solidFill>
                </a:rPr>
                <a:t>Creation of New Markets for Pharmacy &amp; Pharmaceutical Sciences</a:t>
              </a:r>
            </a:p>
            <a:p>
              <a:pPr marL="800100" lvl="1" indent="-342900">
                <a:buFont typeface="Arial" panose="020B0604020202020204" pitchFamily="34" charset="0"/>
                <a:buChar char="•"/>
              </a:pPr>
              <a:r>
                <a:rPr lang="en-US" sz="1200" dirty="0">
                  <a:solidFill>
                    <a:schemeClr val="accent2"/>
                  </a:solidFill>
                </a:rPr>
                <a:t>Advancing the practice of pharmacy</a:t>
              </a:r>
            </a:p>
            <a:p>
              <a:pPr marL="800100" lvl="1" indent="-342900">
                <a:buFont typeface="Arial" panose="020B0604020202020204" pitchFamily="34" charset="0"/>
                <a:buChar char="•"/>
              </a:pPr>
              <a:r>
                <a:rPr lang="en-US" sz="1200" dirty="0">
                  <a:solidFill>
                    <a:schemeClr val="accent2"/>
                  </a:solidFill>
                </a:rPr>
                <a:t>Entrepreneurship</a:t>
              </a:r>
            </a:p>
            <a:p>
              <a:pPr marL="342900" indent="-342900">
                <a:buFont typeface="Arial" panose="020B0604020202020204" pitchFamily="34" charset="0"/>
                <a:buChar char="•"/>
              </a:pPr>
              <a:r>
                <a:rPr lang="en-US" sz="1200" b="1" dirty="0">
                  <a:solidFill>
                    <a:schemeClr val="accent2"/>
                  </a:solidFill>
                </a:rPr>
                <a:t>Strategic Partnerships</a:t>
              </a:r>
              <a:endParaRPr lang="en-US" sz="1200" dirty="0">
                <a:solidFill>
                  <a:schemeClr val="accent2"/>
                </a:solidFill>
              </a:endParaRPr>
            </a:p>
            <a:p>
              <a:pPr marL="800100" lvl="1" indent="-342900">
                <a:buFont typeface="Arial" panose="020B0604020202020204" pitchFamily="34" charset="0"/>
                <a:buChar char="•"/>
              </a:pPr>
              <a:r>
                <a:rPr lang="en-US" sz="1200" dirty="0">
                  <a:solidFill>
                    <a:schemeClr val="accent2"/>
                  </a:solidFill>
                </a:rPr>
                <a:t>Collaboration with other UNC schools</a:t>
              </a:r>
            </a:p>
            <a:p>
              <a:pPr marL="800100" lvl="1" indent="-342900">
                <a:buFont typeface="Arial" panose="020B0604020202020204" pitchFamily="34" charset="0"/>
                <a:buChar char="•"/>
              </a:pPr>
              <a:r>
                <a:rPr lang="en-US" sz="1200" dirty="0">
                  <a:solidFill>
                    <a:schemeClr val="accent2"/>
                  </a:solidFill>
                </a:rPr>
                <a:t>Partnerships across industry</a:t>
              </a:r>
            </a:p>
          </p:txBody>
        </p:sp>
        <p:sp>
          <p:nvSpPr>
            <p:cNvPr id="8" name="TextBox 7">
              <a:extLst>
                <a:ext uri="{FF2B5EF4-FFF2-40B4-BE49-F238E27FC236}">
                  <a16:creationId xmlns:a16="http://schemas.microsoft.com/office/drawing/2014/main" id="{BEC08CF2-C178-094A-AF06-CA6134A7E8E5}"/>
                </a:ext>
              </a:extLst>
            </p:cNvPr>
            <p:cNvSpPr txBox="1"/>
            <p:nvPr/>
          </p:nvSpPr>
          <p:spPr>
            <a:xfrm>
              <a:off x="5910397" y="4034476"/>
              <a:ext cx="5083782" cy="2031325"/>
            </a:xfrm>
            <a:prstGeom prst="rect">
              <a:avLst/>
            </a:prstGeom>
            <a:noFill/>
          </p:spPr>
          <p:txBody>
            <a:bodyPr wrap="square" rtlCol="0">
              <a:spAutoFit/>
            </a:bodyPr>
            <a:lstStyle/>
            <a:p>
              <a:pPr algn="ctr"/>
              <a:r>
                <a:rPr lang="en-US" b="1" u="sng" dirty="0">
                  <a:solidFill>
                    <a:schemeClr val="accent1">
                      <a:lumMod val="75000"/>
                    </a:schemeClr>
                  </a:solidFill>
                </a:rPr>
                <a:t>Threats</a:t>
              </a:r>
            </a:p>
            <a:p>
              <a:pPr marL="342900" indent="-342900">
                <a:buFont typeface="Arial" panose="020B0604020202020204" pitchFamily="34" charset="0"/>
                <a:buChar char="•"/>
              </a:pPr>
              <a:r>
                <a:rPr lang="en-US" sz="1200" b="1" dirty="0">
                  <a:solidFill>
                    <a:schemeClr val="accent2"/>
                  </a:solidFill>
                </a:rPr>
                <a:t>Oversupply of Pharmacy Students</a:t>
              </a:r>
              <a:endParaRPr lang="en-US" sz="1200" dirty="0">
                <a:solidFill>
                  <a:schemeClr val="accent2"/>
                </a:solidFill>
              </a:endParaRPr>
            </a:p>
            <a:p>
              <a:pPr marL="800100" lvl="1" indent="-342900">
                <a:buFont typeface="Arial" panose="020B0604020202020204" pitchFamily="34" charset="0"/>
                <a:buChar char="•"/>
              </a:pPr>
              <a:r>
                <a:rPr lang="en-US" sz="1200" dirty="0">
                  <a:solidFill>
                    <a:schemeClr val="accent2"/>
                  </a:solidFill>
                </a:rPr>
                <a:t>Too many pharmacy schools, admitting too many students</a:t>
              </a:r>
            </a:p>
            <a:p>
              <a:pPr marL="800100" lvl="1" indent="-342900">
                <a:buFont typeface="Arial" panose="020B0604020202020204" pitchFamily="34" charset="0"/>
                <a:buChar char="•"/>
              </a:pPr>
              <a:r>
                <a:rPr lang="en-US" sz="1200" dirty="0">
                  <a:solidFill>
                    <a:schemeClr val="accent2"/>
                  </a:solidFill>
                </a:rPr>
                <a:t>Declining number of traditional pharmacy jobs</a:t>
              </a:r>
            </a:p>
            <a:p>
              <a:pPr marL="342900" indent="-342900">
                <a:buFont typeface="Arial" panose="020B0604020202020204" pitchFamily="34" charset="0"/>
                <a:buChar char="•"/>
              </a:pPr>
              <a:r>
                <a:rPr lang="en-US" sz="1200" b="1" dirty="0">
                  <a:solidFill>
                    <a:schemeClr val="accent2"/>
                  </a:solidFill>
                </a:rPr>
                <a:t>Economy</a:t>
              </a:r>
            </a:p>
            <a:p>
              <a:pPr marL="800100" lvl="1" indent="-342900">
                <a:buFont typeface="Arial" panose="020B0604020202020204" pitchFamily="34" charset="0"/>
                <a:buChar char="•"/>
              </a:pPr>
              <a:r>
                <a:rPr lang="en-US" sz="1200" dirty="0">
                  <a:solidFill>
                    <a:schemeClr val="accent2"/>
                  </a:solidFill>
                </a:rPr>
                <a:t>COVID-19, budget cuts, financial crisis, state/federal funding</a:t>
              </a:r>
            </a:p>
            <a:p>
              <a:pPr marL="347663" lvl="1" indent="-336550">
                <a:buFont typeface="Arial" panose="020B0604020202020204" pitchFamily="34" charset="0"/>
                <a:buChar char="•"/>
              </a:pPr>
              <a:r>
                <a:rPr lang="en-US" sz="1200" b="1" dirty="0">
                  <a:solidFill>
                    <a:schemeClr val="accent2"/>
                  </a:solidFill>
                </a:rPr>
                <a:t>Fewer Applicants</a:t>
              </a:r>
            </a:p>
            <a:p>
              <a:pPr marL="804863" lvl="2" indent="-336550">
                <a:buFont typeface="Arial" panose="020B0604020202020204" pitchFamily="34" charset="0"/>
                <a:buChar char="•"/>
              </a:pPr>
              <a:r>
                <a:rPr lang="en-US" sz="1200" dirty="0">
                  <a:solidFill>
                    <a:schemeClr val="accent2"/>
                  </a:solidFill>
                </a:rPr>
                <a:t>Declining number of applications, less qualified applicant pool (nationally)</a:t>
              </a:r>
            </a:p>
            <a:p>
              <a:pPr marL="804863" lvl="2" indent="-336550">
                <a:buFont typeface="Arial" panose="020B0604020202020204" pitchFamily="34" charset="0"/>
                <a:buChar char="•"/>
              </a:pPr>
              <a:r>
                <a:rPr lang="en-US" sz="1200" dirty="0">
                  <a:solidFill>
                    <a:schemeClr val="accent2"/>
                  </a:solidFill>
                </a:rPr>
                <a:t>Decreased interest, declining enrollment</a:t>
              </a:r>
            </a:p>
          </p:txBody>
        </p:sp>
      </p:grpSp>
      <p:sp>
        <p:nvSpPr>
          <p:cNvPr id="10" name="TextBox 9">
            <a:extLst>
              <a:ext uri="{FF2B5EF4-FFF2-40B4-BE49-F238E27FC236}">
                <a16:creationId xmlns:a16="http://schemas.microsoft.com/office/drawing/2014/main" id="{2EE9BFC3-E54C-1E42-B581-DC8354A0E7FC}"/>
              </a:ext>
            </a:extLst>
          </p:cNvPr>
          <p:cNvSpPr txBox="1"/>
          <p:nvPr/>
        </p:nvSpPr>
        <p:spPr>
          <a:xfrm>
            <a:off x="10977190" y="298776"/>
            <a:ext cx="819455" cy="369332"/>
          </a:xfrm>
          <a:prstGeom prst="rect">
            <a:avLst/>
          </a:prstGeom>
          <a:noFill/>
        </p:spPr>
        <p:txBody>
          <a:bodyPr wrap="none" rtlCol="0">
            <a:spAutoFit/>
          </a:bodyPr>
          <a:lstStyle/>
          <a:p>
            <a:r>
              <a:rPr lang="en-US" b="1" dirty="0">
                <a:solidFill>
                  <a:schemeClr val="bg2"/>
                </a:solidFill>
              </a:rPr>
              <a:t>DRAFT</a:t>
            </a:r>
          </a:p>
        </p:txBody>
      </p:sp>
    </p:spTree>
    <p:extLst>
      <p:ext uri="{BB962C8B-B14F-4D97-AF65-F5344CB8AC3E}">
        <p14:creationId xmlns:p14="http://schemas.microsoft.com/office/powerpoint/2010/main" val="340638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EA2EB2B-5DE7-4570-BAA4-9A3F3CB994CC}"/>
              </a:ext>
            </a:extLst>
          </p:cNvPr>
          <p:cNvPicPr>
            <a:picLocks noChangeAspect="1"/>
          </p:cNvPicPr>
          <p:nvPr/>
        </p:nvPicPr>
        <p:blipFill rotWithShape="1">
          <a:blip r:embed="rId2">
            <a:extLst>
              <a:ext uri="{28A0092B-C50C-407E-A947-70E740481C1C}">
                <a14:useLocalDpi xmlns:a14="http://schemas.microsoft.com/office/drawing/2010/main" val="0"/>
              </a:ext>
            </a:extLst>
          </a:blip>
          <a:srcRect l="32723" r="20172" b="3333"/>
          <a:stretch/>
        </p:blipFill>
        <p:spPr>
          <a:xfrm>
            <a:off x="20765" y="0"/>
            <a:ext cx="5941125" cy="6858000"/>
          </a:xfrm>
          <a:prstGeom prst="rect">
            <a:avLst/>
          </a:prstGeom>
        </p:spPr>
      </p:pic>
      <p:grpSp>
        <p:nvGrpSpPr>
          <p:cNvPr id="9" name="Group 8"/>
          <p:cNvGrpSpPr/>
          <p:nvPr/>
        </p:nvGrpSpPr>
        <p:grpSpPr>
          <a:xfrm>
            <a:off x="7619151" y="1930400"/>
            <a:ext cx="4707214" cy="502920"/>
            <a:chOff x="838200" y="1676400"/>
            <a:chExt cx="4707214" cy="502920"/>
          </a:xfrm>
        </p:grpSpPr>
        <p:sp>
          <p:nvSpPr>
            <p:cNvPr id="10" name="Oval 9"/>
            <p:cNvSpPr/>
            <p:nvPr/>
          </p:nvSpPr>
          <p:spPr>
            <a:xfrm>
              <a:off x="838200" y="16764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1</a:t>
              </a:r>
            </a:p>
          </p:txBody>
        </p:sp>
        <p:sp>
          <p:nvSpPr>
            <p:cNvPr id="11" name="TextBox 10"/>
            <p:cNvSpPr txBox="1"/>
            <p:nvPr/>
          </p:nvSpPr>
          <p:spPr>
            <a:xfrm>
              <a:off x="1430614" y="1727805"/>
              <a:ext cx="4114800" cy="400110"/>
            </a:xfrm>
            <a:prstGeom prst="rect">
              <a:avLst/>
            </a:prstGeom>
            <a:noFill/>
          </p:spPr>
          <p:txBody>
            <a:bodyPr wrap="square" rtlCol="0">
              <a:spAutoFit/>
            </a:bodyPr>
            <a:lstStyle/>
            <a:p>
              <a:r>
                <a:rPr lang="en-US" sz="2000" b="1" dirty="0"/>
                <a:t>Project Overview</a:t>
              </a:r>
            </a:p>
          </p:txBody>
        </p:sp>
      </p:grpSp>
      <p:grpSp>
        <p:nvGrpSpPr>
          <p:cNvPr id="12" name="Group 11"/>
          <p:cNvGrpSpPr/>
          <p:nvPr/>
        </p:nvGrpSpPr>
        <p:grpSpPr>
          <a:xfrm>
            <a:off x="7619151" y="2623820"/>
            <a:ext cx="4707214" cy="502920"/>
            <a:chOff x="838200" y="2362200"/>
            <a:chExt cx="4707214" cy="502920"/>
          </a:xfrm>
        </p:grpSpPr>
        <p:sp>
          <p:nvSpPr>
            <p:cNvPr id="13" name="Oval 12"/>
            <p:cNvSpPr/>
            <p:nvPr/>
          </p:nvSpPr>
          <p:spPr>
            <a:xfrm>
              <a:off x="838200" y="23622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2</a:t>
              </a:r>
            </a:p>
          </p:txBody>
        </p:sp>
        <p:sp>
          <p:nvSpPr>
            <p:cNvPr id="14" name="TextBox 13"/>
            <p:cNvSpPr txBox="1"/>
            <p:nvPr/>
          </p:nvSpPr>
          <p:spPr>
            <a:xfrm>
              <a:off x="1430614" y="2413605"/>
              <a:ext cx="4114800" cy="400110"/>
            </a:xfrm>
            <a:prstGeom prst="rect">
              <a:avLst/>
            </a:prstGeom>
            <a:noFill/>
          </p:spPr>
          <p:txBody>
            <a:bodyPr wrap="square" rtlCol="0">
              <a:spAutoFit/>
            </a:bodyPr>
            <a:lstStyle/>
            <a:p>
              <a:r>
                <a:rPr lang="en-US" sz="2000" dirty="0"/>
                <a:t>Strategic Planning Overview</a:t>
              </a:r>
            </a:p>
          </p:txBody>
        </p:sp>
      </p:grpSp>
      <p:grpSp>
        <p:nvGrpSpPr>
          <p:cNvPr id="15" name="Group 14"/>
          <p:cNvGrpSpPr/>
          <p:nvPr/>
        </p:nvGrpSpPr>
        <p:grpSpPr>
          <a:xfrm>
            <a:off x="7619151" y="3317240"/>
            <a:ext cx="5791200" cy="502920"/>
            <a:chOff x="838200" y="3048000"/>
            <a:chExt cx="5791200" cy="502920"/>
          </a:xfrm>
        </p:grpSpPr>
        <p:sp>
          <p:nvSpPr>
            <p:cNvPr id="16" name="Oval 15"/>
            <p:cNvSpPr/>
            <p:nvPr/>
          </p:nvSpPr>
          <p:spPr>
            <a:xfrm>
              <a:off x="838200" y="30480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3</a:t>
              </a:r>
            </a:p>
          </p:txBody>
        </p:sp>
        <p:sp>
          <p:nvSpPr>
            <p:cNvPr id="17" name="TextBox 16"/>
            <p:cNvSpPr txBox="1"/>
            <p:nvPr/>
          </p:nvSpPr>
          <p:spPr>
            <a:xfrm>
              <a:off x="1430614" y="3099405"/>
              <a:ext cx="5198786" cy="400110"/>
            </a:xfrm>
            <a:prstGeom prst="rect">
              <a:avLst/>
            </a:prstGeom>
            <a:noFill/>
          </p:spPr>
          <p:txBody>
            <a:bodyPr wrap="square" rtlCol="0">
              <a:spAutoFit/>
            </a:bodyPr>
            <a:lstStyle/>
            <a:p>
              <a:r>
                <a:rPr lang="en-US" sz="2000" dirty="0"/>
                <a:t>Phase 1 SWOT</a:t>
              </a:r>
            </a:p>
          </p:txBody>
        </p:sp>
      </p:grpSp>
      <p:grpSp>
        <p:nvGrpSpPr>
          <p:cNvPr id="18" name="Group 17"/>
          <p:cNvGrpSpPr/>
          <p:nvPr/>
        </p:nvGrpSpPr>
        <p:grpSpPr>
          <a:xfrm>
            <a:off x="7633747" y="4010660"/>
            <a:ext cx="4692623" cy="502920"/>
            <a:chOff x="852791" y="3733800"/>
            <a:chExt cx="4692623" cy="502920"/>
          </a:xfrm>
        </p:grpSpPr>
        <p:sp>
          <p:nvSpPr>
            <p:cNvPr id="19" name="Oval 18"/>
            <p:cNvSpPr/>
            <p:nvPr/>
          </p:nvSpPr>
          <p:spPr>
            <a:xfrm>
              <a:off x="852791" y="37338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4</a:t>
              </a:r>
            </a:p>
          </p:txBody>
        </p:sp>
        <p:sp>
          <p:nvSpPr>
            <p:cNvPr id="20" name="TextBox 19"/>
            <p:cNvSpPr txBox="1"/>
            <p:nvPr/>
          </p:nvSpPr>
          <p:spPr>
            <a:xfrm>
              <a:off x="1430614" y="3798509"/>
              <a:ext cx="4114800" cy="400110"/>
            </a:xfrm>
            <a:prstGeom prst="rect">
              <a:avLst/>
            </a:prstGeom>
            <a:noFill/>
          </p:spPr>
          <p:txBody>
            <a:bodyPr wrap="square" rtlCol="0">
              <a:spAutoFit/>
            </a:bodyPr>
            <a:lstStyle/>
            <a:p>
              <a:r>
                <a:rPr lang="en-US" sz="2000" dirty="0"/>
                <a:t>Next Steps</a:t>
              </a:r>
            </a:p>
          </p:txBody>
        </p:sp>
      </p:grpSp>
      <p:sp>
        <p:nvSpPr>
          <p:cNvPr id="3" name="AutoShape 2" descr="See the source image">
            <a:extLst>
              <a:ext uri="{FF2B5EF4-FFF2-40B4-BE49-F238E27FC236}">
                <a16:creationId xmlns:a16="http://schemas.microsoft.com/office/drawing/2014/main" id="{AD612C76-6861-4B67-AF9F-DD242E7682D7}"/>
              </a:ext>
            </a:extLst>
          </p:cNvPr>
          <p:cNvSpPr>
            <a:spLocks noChangeAspect="1" noChangeArrowheads="1"/>
          </p:cNvSpPr>
          <p:nvPr/>
        </p:nvSpPr>
        <p:spPr bwMode="auto">
          <a:xfrm>
            <a:off x="11200551" y="353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a:extLst>
              <a:ext uri="{FF2B5EF4-FFF2-40B4-BE49-F238E27FC236}">
                <a16:creationId xmlns:a16="http://schemas.microsoft.com/office/drawing/2014/main" id="{9C5F1352-CE02-4DFA-90C3-FD3B6057CDDE}"/>
              </a:ext>
            </a:extLst>
          </p:cNvPr>
          <p:cNvSpPr/>
          <p:nvPr/>
        </p:nvSpPr>
        <p:spPr bwMode="auto">
          <a:xfrm>
            <a:off x="1517392" y="2413609"/>
            <a:ext cx="5067300" cy="191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cxnSp>
        <p:nvCxnSpPr>
          <p:cNvPr id="31" name="Straight Connector 30">
            <a:extLst>
              <a:ext uri="{FF2B5EF4-FFF2-40B4-BE49-F238E27FC236}">
                <a16:creationId xmlns:a16="http://schemas.microsoft.com/office/drawing/2014/main" id="{7ACE2F00-15A7-434B-85E7-5CAF6EF3E83D}"/>
              </a:ext>
            </a:extLst>
          </p:cNvPr>
          <p:cNvCxnSpPr/>
          <p:nvPr/>
        </p:nvCxnSpPr>
        <p:spPr bwMode="auto">
          <a:xfrm>
            <a:off x="1937352" y="3923571"/>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F4827466-5168-45ED-A85D-9DEC67A7BBCE}"/>
              </a:ext>
            </a:extLst>
          </p:cNvPr>
          <p:cNvSpPr/>
          <p:nvPr/>
        </p:nvSpPr>
        <p:spPr bwMode="auto">
          <a:xfrm>
            <a:off x="6258411" y="2428849"/>
            <a:ext cx="297746" cy="1894832"/>
          </a:xfrm>
          <a:prstGeom prst="rect">
            <a:avLst/>
          </a:prstGeom>
          <a:solidFill>
            <a:srgbClr val="4B9C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sp>
        <p:nvSpPr>
          <p:cNvPr id="34" name="Title 1">
            <a:extLst>
              <a:ext uri="{FF2B5EF4-FFF2-40B4-BE49-F238E27FC236}">
                <a16:creationId xmlns:a16="http://schemas.microsoft.com/office/drawing/2014/main" id="{B53A5767-9D91-46E9-BC7C-137D78E2D573}"/>
              </a:ext>
            </a:extLst>
          </p:cNvPr>
          <p:cNvSpPr txBox="1">
            <a:spLocks/>
          </p:cNvSpPr>
          <p:nvPr/>
        </p:nvSpPr>
        <p:spPr>
          <a:xfrm>
            <a:off x="1790246" y="3041169"/>
            <a:ext cx="5186257" cy="830997"/>
          </a:xfrm>
          <a:prstGeom prst="rect">
            <a:avLst/>
          </a:prstGeom>
        </p:spPr>
        <p:txBody>
          <a:bodyPr anchor="b"/>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sz="7000" dirty="0"/>
              <a:t>Agenda</a:t>
            </a:r>
          </a:p>
        </p:txBody>
      </p:sp>
    </p:spTree>
    <p:extLst>
      <p:ext uri="{BB962C8B-B14F-4D97-AF65-F5344CB8AC3E}">
        <p14:creationId xmlns:p14="http://schemas.microsoft.com/office/powerpoint/2010/main" val="1407583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C9-B413-4649-9EC8-16F09E53CB2A}"/>
              </a:ext>
            </a:extLst>
          </p:cNvPr>
          <p:cNvSpPr>
            <a:spLocks noGrp="1"/>
          </p:cNvSpPr>
          <p:nvPr>
            <p:ph type="title"/>
          </p:nvPr>
        </p:nvSpPr>
        <p:spPr/>
        <p:txBody>
          <a:bodyPr/>
          <a:lstStyle/>
          <a:p>
            <a:r>
              <a:rPr lang="en-US" dirty="0"/>
              <a:t>UNC Eshelman School of Pharmacy Phase I SWOT</a:t>
            </a:r>
          </a:p>
        </p:txBody>
      </p:sp>
      <p:sp>
        <p:nvSpPr>
          <p:cNvPr id="3" name="Content Placeholder 2">
            <a:extLst>
              <a:ext uri="{FF2B5EF4-FFF2-40B4-BE49-F238E27FC236}">
                <a16:creationId xmlns:a16="http://schemas.microsoft.com/office/drawing/2014/main" id="{437A82C3-37D2-3C40-AD59-F80BEE55D1C6}"/>
              </a:ext>
            </a:extLst>
          </p:cNvPr>
          <p:cNvSpPr>
            <a:spLocks noGrp="1"/>
          </p:cNvSpPr>
          <p:nvPr>
            <p:ph idx="1"/>
          </p:nvPr>
        </p:nvSpPr>
        <p:spPr>
          <a:xfrm>
            <a:off x="384634" y="1151783"/>
            <a:ext cx="10972800" cy="661327"/>
          </a:xfrm>
        </p:spPr>
        <p:txBody>
          <a:bodyPr>
            <a:normAutofit/>
          </a:bodyPr>
          <a:lstStyle/>
          <a:p>
            <a:r>
              <a:rPr lang="en-US" sz="1600" b="0" i="1" dirty="0">
                <a:solidFill>
                  <a:schemeClr val="tx2"/>
                </a:solidFill>
              </a:rPr>
              <a:t>(Based on 850+ respondents from UNC Eshelman School of Pharmacy Strategic Planning Survey, 13 members of of the UNC Eshelman School of Pharmacy Strategic Planning Task Force, Competitive Benchmarking, Strategic Plan 2.0 2018-2020)</a:t>
            </a:r>
          </a:p>
        </p:txBody>
      </p:sp>
      <p:grpSp>
        <p:nvGrpSpPr>
          <p:cNvPr id="14" name="Group 13">
            <a:extLst>
              <a:ext uri="{FF2B5EF4-FFF2-40B4-BE49-F238E27FC236}">
                <a16:creationId xmlns:a16="http://schemas.microsoft.com/office/drawing/2014/main" id="{925196E9-2CEC-114D-96C4-6D5944E8B8F5}"/>
              </a:ext>
            </a:extLst>
          </p:cNvPr>
          <p:cNvGrpSpPr/>
          <p:nvPr/>
        </p:nvGrpSpPr>
        <p:grpSpPr>
          <a:xfrm>
            <a:off x="928902" y="1963507"/>
            <a:ext cx="10334196" cy="4102294"/>
            <a:chOff x="715267" y="1963507"/>
            <a:chExt cx="10334196" cy="4102294"/>
          </a:xfrm>
        </p:grpSpPr>
        <p:graphicFrame>
          <p:nvGraphicFramePr>
            <p:cNvPr id="4" name="Table 6">
              <a:extLst>
                <a:ext uri="{FF2B5EF4-FFF2-40B4-BE49-F238E27FC236}">
                  <a16:creationId xmlns:a16="http://schemas.microsoft.com/office/drawing/2014/main" id="{C4C3AC05-1108-9F49-8893-1492F75E4C11}"/>
                </a:ext>
              </a:extLst>
            </p:cNvPr>
            <p:cNvGraphicFramePr>
              <a:graphicFrameLocks/>
            </p:cNvGraphicFramePr>
            <p:nvPr>
              <p:extLst>
                <p:ext uri="{D42A27DB-BD31-4B8C-83A1-F6EECF244321}">
                  <p14:modId xmlns:p14="http://schemas.microsoft.com/office/powerpoint/2010/main" val="3494228914"/>
                </p:ext>
              </p:extLst>
            </p:nvPr>
          </p:nvGraphicFramePr>
          <p:xfrm>
            <a:off x="715267" y="1963507"/>
            <a:ext cx="10334196" cy="4073118"/>
          </p:xfrm>
          <a:graphic>
            <a:graphicData uri="http://schemas.openxmlformats.org/drawingml/2006/table">
              <a:tbl>
                <a:tblPr firstRow="1" bandRow="1">
                  <a:tableStyleId>{5C22544A-7EE6-4342-B048-85BDC9FD1C3A}</a:tableStyleId>
                </a:tblPr>
                <a:tblGrid>
                  <a:gridCol w="5167098">
                    <a:extLst>
                      <a:ext uri="{9D8B030D-6E8A-4147-A177-3AD203B41FA5}">
                        <a16:colId xmlns:a16="http://schemas.microsoft.com/office/drawing/2014/main" val="478615975"/>
                      </a:ext>
                    </a:extLst>
                  </a:gridCol>
                  <a:gridCol w="5167098">
                    <a:extLst>
                      <a:ext uri="{9D8B030D-6E8A-4147-A177-3AD203B41FA5}">
                        <a16:colId xmlns:a16="http://schemas.microsoft.com/office/drawing/2014/main" val="2863150277"/>
                      </a:ext>
                    </a:extLst>
                  </a:gridCol>
                </a:tblGrid>
                <a:tr h="2036559">
                  <a:tc>
                    <a:txBody>
                      <a:bodyPr/>
                      <a:lstStyle/>
                      <a:p>
                        <a:endParaRPr lang="en-US" dirty="0"/>
                      </a:p>
                    </a:txBody>
                    <a:tcPr>
                      <a:solidFill>
                        <a:srgbClr val="DDE8F7"/>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1682864012"/>
                    </a:ext>
                  </a:extLst>
                </a:tr>
                <a:tr h="2036559">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3921798619"/>
                    </a:ext>
                  </a:extLst>
                </a:tr>
              </a:tbl>
            </a:graphicData>
          </a:graphic>
        </p:graphicFrame>
        <p:sp>
          <p:nvSpPr>
            <p:cNvPr id="5" name="TextBox 4">
              <a:extLst>
                <a:ext uri="{FF2B5EF4-FFF2-40B4-BE49-F238E27FC236}">
                  <a16:creationId xmlns:a16="http://schemas.microsoft.com/office/drawing/2014/main" id="{8326D212-D4D6-FC47-B70C-B54AFDB1CB3F}"/>
                </a:ext>
              </a:extLst>
            </p:cNvPr>
            <p:cNvSpPr txBox="1"/>
            <p:nvPr/>
          </p:nvSpPr>
          <p:spPr>
            <a:xfrm>
              <a:off x="715267" y="1972373"/>
              <a:ext cx="5122704" cy="1877437"/>
            </a:xfrm>
            <a:prstGeom prst="rect">
              <a:avLst/>
            </a:prstGeom>
            <a:noFill/>
          </p:spPr>
          <p:txBody>
            <a:bodyPr wrap="square" rtlCol="0">
              <a:spAutoFit/>
            </a:bodyPr>
            <a:lstStyle/>
            <a:p>
              <a:pPr algn="ctr"/>
              <a:r>
                <a:rPr lang="en-US" b="1" u="sng" dirty="0">
                  <a:solidFill>
                    <a:schemeClr val="accent1">
                      <a:lumMod val="75000"/>
                    </a:schemeClr>
                  </a:solidFill>
                </a:rPr>
                <a:t>Strengths</a:t>
              </a:r>
            </a:p>
            <a:p>
              <a:pPr marL="342900" indent="-342900">
                <a:buFont typeface="Arial" panose="020B0604020202020204" pitchFamily="34" charset="0"/>
                <a:buChar char="•"/>
              </a:pPr>
              <a:r>
                <a:rPr lang="en-US" sz="1200" b="1" dirty="0">
                  <a:solidFill>
                    <a:schemeClr val="accent2"/>
                  </a:solidFill>
                </a:rPr>
                <a:t>Innovative and Rigorous PharmD Curriculum</a:t>
              </a:r>
            </a:p>
            <a:p>
              <a:pPr marL="800100" lvl="1" indent="-342900">
                <a:buFont typeface="Arial" panose="020B0604020202020204" pitchFamily="34" charset="0"/>
                <a:buChar char="•"/>
              </a:pPr>
              <a:r>
                <a:rPr lang="en-US" sz="1200" dirty="0">
                  <a:solidFill>
                    <a:schemeClr val="accent2"/>
                  </a:solidFill>
                </a:rPr>
                <a:t>Early immersion experiences, strong clinical training/rotations </a:t>
              </a:r>
            </a:p>
            <a:p>
              <a:pPr marL="800100" lvl="1" indent="-342900">
                <a:buFont typeface="Arial" panose="020B0604020202020204" pitchFamily="34" charset="0"/>
                <a:buChar char="•"/>
              </a:pPr>
              <a:r>
                <a:rPr lang="en-US" sz="1200" dirty="0">
                  <a:solidFill>
                    <a:schemeClr val="accent2"/>
                  </a:solidFill>
                </a:rPr>
                <a:t>Rigorous and challenging coursework</a:t>
              </a:r>
            </a:p>
            <a:p>
              <a:pPr marL="342900" indent="-342900">
                <a:buFont typeface="Arial" panose="020B0604020202020204" pitchFamily="34" charset="0"/>
                <a:buChar char="•"/>
              </a:pPr>
              <a:r>
                <a:rPr lang="en-US" sz="1200" b="1" dirty="0">
                  <a:solidFill>
                    <a:schemeClr val="accent2"/>
                  </a:solidFill>
                </a:rPr>
                <a:t>Exceptional and Dedicated Faculty</a:t>
              </a:r>
            </a:p>
            <a:p>
              <a:pPr marL="800100" lvl="1" indent="-342900">
                <a:buFont typeface="Arial" panose="020B0604020202020204" pitchFamily="34" charset="0"/>
                <a:buChar char="•"/>
              </a:pPr>
              <a:r>
                <a:rPr lang="en-US" sz="1200" dirty="0">
                  <a:solidFill>
                    <a:schemeClr val="accent2"/>
                  </a:solidFill>
                </a:rPr>
                <a:t>In varying areas of research and expertise</a:t>
              </a:r>
            </a:p>
            <a:p>
              <a:pPr marL="800100" lvl="1" indent="-342900">
                <a:buFont typeface="Arial" panose="020B0604020202020204" pitchFamily="34" charset="0"/>
                <a:buChar char="•"/>
              </a:pPr>
              <a:r>
                <a:rPr lang="en-US" sz="1200" dirty="0">
                  <a:solidFill>
                    <a:schemeClr val="accent2"/>
                  </a:solidFill>
                </a:rPr>
                <a:t>Committed to teaching and student success</a:t>
              </a:r>
            </a:p>
            <a:p>
              <a:pPr marL="342900" indent="-342900">
                <a:buFont typeface="Arial" panose="020B0604020202020204" pitchFamily="34" charset="0"/>
                <a:buChar char="•"/>
              </a:pPr>
              <a:r>
                <a:rPr lang="en-US" sz="1200" b="1" dirty="0">
                  <a:solidFill>
                    <a:schemeClr val="accent2"/>
                  </a:solidFill>
                </a:rPr>
                <a:t>Breadth and Depth of Research</a:t>
              </a:r>
            </a:p>
            <a:p>
              <a:pPr marL="800100" lvl="1" indent="-342900">
                <a:buFont typeface="Arial" panose="020B0604020202020204" pitchFamily="34" charset="0"/>
                <a:buChar char="•"/>
              </a:pPr>
              <a:r>
                <a:rPr lang="en-US" sz="1200" dirty="0">
                  <a:solidFill>
                    <a:schemeClr val="accent2"/>
                  </a:solidFill>
                </a:rPr>
                <a:t>Innovative research enterprise with diverse research areas</a:t>
              </a:r>
            </a:p>
          </p:txBody>
        </p:sp>
        <p:sp>
          <p:nvSpPr>
            <p:cNvPr id="8" name="TextBox 7">
              <a:extLst>
                <a:ext uri="{FF2B5EF4-FFF2-40B4-BE49-F238E27FC236}">
                  <a16:creationId xmlns:a16="http://schemas.microsoft.com/office/drawing/2014/main" id="{BEC08CF2-C178-094A-AF06-CA6134A7E8E5}"/>
                </a:ext>
              </a:extLst>
            </p:cNvPr>
            <p:cNvSpPr txBox="1"/>
            <p:nvPr/>
          </p:nvSpPr>
          <p:spPr>
            <a:xfrm>
              <a:off x="5910397" y="4034476"/>
              <a:ext cx="5083782" cy="2031325"/>
            </a:xfrm>
            <a:prstGeom prst="rect">
              <a:avLst/>
            </a:prstGeom>
            <a:noFill/>
          </p:spPr>
          <p:txBody>
            <a:bodyPr wrap="square" rtlCol="0">
              <a:spAutoFit/>
            </a:bodyPr>
            <a:lstStyle/>
            <a:p>
              <a:pPr algn="ctr"/>
              <a:r>
                <a:rPr lang="en-US" b="1" u="sng" dirty="0">
                  <a:solidFill>
                    <a:schemeClr val="bg1">
                      <a:lumMod val="50000"/>
                    </a:schemeClr>
                  </a:solidFill>
                </a:rPr>
                <a:t>Threats</a:t>
              </a:r>
            </a:p>
            <a:p>
              <a:pPr marL="342900" indent="-342900">
                <a:buFont typeface="Arial" panose="020B0604020202020204" pitchFamily="34" charset="0"/>
                <a:buChar char="•"/>
              </a:pPr>
              <a:r>
                <a:rPr lang="en-US" sz="1200" b="1" dirty="0">
                  <a:solidFill>
                    <a:schemeClr val="bg1">
                      <a:lumMod val="50000"/>
                    </a:schemeClr>
                  </a:solidFill>
                </a:rPr>
                <a:t>Oversupply of Pharmacy Students</a:t>
              </a:r>
              <a:endParaRPr lang="en-US" sz="1200" dirty="0">
                <a:solidFill>
                  <a:schemeClr val="bg1">
                    <a:lumMod val="50000"/>
                  </a:schemeClr>
                </a:solidFill>
              </a:endParaRPr>
            </a:p>
            <a:p>
              <a:pPr marL="800100" lvl="1" indent="-342900">
                <a:buFont typeface="Arial" panose="020B0604020202020204" pitchFamily="34" charset="0"/>
                <a:buChar char="•"/>
              </a:pPr>
              <a:r>
                <a:rPr lang="en-US" sz="1200" dirty="0">
                  <a:solidFill>
                    <a:schemeClr val="bg1">
                      <a:lumMod val="50000"/>
                    </a:schemeClr>
                  </a:solidFill>
                </a:rPr>
                <a:t>Too many pharmacy schools, admitting too many students</a:t>
              </a:r>
            </a:p>
            <a:p>
              <a:pPr marL="800100" lvl="1" indent="-342900">
                <a:buFont typeface="Arial" panose="020B0604020202020204" pitchFamily="34" charset="0"/>
                <a:buChar char="•"/>
              </a:pPr>
              <a:r>
                <a:rPr lang="en-US" sz="1200" dirty="0">
                  <a:solidFill>
                    <a:schemeClr val="bg1">
                      <a:lumMod val="50000"/>
                    </a:schemeClr>
                  </a:solidFill>
                </a:rPr>
                <a:t>Declining number of traditional pharmacy jobs</a:t>
              </a:r>
            </a:p>
            <a:p>
              <a:pPr marL="342900" indent="-342900">
                <a:buFont typeface="Arial" panose="020B0604020202020204" pitchFamily="34" charset="0"/>
                <a:buChar char="•"/>
              </a:pPr>
              <a:r>
                <a:rPr lang="en-US" sz="1200" b="1" dirty="0">
                  <a:solidFill>
                    <a:schemeClr val="bg1">
                      <a:lumMod val="50000"/>
                    </a:schemeClr>
                  </a:solidFill>
                </a:rPr>
                <a:t>Economy</a:t>
              </a:r>
            </a:p>
            <a:p>
              <a:pPr marL="800100" lvl="1" indent="-342900">
                <a:buFont typeface="Arial" panose="020B0604020202020204" pitchFamily="34" charset="0"/>
                <a:buChar char="•"/>
              </a:pPr>
              <a:r>
                <a:rPr lang="en-US" sz="1200" dirty="0">
                  <a:solidFill>
                    <a:schemeClr val="bg1">
                      <a:lumMod val="50000"/>
                    </a:schemeClr>
                  </a:solidFill>
                </a:rPr>
                <a:t>COVID-19, budget cuts, financial crisis, state/federal funding</a:t>
              </a:r>
            </a:p>
            <a:p>
              <a:pPr marL="347663" lvl="1" indent="-336550">
                <a:buFont typeface="Arial" panose="020B0604020202020204" pitchFamily="34" charset="0"/>
                <a:buChar char="•"/>
              </a:pPr>
              <a:r>
                <a:rPr lang="en-US" sz="1200" b="1" dirty="0">
                  <a:solidFill>
                    <a:schemeClr val="bg1">
                      <a:lumMod val="50000"/>
                    </a:schemeClr>
                  </a:solidFill>
                </a:rPr>
                <a:t>Fewer Applicants</a:t>
              </a:r>
            </a:p>
            <a:p>
              <a:pPr marL="804863" lvl="2" indent="-336550">
                <a:buFont typeface="Arial" panose="020B0604020202020204" pitchFamily="34" charset="0"/>
                <a:buChar char="•"/>
              </a:pPr>
              <a:r>
                <a:rPr lang="en-US" sz="1200" dirty="0">
                  <a:solidFill>
                    <a:schemeClr val="bg1">
                      <a:lumMod val="50000"/>
                    </a:schemeClr>
                  </a:solidFill>
                </a:rPr>
                <a:t>Declining number of applications, less qualified applicant pool (nationally)</a:t>
              </a:r>
            </a:p>
            <a:p>
              <a:pPr marL="804863" lvl="2" indent="-336550">
                <a:buFont typeface="Arial" panose="020B0604020202020204" pitchFamily="34" charset="0"/>
                <a:buChar char="•"/>
              </a:pPr>
              <a:r>
                <a:rPr lang="en-US" sz="1200" dirty="0">
                  <a:solidFill>
                    <a:schemeClr val="bg1">
                      <a:lumMod val="50000"/>
                    </a:schemeClr>
                  </a:solidFill>
                </a:rPr>
                <a:t>Decreased interest, declining enrollment</a:t>
              </a:r>
            </a:p>
          </p:txBody>
        </p:sp>
      </p:grpSp>
      <p:sp>
        <p:nvSpPr>
          <p:cNvPr id="10" name="TextBox 9">
            <a:extLst>
              <a:ext uri="{FF2B5EF4-FFF2-40B4-BE49-F238E27FC236}">
                <a16:creationId xmlns:a16="http://schemas.microsoft.com/office/drawing/2014/main" id="{2EE9BFC3-E54C-1E42-B581-DC8354A0E7FC}"/>
              </a:ext>
            </a:extLst>
          </p:cNvPr>
          <p:cNvSpPr txBox="1"/>
          <p:nvPr/>
        </p:nvSpPr>
        <p:spPr>
          <a:xfrm>
            <a:off x="10977190" y="298776"/>
            <a:ext cx="819455" cy="369332"/>
          </a:xfrm>
          <a:prstGeom prst="rect">
            <a:avLst/>
          </a:prstGeom>
          <a:noFill/>
        </p:spPr>
        <p:txBody>
          <a:bodyPr wrap="none" rtlCol="0">
            <a:spAutoFit/>
          </a:bodyPr>
          <a:lstStyle/>
          <a:p>
            <a:r>
              <a:rPr lang="en-US" b="1" dirty="0">
                <a:solidFill>
                  <a:schemeClr val="bg2"/>
                </a:solidFill>
              </a:rPr>
              <a:t>DRAFT</a:t>
            </a:r>
          </a:p>
        </p:txBody>
      </p:sp>
      <p:sp>
        <p:nvSpPr>
          <p:cNvPr id="11" name="TextBox 10">
            <a:extLst>
              <a:ext uri="{FF2B5EF4-FFF2-40B4-BE49-F238E27FC236}">
                <a16:creationId xmlns:a16="http://schemas.microsoft.com/office/drawing/2014/main" id="{973E43FE-ADD8-CC40-9221-1EA379D8ECBF}"/>
              </a:ext>
            </a:extLst>
          </p:cNvPr>
          <p:cNvSpPr txBox="1"/>
          <p:nvPr/>
        </p:nvSpPr>
        <p:spPr>
          <a:xfrm>
            <a:off x="6124032" y="1963507"/>
            <a:ext cx="5083782" cy="1846659"/>
          </a:xfrm>
          <a:prstGeom prst="rect">
            <a:avLst/>
          </a:prstGeom>
          <a:noFill/>
        </p:spPr>
        <p:txBody>
          <a:bodyPr wrap="square" rtlCol="0">
            <a:spAutoFit/>
          </a:bodyPr>
          <a:lstStyle/>
          <a:p>
            <a:pPr algn="ctr"/>
            <a:r>
              <a:rPr lang="en-US" b="1" u="sng" dirty="0">
                <a:solidFill>
                  <a:schemeClr val="bg1">
                    <a:lumMod val="50000"/>
                  </a:schemeClr>
                </a:solidFill>
              </a:rPr>
              <a:t>Weaknesses</a:t>
            </a:r>
          </a:p>
          <a:p>
            <a:pPr marL="342900" indent="-342900">
              <a:buFont typeface="Arial" panose="020B0604020202020204" pitchFamily="34" charset="0"/>
              <a:buChar char="•"/>
            </a:pPr>
            <a:r>
              <a:rPr lang="en-US" sz="1200" b="1" dirty="0">
                <a:solidFill>
                  <a:schemeClr val="bg1">
                    <a:lumMod val="50000"/>
                  </a:schemeClr>
                </a:solidFill>
              </a:rPr>
              <a:t>Organization and Fiscal Sustainability</a:t>
            </a:r>
          </a:p>
          <a:p>
            <a:pPr marL="800100" lvl="1" indent="-342900">
              <a:buFont typeface="Arial" panose="020B0604020202020204" pitchFamily="34" charset="0"/>
              <a:buChar char="•"/>
            </a:pPr>
            <a:r>
              <a:rPr lang="en-US" sz="1200" dirty="0">
                <a:solidFill>
                  <a:schemeClr val="bg1">
                    <a:lumMod val="50000"/>
                  </a:schemeClr>
                </a:solidFill>
              </a:rPr>
              <a:t>Too many initiatives and priorities, lack of accountability</a:t>
            </a:r>
          </a:p>
          <a:p>
            <a:pPr marL="800100" lvl="1" indent="-342900">
              <a:buFont typeface="Arial" panose="020B0604020202020204" pitchFamily="34" charset="0"/>
              <a:buChar char="•"/>
            </a:pPr>
            <a:r>
              <a:rPr lang="en-US" sz="1200" dirty="0">
                <a:solidFill>
                  <a:schemeClr val="bg1">
                    <a:lumMod val="50000"/>
                  </a:schemeClr>
                </a:solidFill>
              </a:rPr>
              <a:t>Too many leaders/administrators, lack of transparency</a:t>
            </a:r>
          </a:p>
          <a:p>
            <a:pPr marL="342900" indent="-342900">
              <a:buFont typeface="Arial" panose="020B0604020202020204" pitchFamily="34" charset="0"/>
              <a:buChar char="•"/>
            </a:pPr>
            <a:r>
              <a:rPr lang="en-US" sz="1200" b="1" dirty="0">
                <a:solidFill>
                  <a:schemeClr val="bg1">
                    <a:lumMod val="50000"/>
                  </a:schemeClr>
                </a:solidFill>
              </a:rPr>
              <a:t>Diversity, Equity, and Inclusion</a:t>
            </a:r>
          </a:p>
          <a:p>
            <a:pPr marL="800100" lvl="1" indent="-342900">
              <a:buFont typeface="Arial" panose="020B0604020202020204" pitchFamily="34" charset="0"/>
              <a:buChar char="•"/>
            </a:pPr>
            <a:r>
              <a:rPr lang="en-US" sz="1200" dirty="0">
                <a:solidFill>
                  <a:schemeClr val="bg1">
                    <a:lumMod val="50000"/>
                  </a:schemeClr>
                </a:solidFill>
              </a:rPr>
              <a:t>Lack of diversity of faculty, staff, and students</a:t>
            </a:r>
            <a:endParaRPr lang="en-US" sz="1200" b="1" dirty="0">
              <a:solidFill>
                <a:schemeClr val="bg1">
                  <a:lumMod val="50000"/>
                </a:schemeClr>
              </a:solidFill>
            </a:endParaRPr>
          </a:p>
          <a:p>
            <a:pPr marL="342900" indent="-342900">
              <a:buFont typeface="Arial" panose="020B0604020202020204" pitchFamily="34" charset="0"/>
              <a:buChar char="•"/>
            </a:pPr>
            <a:r>
              <a:rPr lang="en-US" sz="1200" b="1" dirty="0">
                <a:solidFill>
                  <a:schemeClr val="bg1">
                    <a:lumMod val="50000"/>
                  </a:schemeClr>
                </a:solidFill>
              </a:rPr>
              <a:t>Career and Curricular Options for Students</a:t>
            </a:r>
            <a:r>
              <a:rPr lang="en-US" sz="1200" dirty="0">
                <a:solidFill>
                  <a:schemeClr val="bg1">
                    <a:lumMod val="50000"/>
                  </a:schemeClr>
                </a:solidFill>
              </a:rPr>
              <a:t> </a:t>
            </a:r>
          </a:p>
          <a:p>
            <a:pPr marL="800100" lvl="1" indent="-342900">
              <a:buFont typeface="Arial" panose="020B0604020202020204" pitchFamily="34" charset="0"/>
              <a:buChar char="•"/>
            </a:pPr>
            <a:r>
              <a:rPr lang="en-US" sz="1200" dirty="0">
                <a:solidFill>
                  <a:schemeClr val="bg1">
                    <a:lumMod val="50000"/>
                  </a:schemeClr>
                </a:solidFill>
              </a:rPr>
              <a:t>Need for career opportunities outside of direct patient care</a:t>
            </a:r>
          </a:p>
          <a:p>
            <a:pPr marL="800100" lvl="1" indent="-342900">
              <a:buFont typeface="Arial" panose="020B0604020202020204" pitchFamily="34" charset="0"/>
              <a:buChar char="•"/>
            </a:pPr>
            <a:r>
              <a:rPr lang="en-US" sz="1200" dirty="0">
                <a:solidFill>
                  <a:schemeClr val="bg1">
                    <a:lumMod val="50000"/>
                  </a:schemeClr>
                </a:solidFill>
              </a:rPr>
              <a:t>Lack of adaptation to the changing healthcare market landscape</a:t>
            </a:r>
          </a:p>
        </p:txBody>
      </p:sp>
      <p:sp>
        <p:nvSpPr>
          <p:cNvPr id="12" name="TextBox 11">
            <a:extLst>
              <a:ext uri="{FF2B5EF4-FFF2-40B4-BE49-F238E27FC236}">
                <a16:creationId xmlns:a16="http://schemas.microsoft.com/office/drawing/2014/main" id="{2D893BD8-768E-254E-8F5E-678E05D8CE2D}"/>
              </a:ext>
            </a:extLst>
          </p:cNvPr>
          <p:cNvSpPr txBox="1"/>
          <p:nvPr/>
        </p:nvSpPr>
        <p:spPr>
          <a:xfrm>
            <a:off x="928902" y="4034476"/>
            <a:ext cx="5131942" cy="2031325"/>
          </a:xfrm>
          <a:prstGeom prst="rect">
            <a:avLst/>
          </a:prstGeom>
          <a:noFill/>
        </p:spPr>
        <p:txBody>
          <a:bodyPr wrap="square" rtlCol="0">
            <a:spAutoFit/>
          </a:bodyPr>
          <a:lstStyle/>
          <a:p>
            <a:pPr algn="ctr"/>
            <a:r>
              <a:rPr lang="en-US" b="1" u="sng" dirty="0">
                <a:solidFill>
                  <a:schemeClr val="bg1">
                    <a:lumMod val="50000"/>
                  </a:schemeClr>
                </a:solidFill>
              </a:rPr>
              <a:t>Opportunities</a:t>
            </a:r>
          </a:p>
          <a:p>
            <a:pPr marL="342900" indent="-342900">
              <a:buFont typeface="Arial" panose="020B0604020202020204" pitchFamily="34" charset="0"/>
              <a:buChar char="•"/>
            </a:pPr>
            <a:r>
              <a:rPr lang="en-US" sz="1200" b="1" dirty="0">
                <a:solidFill>
                  <a:schemeClr val="bg1">
                    <a:lumMod val="50000"/>
                  </a:schemeClr>
                </a:solidFill>
              </a:rPr>
              <a:t>Preparing for Tomorrow’s Jobs</a:t>
            </a:r>
          </a:p>
          <a:p>
            <a:pPr marL="800100" lvl="1" indent="-342900">
              <a:buFont typeface="Arial" panose="020B0604020202020204" pitchFamily="34" charset="0"/>
              <a:buChar char="•"/>
            </a:pPr>
            <a:r>
              <a:rPr lang="en-US" sz="1200" dirty="0">
                <a:solidFill>
                  <a:schemeClr val="bg1">
                    <a:lumMod val="50000"/>
                  </a:schemeClr>
                </a:solidFill>
              </a:rPr>
              <a:t>New educational offerings: undergraduate, graduate &amp; certificate</a:t>
            </a:r>
          </a:p>
          <a:p>
            <a:pPr marL="800100" lvl="1" indent="-342900">
              <a:buFont typeface="Arial" panose="020B0604020202020204" pitchFamily="34" charset="0"/>
              <a:buChar char="•"/>
            </a:pPr>
            <a:r>
              <a:rPr lang="en-US" sz="1200" dirty="0">
                <a:solidFill>
                  <a:schemeClr val="bg1">
                    <a:lumMod val="50000"/>
                  </a:schemeClr>
                </a:solidFill>
              </a:rPr>
              <a:t>Career services and support</a:t>
            </a:r>
          </a:p>
          <a:p>
            <a:pPr marL="342900" indent="-342900">
              <a:buFont typeface="Arial" panose="020B0604020202020204" pitchFamily="34" charset="0"/>
              <a:buChar char="•"/>
            </a:pPr>
            <a:r>
              <a:rPr lang="en-US" sz="1200" b="1" dirty="0">
                <a:solidFill>
                  <a:schemeClr val="bg1">
                    <a:lumMod val="50000"/>
                  </a:schemeClr>
                </a:solidFill>
              </a:rPr>
              <a:t>Creation of New Markets for Pharmacy &amp; Pharmaceutical Sciences</a:t>
            </a:r>
          </a:p>
          <a:p>
            <a:pPr marL="800100" lvl="1" indent="-342900">
              <a:buFont typeface="Arial" panose="020B0604020202020204" pitchFamily="34" charset="0"/>
              <a:buChar char="•"/>
            </a:pPr>
            <a:r>
              <a:rPr lang="en-US" sz="1200" dirty="0">
                <a:solidFill>
                  <a:schemeClr val="bg1">
                    <a:lumMod val="50000"/>
                  </a:schemeClr>
                </a:solidFill>
              </a:rPr>
              <a:t>Advancing the practice of pharmacy</a:t>
            </a:r>
          </a:p>
          <a:p>
            <a:pPr marL="800100" lvl="1" indent="-342900">
              <a:buFont typeface="Arial" panose="020B0604020202020204" pitchFamily="34" charset="0"/>
              <a:buChar char="•"/>
            </a:pPr>
            <a:r>
              <a:rPr lang="en-US" sz="1200" dirty="0">
                <a:solidFill>
                  <a:schemeClr val="bg1">
                    <a:lumMod val="50000"/>
                  </a:schemeClr>
                </a:solidFill>
              </a:rPr>
              <a:t>Entrepreneurship</a:t>
            </a:r>
          </a:p>
          <a:p>
            <a:pPr marL="342900" indent="-342900">
              <a:buFont typeface="Arial" panose="020B0604020202020204" pitchFamily="34" charset="0"/>
              <a:buChar char="•"/>
            </a:pPr>
            <a:r>
              <a:rPr lang="en-US" sz="1200" b="1" dirty="0">
                <a:solidFill>
                  <a:schemeClr val="bg1">
                    <a:lumMod val="50000"/>
                  </a:schemeClr>
                </a:solidFill>
              </a:rPr>
              <a:t>Strategic Partnerships</a:t>
            </a:r>
            <a:endParaRPr lang="en-US" sz="1200" dirty="0">
              <a:solidFill>
                <a:schemeClr val="bg1">
                  <a:lumMod val="50000"/>
                </a:schemeClr>
              </a:solidFill>
            </a:endParaRPr>
          </a:p>
          <a:p>
            <a:pPr marL="800100" lvl="1" indent="-342900">
              <a:buFont typeface="Arial" panose="020B0604020202020204" pitchFamily="34" charset="0"/>
              <a:buChar char="•"/>
            </a:pPr>
            <a:r>
              <a:rPr lang="en-US" sz="1200" dirty="0">
                <a:solidFill>
                  <a:schemeClr val="bg1">
                    <a:lumMod val="50000"/>
                  </a:schemeClr>
                </a:solidFill>
              </a:rPr>
              <a:t>Collaboration with other UNC schools</a:t>
            </a:r>
          </a:p>
          <a:p>
            <a:pPr marL="800100" lvl="1" indent="-342900">
              <a:buFont typeface="Arial" panose="020B0604020202020204" pitchFamily="34" charset="0"/>
              <a:buChar char="•"/>
            </a:pPr>
            <a:r>
              <a:rPr lang="en-US" sz="1200" dirty="0">
                <a:solidFill>
                  <a:schemeClr val="bg1">
                    <a:lumMod val="50000"/>
                  </a:schemeClr>
                </a:solidFill>
              </a:rPr>
              <a:t>Partnerships across industry</a:t>
            </a:r>
          </a:p>
        </p:txBody>
      </p:sp>
    </p:spTree>
    <p:extLst>
      <p:ext uri="{BB962C8B-B14F-4D97-AF65-F5344CB8AC3E}">
        <p14:creationId xmlns:p14="http://schemas.microsoft.com/office/powerpoint/2010/main" val="30584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Strength #1: Innovative and Rigorous PharmD Curriculum</a:t>
            </a:r>
          </a:p>
        </p:txBody>
      </p:sp>
      <p:sp>
        <p:nvSpPr>
          <p:cNvPr id="3" name="Content Placeholder 2">
            <a:extLst>
              <a:ext uri="{FF2B5EF4-FFF2-40B4-BE49-F238E27FC236}">
                <a16:creationId xmlns:a16="http://schemas.microsoft.com/office/drawing/2014/main" id="{76C75239-348B-EF42-924F-C2BC9F43675E}"/>
              </a:ext>
            </a:extLst>
          </p:cNvPr>
          <p:cNvSpPr>
            <a:spLocks noGrp="1"/>
          </p:cNvSpPr>
          <p:nvPr>
            <p:ph idx="1"/>
          </p:nvPr>
        </p:nvSpPr>
        <p:spPr>
          <a:xfrm>
            <a:off x="439917" y="1237812"/>
            <a:ext cx="11122817" cy="923330"/>
          </a:xfrm>
        </p:spPr>
        <p:txBody>
          <a:bodyPr/>
          <a:lstStyle/>
          <a:p>
            <a:pPr algn="ctr"/>
            <a:r>
              <a:rPr lang="en-US" dirty="0"/>
              <a:t>UNC Eshelman School of Pharmacy’s </a:t>
            </a:r>
            <a:r>
              <a:rPr lang="en-US" i="1" dirty="0"/>
              <a:t>innovative and rigorous PharmD curriculum </a:t>
            </a:r>
            <a:r>
              <a:rPr lang="en-US" dirty="0"/>
              <a:t>is a top three strength reported by tenured/fixed-term faculty, experiential faculty, students, and alumni. </a:t>
            </a:r>
          </a:p>
          <a:p>
            <a:pPr algn="ctr"/>
            <a:endParaRPr lang="en-US" dirty="0"/>
          </a:p>
        </p:txBody>
      </p:sp>
      <p:sp>
        <p:nvSpPr>
          <p:cNvPr id="5" name="TextBox 4">
            <a:extLst>
              <a:ext uri="{FF2B5EF4-FFF2-40B4-BE49-F238E27FC236}">
                <a16:creationId xmlns:a16="http://schemas.microsoft.com/office/drawing/2014/main" id="{0DB4EEAA-8F27-604D-8B69-C9098E7793F2}"/>
              </a:ext>
            </a:extLst>
          </p:cNvPr>
          <p:cNvSpPr txBox="1"/>
          <p:nvPr/>
        </p:nvSpPr>
        <p:spPr>
          <a:xfrm>
            <a:off x="997976" y="2451846"/>
            <a:ext cx="4473676" cy="646331"/>
          </a:xfrm>
          <a:prstGeom prst="rect">
            <a:avLst/>
          </a:prstGeom>
          <a:noFill/>
        </p:spPr>
        <p:txBody>
          <a:bodyPr wrap="square" rtlCol="0">
            <a:spAutoFit/>
          </a:bodyPr>
          <a:lstStyle/>
          <a:p>
            <a:pPr algn="ctr"/>
            <a:r>
              <a:rPr lang="en-US" b="1" dirty="0"/>
              <a:t>Students and Alumni ranked the PharmD curriculum as the #1 strength</a:t>
            </a:r>
          </a:p>
        </p:txBody>
      </p:sp>
      <p:sp>
        <p:nvSpPr>
          <p:cNvPr id="6" name="TextBox 5">
            <a:extLst>
              <a:ext uri="{FF2B5EF4-FFF2-40B4-BE49-F238E27FC236}">
                <a16:creationId xmlns:a16="http://schemas.microsoft.com/office/drawing/2014/main" id="{5AD0E1EB-786A-4542-BEB6-12A39F617813}"/>
              </a:ext>
            </a:extLst>
          </p:cNvPr>
          <p:cNvSpPr txBox="1"/>
          <p:nvPr/>
        </p:nvSpPr>
        <p:spPr>
          <a:xfrm>
            <a:off x="6175674" y="2325946"/>
            <a:ext cx="4879400" cy="923330"/>
          </a:xfrm>
          <a:prstGeom prst="rect">
            <a:avLst/>
          </a:prstGeom>
          <a:noFill/>
        </p:spPr>
        <p:txBody>
          <a:bodyPr wrap="square" rtlCol="0">
            <a:spAutoFit/>
          </a:bodyPr>
          <a:lstStyle/>
          <a:p>
            <a:pPr algn="ctr"/>
            <a:r>
              <a:rPr lang="en-US" b="1" dirty="0"/>
              <a:t>Experiential Faculty, Tenured/Fixed-Term Faculty, and Staff ranked the PharmD curriculum as second, third, and fifth, respectively</a:t>
            </a:r>
          </a:p>
        </p:txBody>
      </p:sp>
      <p:cxnSp>
        <p:nvCxnSpPr>
          <p:cNvPr id="8" name="Straight Connector 7">
            <a:extLst>
              <a:ext uri="{FF2B5EF4-FFF2-40B4-BE49-F238E27FC236}">
                <a16:creationId xmlns:a16="http://schemas.microsoft.com/office/drawing/2014/main" id="{2786C4DB-806D-A34B-9579-1941C20CBC34}"/>
              </a:ext>
            </a:extLst>
          </p:cNvPr>
          <p:cNvCxnSpPr/>
          <p:nvPr/>
        </p:nvCxnSpPr>
        <p:spPr>
          <a:xfrm>
            <a:off x="988142" y="3236677"/>
            <a:ext cx="448351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FFAADA9-2B73-064E-B239-F7DB29244917}"/>
              </a:ext>
            </a:extLst>
          </p:cNvPr>
          <p:cNvCxnSpPr/>
          <p:nvPr/>
        </p:nvCxnSpPr>
        <p:spPr>
          <a:xfrm>
            <a:off x="6378536" y="3236677"/>
            <a:ext cx="448351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B894F6C-F87C-5F4E-8E33-ECD4A2102A47}"/>
              </a:ext>
            </a:extLst>
          </p:cNvPr>
          <p:cNvSpPr txBox="1"/>
          <p:nvPr/>
        </p:nvSpPr>
        <p:spPr>
          <a:xfrm>
            <a:off x="722671" y="3429000"/>
            <a:ext cx="5043948"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t>“Learning how to learn. I was a member of the first class of the new curriculum and there were a lot of growing pains. But now being post-residency I see how constantly medicine is evolving and how important it is to be a lifelong/fast learner.” </a:t>
            </a:r>
            <a:r>
              <a:rPr lang="en-US" sz="1600" i="1" dirty="0"/>
              <a:t>- Alumni</a:t>
            </a:r>
          </a:p>
          <a:p>
            <a:endParaRPr lang="en-US" sz="1600" dirty="0"/>
          </a:p>
          <a:p>
            <a:pPr marL="285750" indent="-285750">
              <a:buFont typeface="Arial" panose="020B0604020202020204" pitchFamily="34" charset="0"/>
              <a:buChar char="•"/>
            </a:pPr>
            <a:r>
              <a:rPr lang="en-US" sz="1600" dirty="0"/>
              <a:t>“Experiential opportunities - the amount of time I have spent on rotation has been so incredibly valuable”         </a:t>
            </a:r>
            <a:r>
              <a:rPr lang="en-US" sz="1600" i="1" dirty="0"/>
              <a:t>- Student</a:t>
            </a:r>
          </a:p>
        </p:txBody>
      </p:sp>
      <p:sp>
        <p:nvSpPr>
          <p:cNvPr id="12" name="TextBox 11">
            <a:extLst>
              <a:ext uri="{FF2B5EF4-FFF2-40B4-BE49-F238E27FC236}">
                <a16:creationId xmlns:a16="http://schemas.microsoft.com/office/drawing/2014/main" id="{6F7094EF-49EB-A345-A990-5AB50E6771D8}"/>
              </a:ext>
            </a:extLst>
          </p:cNvPr>
          <p:cNvSpPr txBox="1"/>
          <p:nvPr/>
        </p:nvSpPr>
        <p:spPr>
          <a:xfrm>
            <a:off x="6093400" y="3429000"/>
            <a:ext cx="5043948"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t>“Strong PharmD program with updated curriculum”      </a:t>
            </a:r>
            <a:r>
              <a:rPr lang="en-US" sz="1600" i="1" dirty="0"/>
              <a:t>- Faculty</a:t>
            </a:r>
          </a:p>
          <a:p>
            <a:endParaRPr lang="en-US" sz="1600" dirty="0"/>
          </a:p>
          <a:p>
            <a:pPr marL="285750" indent="-285750">
              <a:buFont typeface="Arial" panose="020B0604020202020204" pitchFamily="34" charset="0"/>
              <a:buChar char="•"/>
            </a:pPr>
            <a:r>
              <a:rPr lang="en-US" sz="1600" dirty="0"/>
              <a:t>“Innovations in curriculum (i.e. experiential learning starting early)”</a:t>
            </a:r>
            <a:r>
              <a:rPr lang="en-US" sz="1600" i="1" dirty="0"/>
              <a:t> - Experiential Faculty</a:t>
            </a:r>
          </a:p>
          <a:p>
            <a:endParaRPr lang="en-US" sz="1600" dirty="0"/>
          </a:p>
          <a:p>
            <a:pPr marL="285750" indent="-285750">
              <a:buFont typeface="Arial" panose="020B0604020202020204" pitchFamily="34" charset="0"/>
              <a:buChar char="•"/>
            </a:pPr>
            <a:r>
              <a:rPr lang="en-US" sz="1600" dirty="0"/>
              <a:t>“Half of the curriculum is immersion based. This is so important and so valued by the students.” </a:t>
            </a:r>
            <a:r>
              <a:rPr lang="en-US" sz="1600" i="1" dirty="0"/>
              <a:t>- Staff</a:t>
            </a:r>
          </a:p>
          <a:p>
            <a:pPr marL="285750" indent="-285750">
              <a:buFont typeface="Arial" panose="020B0604020202020204" pitchFamily="34" charset="0"/>
              <a:buChar char="•"/>
            </a:pPr>
            <a:endParaRPr lang="en-US" sz="1600" dirty="0"/>
          </a:p>
        </p:txBody>
      </p:sp>
      <p:sp>
        <p:nvSpPr>
          <p:cNvPr id="13" name="Rectangle 12">
            <a:extLst>
              <a:ext uri="{FF2B5EF4-FFF2-40B4-BE49-F238E27FC236}">
                <a16:creationId xmlns:a16="http://schemas.microsoft.com/office/drawing/2014/main" id="{28143309-A235-D242-8B34-33D2D635F669}"/>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4" name="TextBox 13">
            <a:extLst>
              <a:ext uri="{FF2B5EF4-FFF2-40B4-BE49-F238E27FC236}">
                <a16:creationId xmlns:a16="http://schemas.microsoft.com/office/drawing/2014/main" id="{EEEC1E55-7BA2-2B49-82A3-FC57F3B909B1}"/>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(1) Additional Research</a:t>
            </a:r>
            <a:endParaRPr lang="en-US" sz="1100" b="1" dirty="0"/>
          </a:p>
        </p:txBody>
      </p:sp>
    </p:spTree>
    <p:extLst>
      <p:ext uri="{BB962C8B-B14F-4D97-AF65-F5344CB8AC3E}">
        <p14:creationId xmlns:p14="http://schemas.microsoft.com/office/powerpoint/2010/main" val="1680993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Strength #2: Exceptional and Dedicated Faculty</a:t>
            </a:r>
          </a:p>
        </p:txBody>
      </p:sp>
      <p:sp>
        <p:nvSpPr>
          <p:cNvPr id="3" name="Content Placeholder 2">
            <a:extLst>
              <a:ext uri="{FF2B5EF4-FFF2-40B4-BE49-F238E27FC236}">
                <a16:creationId xmlns:a16="http://schemas.microsoft.com/office/drawing/2014/main" id="{76C75239-348B-EF42-924F-C2BC9F43675E}"/>
              </a:ext>
            </a:extLst>
          </p:cNvPr>
          <p:cNvSpPr>
            <a:spLocks noGrp="1"/>
          </p:cNvSpPr>
          <p:nvPr>
            <p:ph idx="1"/>
          </p:nvPr>
        </p:nvSpPr>
        <p:spPr>
          <a:xfrm>
            <a:off x="439918" y="1237811"/>
            <a:ext cx="10972800" cy="4959099"/>
          </a:xfrm>
        </p:spPr>
        <p:txBody>
          <a:bodyPr/>
          <a:lstStyle/>
          <a:p>
            <a:pPr marL="0" indent="0" algn="ctr">
              <a:buNone/>
            </a:pPr>
            <a:r>
              <a:rPr lang="en-US" dirty="0"/>
              <a:t>UNC Eshelman School of Pharmacy’s </a:t>
            </a:r>
            <a:r>
              <a:rPr lang="en-US" i="1" dirty="0"/>
              <a:t>exceptional and dedicated faculty </a:t>
            </a:r>
            <a:r>
              <a:rPr lang="en-US" dirty="0"/>
              <a:t>is a top three strength reported by tenured/fixed-term faculty, staff, students, and alumni. </a:t>
            </a:r>
          </a:p>
        </p:txBody>
      </p:sp>
      <p:sp>
        <p:nvSpPr>
          <p:cNvPr id="12" name="Speech Bubble: Rectangle 18">
            <a:extLst>
              <a:ext uri="{FF2B5EF4-FFF2-40B4-BE49-F238E27FC236}">
                <a16:creationId xmlns:a16="http://schemas.microsoft.com/office/drawing/2014/main" id="{DB4453FE-0FE3-364B-9AFE-F0A9B578685D}"/>
              </a:ext>
            </a:extLst>
          </p:cNvPr>
          <p:cNvSpPr/>
          <p:nvPr/>
        </p:nvSpPr>
        <p:spPr>
          <a:xfrm>
            <a:off x="698332" y="2232196"/>
            <a:ext cx="5513564" cy="3387992"/>
          </a:xfrm>
          <a:prstGeom prst="wedgeRectCallout">
            <a:avLst>
              <a:gd name="adj1" fmla="val -21432"/>
              <a:gd name="adj2" fmla="val 5794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i="1" dirty="0">
                <a:solidFill>
                  <a:schemeClr val="tx2"/>
                </a:solidFill>
              </a:rPr>
              <a:t>On faculty dedication to the school and students…</a:t>
            </a:r>
          </a:p>
        </p:txBody>
      </p:sp>
      <p:sp>
        <p:nvSpPr>
          <p:cNvPr id="13" name="TextBox 12">
            <a:extLst>
              <a:ext uri="{FF2B5EF4-FFF2-40B4-BE49-F238E27FC236}">
                <a16:creationId xmlns:a16="http://schemas.microsoft.com/office/drawing/2014/main" id="{50915DFB-4C4F-C649-945F-DF429CF10A5B}"/>
              </a:ext>
            </a:extLst>
          </p:cNvPr>
          <p:cNvSpPr txBox="1"/>
          <p:nvPr/>
        </p:nvSpPr>
        <p:spPr>
          <a:xfrm>
            <a:off x="830855" y="2784956"/>
            <a:ext cx="5254399" cy="830997"/>
          </a:xfrm>
          <a:prstGeom prst="rect">
            <a:avLst/>
          </a:prstGeom>
          <a:solidFill>
            <a:schemeClr val="accent1">
              <a:lumMod val="20000"/>
              <a:lumOff val="80000"/>
            </a:schemeClr>
          </a:solidFill>
        </p:spPr>
        <p:txBody>
          <a:bodyPr wrap="square">
            <a:spAutoFit/>
          </a:bodyPr>
          <a:lstStyle/>
          <a:p>
            <a:pPr algn="ctr"/>
            <a:r>
              <a:rPr lang="en-US" sz="1600" dirty="0"/>
              <a:t>“Faculty - the school has excellent faculty who clearly care about the success of the students” </a:t>
            </a:r>
          </a:p>
          <a:p>
            <a:pPr algn="ctr"/>
            <a:r>
              <a:rPr lang="en-US" sz="1600" dirty="0"/>
              <a:t>- </a:t>
            </a:r>
            <a:r>
              <a:rPr lang="en-US" sz="1600" i="1" dirty="0"/>
              <a:t>Student</a:t>
            </a:r>
          </a:p>
        </p:txBody>
      </p:sp>
      <p:sp>
        <p:nvSpPr>
          <p:cNvPr id="17" name="TextBox 16">
            <a:extLst>
              <a:ext uri="{FF2B5EF4-FFF2-40B4-BE49-F238E27FC236}">
                <a16:creationId xmlns:a16="http://schemas.microsoft.com/office/drawing/2014/main" id="{260A1A7C-7136-BC43-B4D7-5A2AF4EC3B9D}"/>
              </a:ext>
            </a:extLst>
          </p:cNvPr>
          <p:cNvSpPr txBox="1"/>
          <p:nvPr/>
        </p:nvSpPr>
        <p:spPr>
          <a:xfrm>
            <a:off x="826213" y="3838103"/>
            <a:ext cx="5259041" cy="338554"/>
          </a:xfrm>
          <a:prstGeom prst="rect">
            <a:avLst/>
          </a:prstGeom>
          <a:solidFill>
            <a:schemeClr val="accent1">
              <a:lumMod val="20000"/>
              <a:lumOff val="80000"/>
            </a:schemeClr>
          </a:solidFill>
        </p:spPr>
        <p:txBody>
          <a:bodyPr wrap="square">
            <a:spAutoFit/>
          </a:bodyPr>
          <a:lstStyle/>
          <a:p>
            <a:pPr algn="ctr"/>
            <a:r>
              <a:rPr lang="en-US" sz="1600" dirty="0"/>
              <a:t>“The instructors are world-class, top academics” - </a:t>
            </a:r>
            <a:r>
              <a:rPr lang="en-US" sz="1600" i="1" dirty="0"/>
              <a:t>Alumni</a:t>
            </a:r>
          </a:p>
        </p:txBody>
      </p:sp>
      <p:sp>
        <p:nvSpPr>
          <p:cNvPr id="19" name="TextBox 18">
            <a:extLst>
              <a:ext uri="{FF2B5EF4-FFF2-40B4-BE49-F238E27FC236}">
                <a16:creationId xmlns:a16="http://schemas.microsoft.com/office/drawing/2014/main" id="{D85818DD-8DDB-754B-B594-C506FF5D677B}"/>
              </a:ext>
            </a:extLst>
          </p:cNvPr>
          <p:cNvSpPr txBox="1"/>
          <p:nvPr/>
        </p:nvSpPr>
        <p:spPr>
          <a:xfrm>
            <a:off x="6339777" y="2480867"/>
            <a:ext cx="5153891" cy="3139321"/>
          </a:xfrm>
          <a:prstGeom prst="rect">
            <a:avLst/>
          </a:prstGeom>
          <a:noFill/>
        </p:spPr>
        <p:txBody>
          <a:bodyPr wrap="square" rtlCol="0">
            <a:spAutoFit/>
          </a:bodyPr>
          <a:lstStyle/>
          <a:p>
            <a:pPr marL="285750" indent="-285750">
              <a:buFont typeface="Arial" panose="020B0604020202020204" pitchFamily="34" charset="0"/>
              <a:buChar char="•"/>
            </a:pPr>
            <a:r>
              <a:rPr lang="en-US" sz="2200" b="1" dirty="0">
                <a:solidFill>
                  <a:srgbClr val="5A99CB"/>
                </a:solidFill>
              </a:rPr>
              <a:t>55% </a:t>
            </a:r>
            <a:r>
              <a:rPr lang="en-US" sz="2200" dirty="0"/>
              <a:t>of responses ranked the exceptional and dedicated faculty as the #1 strength</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b="1" dirty="0">
                <a:solidFill>
                  <a:srgbClr val="5A99CB"/>
                </a:solidFill>
              </a:rPr>
              <a:t>33% </a:t>
            </a:r>
            <a:r>
              <a:rPr lang="en-US" sz="2200" dirty="0"/>
              <a:t>of responses ranked the exceptional and dedicated faculty as the #2 strength</a:t>
            </a:r>
          </a:p>
          <a:p>
            <a:endParaRPr lang="en-US" sz="2200" dirty="0"/>
          </a:p>
          <a:p>
            <a:pPr marL="285750" indent="-285750">
              <a:buFont typeface="Arial" panose="020B0604020202020204" pitchFamily="34" charset="0"/>
              <a:buChar char="•"/>
            </a:pPr>
            <a:r>
              <a:rPr lang="en-US" sz="2200" b="1" dirty="0">
                <a:solidFill>
                  <a:srgbClr val="5A99CB"/>
                </a:solidFill>
              </a:rPr>
              <a:t>72% </a:t>
            </a:r>
            <a:r>
              <a:rPr lang="en-US" sz="2200" dirty="0"/>
              <a:t>of responses who identified faculty as a strength were non-faculty</a:t>
            </a:r>
          </a:p>
          <a:p>
            <a:pPr marL="285750" indent="-285750">
              <a:buFont typeface="Arial" panose="020B0604020202020204" pitchFamily="34" charset="0"/>
              <a:buChar char="•"/>
            </a:pPr>
            <a:endParaRPr lang="en-US" sz="2200" dirty="0"/>
          </a:p>
        </p:txBody>
      </p:sp>
      <p:sp>
        <p:nvSpPr>
          <p:cNvPr id="20" name="TextBox 19">
            <a:extLst>
              <a:ext uri="{FF2B5EF4-FFF2-40B4-BE49-F238E27FC236}">
                <a16:creationId xmlns:a16="http://schemas.microsoft.com/office/drawing/2014/main" id="{31F11E45-C659-454A-82F3-AB30E15933A0}"/>
              </a:ext>
            </a:extLst>
          </p:cNvPr>
          <p:cNvSpPr txBox="1"/>
          <p:nvPr/>
        </p:nvSpPr>
        <p:spPr>
          <a:xfrm>
            <a:off x="826213" y="4398807"/>
            <a:ext cx="5259041" cy="338554"/>
          </a:xfrm>
          <a:prstGeom prst="rect">
            <a:avLst/>
          </a:prstGeom>
          <a:solidFill>
            <a:schemeClr val="accent1">
              <a:lumMod val="20000"/>
              <a:lumOff val="80000"/>
            </a:schemeClr>
          </a:solidFill>
        </p:spPr>
        <p:txBody>
          <a:bodyPr wrap="square">
            <a:spAutoFit/>
          </a:bodyPr>
          <a:lstStyle/>
          <a:p>
            <a:pPr algn="ctr"/>
            <a:r>
              <a:rPr lang="en-US" sz="1600" dirty="0"/>
              <a:t>“Dedicated and amiable faculty ” - </a:t>
            </a:r>
            <a:r>
              <a:rPr lang="en-US" sz="1600" i="1" dirty="0"/>
              <a:t>Staff</a:t>
            </a:r>
          </a:p>
        </p:txBody>
      </p:sp>
      <p:sp>
        <p:nvSpPr>
          <p:cNvPr id="21" name="TextBox 20">
            <a:extLst>
              <a:ext uri="{FF2B5EF4-FFF2-40B4-BE49-F238E27FC236}">
                <a16:creationId xmlns:a16="http://schemas.microsoft.com/office/drawing/2014/main" id="{0554C140-920C-E240-831F-B8FC93D5BAA8}"/>
              </a:ext>
            </a:extLst>
          </p:cNvPr>
          <p:cNvSpPr txBox="1"/>
          <p:nvPr/>
        </p:nvSpPr>
        <p:spPr>
          <a:xfrm>
            <a:off x="836959" y="4959511"/>
            <a:ext cx="5259041" cy="338554"/>
          </a:xfrm>
          <a:prstGeom prst="rect">
            <a:avLst/>
          </a:prstGeom>
          <a:solidFill>
            <a:schemeClr val="accent1">
              <a:lumMod val="20000"/>
              <a:lumOff val="80000"/>
            </a:schemeClr>
          </a:solidFill>
        </p:spPr>
        <p:txBody>
          <a:bodyPr wrap="square">
            <a:spAutoFit/>
          </a:bodyPr>
          <a:lstStyle/>
          <a:p>
            <a:pPr algn="ctr"/>
            <a:r>
              <a:rPr lang="en-US" sz="1600" dirty="0"/>
              <a:t>“Strong faculty leaders” - </a:t>
            </a:r>
            <a:r>
              <a:rPr lang="en-US" sz="1600" i="1" dirty="0"/>
              <a:t>Experiential Faculty</a:t>
            </a:r>
          </a:p>
        </p:txBody>
      </p:sp>
      <p:sp>
        <p:nvSpPr>
          <p:cNvPr id="10" name="Rectangle 9">
            <a:extLst>
              <a:ext uri="{FF2B5EF4-FFF2-40B4-BE49-F238E27FC236}">
                <a16:creationId xmlns:a16="http://schemas.microsoft.com/office/drawing/2014/main" id="{9969CC33-2398-954C-90D2-E83B221439EB}"/>
              </a:ext>
            </a:extLst>
          </p:cNvPr>
          <p:cNvSpPr/>
          <p:nvPr/>
        </p:nvSpPr>
        <p:spPr>
          <a:xfrm>
            <a:off x="311554" y="5998997"/>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1" name="TextBox 10">
            <a:extLst>
              <a:ext uri="{FF2B5EF4-FFF2-40B4-BE49-F238E27FC236}">
                <a16:creationId xmlns:a16="http://schemas.microsoft.com/office/drawing/2014/main" id="{F24F0296-8AEF-2C4F-9068-49EDCCFCF91C}"/>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(2) Additional Research</a:t>
            </a:r>
            <a:endParaRPr lang="en-US" sz="1100" b="1" dirty="0"/>
          </a:p>
        </p:txBody>
      </p:sp>
    </p:spTree>
    <p:extLst>
      <p:ext uri="{BB962C8B-B14F-4D97-AF65-F5344CB8AC3E}">
        <p14:creationId xmlns:p14="http://schemas.microsoft.com/office/powerpoint/2010/main" val="2972514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Strength #3: Breadth and Depth of Research</a:t>
            </a:r>
          </a:p>
        </p:txBody>
      </p:sp>
      <p:sp>
        <p:nvSpPr>
          <p:cNvPr id="3" name="Content Placeholder 2">
            <a:extLst>
              <a:ext uri="{FF2B5EF4-FFF2-40B4-BE49-F238E27FC236}">
                <a16:creationId xmlns:a16="http://schemas.microsoft.com/office/drawing/2014/main" id="{76C75239-348B-EF42-924F-C2BC9F43675E}"/>
              </a:ext>
            </a:extLst>
          </p:cNvPr>
          <p:cNvSpPr>
            <a:spLocks noGrp="1"/>
          </p:cNvSpPr>
          <p:nvPr>
            <p:ph idx="1"/>
          </p:nvPr>
        </p:nvSpPr>
        <p:spPr>
          <a:xfrm>
            <a:off x="439918" y="1237811"/>
            <a:ext cx="9228517" cy="4959099"/>
          </a:xfrm>
        </p:spPr>
        <p:txBody>
          <a:bodyPr/>
          <a:lstStyle/>
          <a:p>
            <a:pPr algn="ctr"/>
            <a:r>
              <a:rPr lang="en-US" dirty="0"/>
              <a:t>The breadth and depth of research conducted at UNC Eshelman School of Pharmacy is the #1 strength reported by tenured/fixed-term faculty and staff.</a:t>
            </a:r>
          </a:p>
          <a:p>
            <a:pPr algn="ctr"/>
            <a:endParaRPr lang="en-US" dirty="0"/>
          </a:p>
        </p:txBody>
      </p:sp>
      <p:sp>
        <p:nvSpPr>
          <p:cNvPr id="5" name="Speech Bubble: Rectangle 6">
            <a:extLst>
              <a:ext uri="{FF2B5EF4-FFF2-40B4-BE49-F238E27FC236}">
                <a16:creationId xmlns:a16="http://schemas.microsoft.com/office/drawing/2014/main" id="{11A90574-B7C7-FB47-8518-23AD4BE69DD5}"/>
              </a:ext>
            </a:extLst>
          </p:cNvPr>
          <p:cNvSpPr/>
          <p:nvPr/>
        </p:nvSpPr>
        <p:spPr>
          <a:xfrm>
            <a:off x="604410" y="4273480"/>
            <a:ext cx="2577947" cy="13201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2"/>
                </a:solidFill>
              </a:rPr>
              <a:t>“</a:t>
            </a:r>
            <a:r>
              <a:rPr lang="en-US" dirty="0">
                <a:solidFill>
                  <a:schemeClr val="tx2"/>
                </a:solidFill>
              </a:rPr>
              <a:t>Strong research enterprise”</a:t>
            </a:r>
          </a:p>
          <a:p>
            <a:pPr algn="ctr"/>
            <a:r>
              <a:rPr lang="en-US" i="1" dirty="0">
                <a:solidFill>
                  <a:schemeClr val="tx2"/>
                </a:solidFill>
              </a:rPr>
              <a:t>-Experiential Faculty</a:t>
            </a:r>
          </a:p>
        </p:txBody>
      </p:sp>
      <p:sp>
        <p:nvSpPr>
          <p:cNvPr id="6" name="Speech Bubble: Rectangle 7">
            <a:extLst>
              <a:ext uri="{FF2B5EF4-FFF2-40B4-BE49-F238E27FC236}">
                <a16:creationId xmlns:a16="http://schemas.microsoft.com/office/drawing/2014/main" id="{789EF0BA-AAEB-634A-987B-CAC18337405C}"/>
              </a:ext>
            </a:extLst>
          </p:cNvPr>
          <p:cNvSpPr/>
          <p:nvPr/>
        </p:nvSpPr>
        <p:spPr>
          <a:xfrm>
            <a:off x="6961140" y="4564387"/>
            <a:ext cx="2854179" cy="12354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“Research opportunities” and “Access to research”</a:t>
            </a:r>
          </a:p>
          <a:p>
            <a:pPr algn="ctr"/>
            <a:r>
              <a:rPr lang="en-US" sz="1600" i="1" dirty="0">
                <a:solidFill>
                  <a:schemeClr val="tx2"/>
                </a:solidFill>
              </a:rPr>
              <a:t>-Student</a:t>
            </a:r>
          </a:p>
        </p:txBody>
      </p:sp>
      <p:sp>
        <p:nvSpPr>
          <p:cNvPr id="7" name="Speech Bubble: Rectangle 8">
            <a:extLst>
              <a:ext uri="{FF2B5EF4-FFF2-40B4-BE49-F238E27FC236}">
                <a16:creationId xmlns:a16="http://schemas.microsoft.com/office/drawing/2014/main" id="{8FAFF0AA-DB4C-DF48-B3FD-8AC1F20C3917}"/>
              </a:ext>
            </a:extLst>
          </p:cNvPr>
          <p:cNvSpPr/>
          <p:nvPr/>
        </p:nvSpPr>
        <p:spPr>
          <a:xfrm>
            <a:off x="6770744" y="2266719"/>
            <a:ext cx="2115941" cy="1566668"/>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“Breadth of research both within and across divisions”</a:t>
            </a:r>
          </a:p>
          <a:p>
            <a:pPr algn="ctr"/>
            <a:r>
              <a:rPr lang="en-US" sz="1600" i="1" dirty="0">
                <a:solidFill>
                  <a:schemeClr val="tx2"/>
                </a:solidFill>
              </a:rPr>
              <a:t>- Faculty</a:t>
            </a:r>
          </a:p>
        </p:txBody>
      </p:sp>
      <p:sp>
        <p:nvSpPr>
          <p:cNvPr id="8" name="Speech Bubble: Rectangle 9">
            <a:extLst>
              <a:ext uri="{FF2B5EF4-FFF2-40B4-BE49-F238E27FC236}">
                <a16:creationId xmlns:a16="http://schemas.microsoft.com/office/drawing/2014/main" id="{8345A643-E993-F049-B0C7-D7C9DE86A923}"/>
              </a:ext>
            </a:extLst>
          </p:cNvPr>
          <p:cNvSpPr/>
          <p:nvPr/>
        </p:nvSpPr>
        <p:spPr>
          <a:xfrm>
            <a:off x="933304" y="2369367"/>
            <a:ext cx="1990381" cy="108563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“Leader in Practice and Research”</a:t>
            </a:r>
          </a:p>
          <a:p>
            <a:pPr algn="ctr"/>
            <a:r>
              <a:rPr lang="en-US" sz="1600" dirty="0">
                <a:solidFill>
                  <a:schemeClr val="tx2"/>
                </a:solidFill>
              </a:rPr>
              <a:t>- </a:t>
            </a:r>
            <a:r>
              <a:rPr lang="en-US" sz="1600" i="1" dirty="0">
                <a:solidFill>
                  <a:schemeClr val="tx2"/>
                </a:solidFill>
              </a:rPr>
              <a:t>Alumni</a:t>
            </a:r>
          </a:p>
        </p:txBody>
      </p:sp>
      <p:sp>
        <p:nvSpPr>
          <p:cNvPr id="9" name="Speech Bubble: Rectangle 10">
            <a:extLst>
              <a:ext uri="{FF2B5EF4-FFF2-40B4-BE49-F238E27FC236}">
                <a16:creationId xmlns:a16="http://schemas.microsoft.com/office/drawing/2014/main" id="{B61B08EC-1518-8946-A763-2E6156BF2953}"/>
              </a:ext>
            </a:extLst>
          </p:cNvPr>
          <p:cNvSpPr/>
          <p:nvPr/>
        </p:nvSpPr>
        <p:spPr>
          <a:xfrm>
            <a:off x="3476126" y="2587537"/>
            <a:ext cx="2856286" cy="216523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“Research is driven by problems facing North Carolinians, i.e. rural health, opioid abuse, migrant worker health, etc.”</a:t>
            </a:r>
          </a:p>
          <a:p>
            <a:pPr algn="ctr"/>
            <a:r>
              <a:rPr lang="en-US" dirty="0">
                <a:solidFill>
                  <a:schemeClr val="tx2"/>
                </a:solidFill>
              </a:rPr>
              <a:t>- </a:t>
            </a:r>
            <a:r>
              <a:rPr lang="en-US" i="1" dirty="0">
                <a:solidFill>
                  <a:schemeClr val="tx2"/>
                </a:solidFill>
              </a:rPr>
              <a:t>Staff</a:t>
            </a:r>
            <a:endParaRPr lang="en-US" dirty="0">
              <a:solidFill>
                <a:schemeClr val="tx2"/>
              </a:solidFill>
            </a:endParaRPr>
          </a:p>
        </p:txBody>
      </p:sp>
      <p:sp>
        <p:nvSpPr>
          <p:cNvPr id="10" name="Star: 8 Points 11">
            <a:extLst>
              <a:ext uri="{FF2B5EF4-FFF2-40B4-BE49-F238E27FC236}">
                <a16:creationId xmlns:a16="http://schemas.microsoft.com/office/drawing/2014/main" id="{AF105FF3-EDAA-D14D-9757-546ABF0AC03B}"/>
              </a:ext>
            </a:extLst>
          </p:cNvPr>
          <p:cNvSpPr/>
          <p:nvPr/>
        </p:nvSpPr>
        <p:spPr>
          <a:xfrm>
            <a:off x="9374642" y="1398817"/>
            <a:ext cx="2377440" cy="2377440"/>
          </a:xfrm>
          <a:prstGeom prst="star8">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46% of responses ranked research as the #1 strength</a:t>
            </a:r>
          </a:p>
        </p:txBody>
      </p:sp>
      <p:sp>
        <p:nvSpPr>
          <p:cNvPr id="12" name="Rectangle 11">
            <a:extLst>
              <a:ext uri="{FF2B5EF4-FFF2-40B4-BE49-F238E27FC236}">
                <a16:creationId xmlns:a16="http://schemas.microsoft.com/office/drawing/2014/main" id="{83BDE7F5-5186-ED44-89DD-24A7F1A1AE1D}"/>
              </a:ext>
            </a:extLst>
          </p:cNvPr>
          <p:cNvSpPr/>
          <p:nvPr/>
        </p:nvSpPr>
        <p:spPr>
          <a:xfrm>
            <a:off x="234064" y="5998997"/>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1" name="TextBox 10">
            <a:extLst>
              <a:ext uri="{FF2B5EF4-FFF2-40B4-BE49-F238E27FC236}">
                <a16:creationId xmlns:a16="http://schemas.microsoft.com/office/drawing/2014/main" id="{5B14651E-0D66-1F44-93EE-7B20BF21D311}"/>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(2) Additional Research</a:t>
            </a:r>
            <a:endParaRPr lang="en-US" sz="1100" b="1" dirty="0"/>
          </a:p>
        </p:txBody>
      </p:sp>
    </p:spTree>
    <p:extLst>
      <p:ext uri="{BB962C8B-B14F-4D97-AF65-F5344CB8AC3E}">
        <p14:creationId xmlns:p14="http://schemas.microsoft.com/office/powerpoint/2010/main" val="2965562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C9-B413-4649-9EC8-16F09E53CB2A}"/>
              </a:ext>
            </a:extLst>
          </p:cNvPr>
          <p:cNvSpPr>
            <a:spLocks noGrp="1"/>
          </p:cNvSpPr>
          <p:nvPr>
            <p:ph type="title"/>
          </p:nvPr>
        </p:nvSpPr>
        <p:spPr/>
        <p:txBody>
          <a:bodyPr/>
          <a:lstStyle/>
          <a:p>
            <a:r>
              <a:rPr lang="en-US" dirty="0"/>
              <a:t>UNC Eshelman School of Pharmacy Phase I SWOT</a:t>
            </a:r>
          </a:p>
        </p:txBody>
      </p:sp>
      <p:sp>
        <p:nvSpPr>
          <p:cNvPr id="3" name="Content Placeholder 2">
            <a:extLst>
              <a:ext uri="{FF2B5EF4-FFF2-40B4-BE49-F238E27FC236}">
                <a16:creationId xmlns:a16="http://schemas.microsoft.com/office/drawing/2014/main" id="{437A82C3-37D2-3C40-AD59-F80BEE55D1C6}"/>
              </a:ext>
            </a:extLst>
          </p:cNvPr>
          <p:cNvSpPr>
            <a:spLocks noGrp="1"/>
          </p:cNvSpPr>
          <p:nvPr>
            <p:ph idx="1"/>
          </p:nvPr>
        </p:nvSpPr>
        <p:spPr>
          <a:xfrm>
            <a:off x="384634" y="1151783"/>
            <a:ext cx="10972800" cy="661327"/>
          </a:xfrm>
        </p:spPr>
        <p:txBody>
          <a:bodyPr>
            <a:normAutofit/>
          </a:bodyPr>
          <a:lstStyle/>
          <a:p>
            <a:r>
              <a:rPr lang="en-US" sz="1600" b="0" i="1" dirty="0">
                <a:solidFill>
                  <a:schemeClr val="tx2"/>
                </a:solidFill>
              </a:rPr>
              <a:t>(Based on 850+ respondents from UNC Eshelman School of Pharmacy Strategic Planning Survey, 13 members of of the UNC Eshelman School of Pharmacy Strategic Planning Task Force, Competitive Benchmarking, Strategic Plan 2.0 2018-2020)</a:t>
            </a:r>
          </a:p>
        </p:txBody>
      </p:sp>
      <p:grpSp>
        <p:nvGrpSpPr>
          <p:cNvPr id="14" name="Group 13">
            <a:extLst>
              <a:ext uri="{FF2B5EF4-FFF2-40B4-BE49-F238E27FC236}">
                <a16:creationId xmlns:a16="http://schemas.microsoft.com/office/drawing/2014/main" id="{925196E9-2CEC-114D-96C4-6D5944E8B8F5}"/>
              </a:ext>
            </a:extLst>
          </p:cNvPr>
          <p:cNvGrpSpPr/>
          <p:nvPr/>
        </p:nvGrpSpPr>
        <p:grpSpPr>
          <a:xfrm>
            <a:off x="928902" y="1963507"/>
            <a:ext cx="10334196" cy="4073118"/>
            <a:chOff x="715267" y="1963507"/>
            <a:chExt cx="10334196" cy="4073118"/>
          </a:xfrm>
        </p:grpSpPr>
        <p:graphicFrame>
          <p:nvGraphicFramePr>
            <p:cNvPr id="4" name="Table 6">
              <a:extLst>
                <a:ext uri="{FF2B5EF4-FFF2-40B4-BE49-F238E27FC236}">
                  <a16:creationId xmlns:a16="http://schemas.microsoft.com/office/drawing/2014/main" id="{C4C3AC05-1108-9F49-8893-1492F75E4C11}"/>
                </a:ext>
              </a:extLst>
            </p:cNvPr>
            <p:cNvGraphicFramePr>
              <a:graphicFrameLocks/>
            </p:cNvGraphicFramePr>
            <p:nvPr>
              <p:extLst>
                <p:ext uri="{D42A27DB-BD31-4B8C-83A1-F6EECF244321}">
                  <p14:modId xmlns:p14="http://schemas.microsoft.com/office/powerpoint/2010/main" val="4009119413"/>
                </p:ext>
              </p:extLst>
            </p:nvPr>
          </p:nvGraphicFramePr>
          <p:xfrm>
            <a:off x="715267" y="1963507"/>
            <a:ext cx="10334196" cy="4073118"/>
          </p:xfrm>
          <a:graphic>
            <a:graphicData uri="http://schemas.openxmlformats.org/drawingml/2006/table">
              <a:tbl>
                <a:tblPr firstRow="1" bandRow="1">
                  <a:tableStyleId>{5C22544A-7EE6-4342-B048-85BDC9FD1C3A}</a:tableStyleId>
                </a:tblPr>
                <a:tblGrid>
                  <a:gridCol w="5167098">
                    <a:extLst>
                      <a:ext uri="{9D8B030D-6E8A-4147-A177-3AD203B41FA5}">
                        <a16:colId xmlns:a16="http://schemas.microsoft.com/office/drawing/2014/main" val="478615975"/>
                      </a:ext>
                    </a:extLst>
                  </a:gridCol>
                  <a:gridCol w="5167098">
                    <a:extLst>
                      <a:ext uri="{9D8B030D-6E8A-4147-A177-3AD203B41FA5}">
                        <a16:colId xmlns:a16="http://schemas.microsoft.com/office/drawing/2014/main" val="2863150277"/>
                      </a:ext>
                    </a:extLst>
                  </a:gridCol>
                </a:tblGrid>
                <a:tr h="2036559">
                  <a:tc>
                    <a:txBody>
                      <a:bodyPr/>
                      <a:lstStyle/>
                      <a:p>
                        <a:endParaRPr lang="en-US" dirty="0"/>
                      </a:p>
                    </a:txBody>
                    <a:tcPr>
                      <a:solidFill>
                        <a:schemeClr val="bg1">
                          <a:lumMod val="85000"/>
                        </a:schemeClr>
                      </a:solidFill>
                    </a:tcPr>
                  </a:tc>
                  <a:tc>
                    <a:txBody>
                      <a:bodyPr/>
                      <a:lstStyle/>
                      <a:p>
                        <a:endParaRPr lang="en-US" dirty="0"/>
                      </a:p>
                    </a:txBody>
                    <a:tcPr>
                      <a:solidFill>
                        <a:srgbClr val="DDE8F7"/>
                      </a:solidFill>
                    </a:tcPr>
                  </a:tc>
                  <a:extLst>
                    <a:ext uri="{0D108BD9-81ED-4DB2-BD59-A6C34878D82A}">
                      <a16:rowId xmlns:a16="http://schemas.microsoft.com/office/drawing/2014/main" val="1682864012"/>
                    </a:ext>
                  </a:extLst>
                </a:tr>
                <a:tr h="2036559">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3921798619"/>
                    </a:ext>
                  </a:extLst>
                </a:tr>
              </a:tbl>
            </a:graphicData>
          </a:graphic>
        </p:graphicFrame>
        <p:sp>
          <p:nvSpPr>
            <p:cNvPr id="6" name="TextBox 5">
              <a:extLst>
                <a:ext uri="{FF2B5EF4-FFF2-40B4-BE49-F238E27FC236}">
                  <a16:creationId xmlns:a16="http://schemas.microsoft.com/office/drawing/2014/main" id="{123EF4B3-D1F1-7340-ADEF-AFE49076F42D}"/>
                </a:ext>
              </a:extLst>
            </p:cNvPr>
            <p:cNvSpPr txBox="1"/>
            <p:nvPr/>
          </p:nvSpPr>
          <p:spPr>
            <a:xfrm>
              <a:off x="5910397" y="1963507"/>
              <a:ext cx="5083782" cy="1846659"/>
            </a:xfrm>
            <a:prstGeom prst="rect">
              <a:avLst/>
            </a:prstGeom>
            <a:noFill/>
          </p:spPr>
          <p:txBody>
            <a:bodyPr wrap="square" rtlCol="0">
              <a:spAutoFit/>
            </a:bodyPr>
            <a:lstStyle/>
            <a:p>
              <a:pPr algn="ctr"/>
              <a:r>
                <a:rPr lang="en-US" b="1" u="sng" dirty="0">
                  <a:solidFill>
                    <a:schemeClr val="accent1">
                      <a:lumMod val="75000"/>
                    </a:schemeClr>
                  </a:solidFill>
                </a:rPr>
                <a:t>Weaknesses</a:t>
              </a:r>
            </a:p>
            <a:p>
              <a:pPr marL="342900" indent="-342900">
                <a:buFont typeface="Arial" panose="020B0604020202020204" pitchFamily="34" charset="0"/>
                <a:buChar char="•"/>
              </a:pPr>
              <a:r>
                <a:rPr lang="en-US" sz="1200" b="1" dirty="0">
                  <a:solidFill>
                    <a:schemeClr val="accent2"/>
                  </a:solidFill>
                </a:rPr>
                <a:t>Organization and Fiscal Sustainability</a:t>
              </a:r>
            </a:p>
            <a:p>
              <a:pPr marL="800100" lvl="1" indent="-342900">
                <a:buFont typeface="Arial" panose="020B0604020202020204" pitchFamily="34" charset="0"/>
                <a:buChar char="•"/>
              </a:pPr>
              <a:r>
                <a:rPr lang="en-US" sz="1200" dirty="0">
                  <a:solidFill>
                    <a:schemeClr val="accent2"/>
                  </a:solidFill>
                </a:rPr>
                <a:t>Too many initiatives and priorities, lack of accountability</a:t>
              </a:r>
            </a:p>
            <a:p>
              <a:pPr marL="800100" lvl="1" indent="-342900">
                <a:buFont typeface="Arial" panose="020B0604020202020204" pitchFamily="34" charset="0"/>
                <a:buChar char="•"/>
              </a:pPr>
              <a:r>
                <a:rPr lang="en-US" sz="1200" dirty="0">
                  <a:solidFill>
                    <a:schemeClr val="accent2"/>
                  </a:solidFill>
                </a:rPr>
                <a:t>Too many leaders/administrators, lack of transparency</a:t>
              </a:r>
            </a:p>
            <a:p>
              <a:pPr marL="342900" indent="-342900">
                <a:buFont typeface="Arial" panose="020B0604020202020204" pitchFamily="34" charset="0"/>
                <a:buChar char="•"/>
              </a:pPr>
              <a:r>
                <a:rPr lang="en-US" sz="1200" b="1" dirty="0">
                  <a:solidFill>
                    <a:schemeClr val="accent2"/>
                  </a:solidFill>
                </a:rPr>
                <a:t>Diversity, Equity, and Inclusion</a:t>
              </a:r>
            </a:p>
            <a:p>
              <a:pPr marL="800100" lvl="1" indent="-342900">
                <a:buFont typeface="Arial" panose="020B0604020202020204" pitchFamily="34" charset="0"/>
                <a:buChar char="•"/>
              </a:pPr>
              <a:r>
                <a:rPr lang="en-US" sz="1200" dirty="0">
                  <a:solidFill>
                    <a:schemeClr val="accent2"/>
                  </a:solidFill>
                </a:rPr>
                <a:t>Lack of diversity of faculty, staff, and students</a:t>
              </a:r>
              <a:endParaRPr lang="en-US" sz="1200" b="1" dirty="0">
                <a:solidFill>
                  <a:schemeClr val="accent2"/>
                </a:solidFill>
              </a:endParaRPr>
            </a:p>
            <a:p>
              <a:pPr marL="342900" indent="-342900">
                <a:buFont typeface="Arial" panose="020B0604020202020204" pitchFamily="34" charset="0"/>
                <a:buChar char="•"/>
              </a:pPr>
              <a:r>
                <a:rPr lang="en-US" sz="1200" b="1" dirty="0">
                  <a:solidFill>
                    <a:schemeClr val="accent2"/>
                  </a:solidFill>
                </a:rPr>
                <a:t>Career and Curricular Options for Students</a:t>
              </a:r>
              <a:r>
                <a:rPr lang="en-US" sz="1200" dirty="0">
                  <a:solidFill>
                    <a:schemeClr val="accent2"/>
                  </a:solidFill>
                </a:rPr>
                <a:t> </a:t>
              </a:r>
            </a:p>
            <a:p>
              <a:pPr marL="800100" lvl="1" indent="-342900">
                <a:buFont typeface="Arial" panose="020B0604020202020204" pitchFamily="34" charset="0"/>
                <a:buChar char="•"/>
              </a:pPr>
              <a:r>
                <a:rPr lang="en-US" sz="1200" dirty="0">
                  <a:solidFill>
                    <a:schemeClr val="accent2"/>
                  </a:solidFill>
                </a:rPr>
                <a:t>Need for career opportunities outside of direct patient care</a:t>
              </a:r>
            </a:p>
            <a:p>
              <a:pPr marL="800100" lvl="1" indent="-342900">
                <a:buFont typeface="Arial" panose="020B0604020202020204" pitchFamily="34" charset="0"/>
                <a:buChar char="•"/>
              </a:pPr>
              <a:r>
                <a:rPr lang="en-US" sz="1200" dirty="0">
                  <a:solidFill>
                    <a:schemeClr val="accent2"/>
                  </a:solidFill>
                </a:rPr>
                <a:t>Lack of adaptation to the changing healthcare market landscape</a:t>
              </a:r>
            </a:p>
          </p:txBody>
        </p:sp>
      </p:grpSp>
      <p:sp>
        <p:nvSpPr>
          <p:cNvPr id="10" name="TextBox 9">
            <a:extLst>
              <a:ext uri="{FF2B5EF4-FFF2-40B4-BE49-F238E27FC236}">
                <a16:creationId xmlns:a16="http://schemas.microsoft.com/office/drawing/2014/main" id="{2EE9BFC3-E54C-1E42-B581-DC8354A0E7FC}"/>
              </a:ext>
            </a:extLst>
          </p:cNvPr>
          <p:cNvSpPr txBox="1"/>
          <p:nvPr/>
        </p:nvSpPr>
        <p:spPr>
          <a:xfrm>
            <a:off x="10977190" y="298776"/>
            <a:ext cx="819455" cy="369332"/>
          </a:xfrm>
          <a:prstGeom prst="rect">
            <a:avLst/>
          </a:prstGeom>
          <a:noFill/>
        </p:spPr>
        <p:txBody>
          <a:bodyPr wrap="none" rtlCol="0">
            <a:spAutoFit/>
          </a:bodyPr>
          <a:lstStyle/>
          <a:p>
            <a:r>
              <a:rPr lang="en-US" b="1" dirty="0">
                <a:solidFill>
                  <a:schemeClr val="bg2"/>
                </a:solidFill>
              </a:rPr>
              <a:t>DRAFT</a:t>
            </a:r>
          </a:p>
        </p:txBody>
      </p:sp>
      <p:sp>
        <p:nvSpPr>
          <p:cNvPr id="11" name="TextBox 10">
            <a:extLst>
              <a:ext uri="{FF2B5EF4-FFF2-40B4-BE49-F238E27FC236}">
                <a16:creationId xmlns:a16="http://schemas.microsoft.com/office/drawing/2014/main" id="{C2536084-6E28-F448-9BDC-7ABA7B0124C0}"/>
              </a:ext>
            </a:extLst>
          </p:cNvPr>
          <p:cNvSpPr txBox="1"/>
          <p:nvPr/>
        </p:nvSpPr>
        <p:spPr>
          <a:xfrm>
            <a:off x="928902" y="1972373"/>
            <a:ext cx="5122704" cy="1877437"/>
          </a:xfrm>
          <a:prstGeom prst="rect">
            <a:avLst/>
          </a:prstGeom>
          <a:noFill/>
        </p:spPr>
        <p:txBody>
          <a:bodyPr wrap="square" rtlCol="0">
            <a:spAutoFit/>
          </a:bodyPr>
          <a:lstStyle/>
          <a:p>
            <a:pPr algn="ctr"/>
            <a:r>
              <a:rPr lang="en-US" b="1" u="sng" dirty="0">
                <a:solidFill>
                  <a:schemeClr val="bg1">
                    <a:lumMod val="50000"/>
                  </a:schemeClr>
                </a:solidFill>
              </a:rPr>
              <a:t>Strengths</a:t>
            </a:r>
          </a:p>
          <a:p>
            <a:pPr marL="342900" indent="-342900">
              <a:buFont typeface="Arial" panose="020B0604020202020204" pitchFamily="34" charset="0"/>
              <a:buChar char="•"/>
            </a:pPr>
            <a:r>
              <a:rPr lang="en-US" sz="1200" b="1" dirty="0">
                <a:solidFill>
                  <a:schemeClr val="bg1">
                    <a:lumMod val="50000"/>
                  </a:schemeClr>
                </a:solidFill>
              </a:rPr>
              <a:t>Innovative and Rigorous PharmD Curriculum</a:t>
            </a:r>
          </a:p>
          <a:p>
            <a:pPr marL="800100" lvl="1" indent="-342900">
              <a:buFont typeface="Arial" panose="020B0604020202020204" pitchFamily="34" charset="0"/>
              <a:buChar char="•"/>
            </a:pPr>
            <a:r>
              <a:rPr lang="en-US" sz="1200" dirty="0">
                <a:solidFill>
                  <a:schemeClr val="bg1">
                    <a:lumMod val="50000"/>
                  </a:schemeClr>
                </a:solidFill>
              </a:rPr>
              <a:t>Early immersion experiences, strong clinical training/rotations </a:t>
            </a:r>
          </a:p>
          <a:p>
            <a:pPr marL="800100" lvl="1" indent="-342900">
              <a:buFont typeface="Arial" panose="020B0604020202020204" pitchFamily="34" charset="0"/>
              <a:buChar char="•"/>
            </a:pPr>
            <a:r>
              <a:rPr lang="en-US" sz="1200" dirty="0">
                <a:solidFill>
                  <a:schemeClr val="bg1">
                    <a:lumMod val="50000"/>
                  </a:schemeClr>
                </a:solidFill>
              </a:rPr>
              <a:t>Rigorous and challenging coursework</a:t>
            </a:r>
          </a:p>
          <a:p>
            <a:pPr marL="342900" indent="-342900">
              <a:buFont typeface="Arial" panose="020B0604020202020204" pitchFamily="34" charset="0"/>
              <a:buChar char="•"/>
            </a:pPr>
            <a:r>
              <a:rPr lang="en-US" sz="1200" b="1" dirty="0">
                <a:solidFill>
                  <a:schemeClr val="bg1">
                    <a:lumMod val="50000"/>
                  </a:schemeClr>
                </a:solidFill>
              </a:rPr>
              <a:t>Exceptional and Dedicated Faculty</a:t>
            </a:r>
          </a:p>
          <a:p>
            <a:pPr marL="800100" lvl="1" indent="-342900">
              <a:buFont typeface="Arial" panose="020B0604020202020204" pitchFamily="34" charset="0"/>
              <a:buChar char="•"/>
            </a:pPr>
            <a:r>
              <a:rPr lang="en-US" sz="1200" dirty="0">
                <a:solidFill>
                  <a:schemeClr val="bg1">
                    <a:lumMod val="50000"/>
                  </a:schemeClr>
                </a:solidFill>
              </a:rPr>
              <a:t>In varying areas of research and expertise</a:t>
            </a:r>
          </a:p>
          <a:p>
            <a:pPr marL="800100" lvl="1" indent="-342900">
              <a:buFont typeface="Arial" panose="020B0604020202020204" pitchFamily="34" charset="0"/>
              <a:buChar char="•"/>
            </a:pPr>
            <a:r>
              <a:rPr lang="en-US" sz="1200" dirty="0">
                <a:solidFill>
                  <a:schemeClr val="bg1">
                    <a:lumMod val="50000"/>
                  </a:schemeClr>
                </a:solidFill>
              </a:rPr>
              <a:t>Committed to teaching and student success</a:t>
            </a:r>
          </a:p>
          <a:p>
            <a:pPr marL="342900" indent="-342900">
              <a:buFont typeface="Arial" panose="020B0604020202020204" pitchFamily="34" charset="0"/>
              <a:buChar char="•"/>
            </a:pPr>
            <a:r>
              <a:rPr lang="en-US" sz="1200" b="1" dirty="0">
                <a:solidFill>
                  <a:schemeClr val="bg1">
                    <a:lumMod val="50000"/>
                  </a:schemeClr>
                </a:solidFill>
              </a:rPr>
              <a:t>Breadth and Depth of Research</a:t>
            </a:r>
          </a:p>
          <a:p>
            <a:pPr marL="800100" lvl="1" indent="-342900">
              <a:buFont typeface="Arial" panose="020B0604020202020204" pitchFamily="34" charset="0"/>
              <a:buChar char="•"/>
            </a:pPr>
            <a:r>
              <a:rPr lang="en-US" sz="1200" dirty="0">
                <a:solidFill>
                  <a:schemeClr val="bg1">
                    <a:lumMod val="50000"/>
                  </a:schemeClr>
                </a:solidFill>
              </a:rPr>
              <a:t>Innovative research enterprise with diverse research areas</a:t>
            </a:r>
          </a:p>
        </p:txBody>
      </p:sp>
      <p:sp>
        <p:nvSpPr>
          <p:cNvPr id="12" name="TextBox 11">
            <a:extLst>
              <a:ext uri="{FF2B5EF4-FFF2-40B4-BE49-F238E27FC236}">
                <a16:creationId xmlns:a16="http://schemas.microsoft.com/office/drawing/2014/main" id="{52BF6F3E-2CD4-7E4C-9211-85AE70F50FFC}"/>
              </a:ext>
            </a:extLst>
          </p:cNvPr>
          <p:cNvSpPr txBox="1"/>
          <p:nvPr/>
        </p:nvSpPr>
        <p:spPr>
          <a:xfrm>
            <a:off x="928902" y="4034476"/>
            <a:ext cx="5131942" cy="2031325"/>
          </a:xfrm>
          <a:prstGeom prst="rect">
            <a:avLst/>
          </a:prstGeom>
          <a:noFill/>
        </p:spPr>
        <p:txBody>
          <a:bodyPr wrap="square" rtlCol="0">
            <a:spAutoFit/>
          </a:bodyPr>
          <a:lstStyle/>
          <a:p>
            <a:pPr algn="ctr"/>
            <a:r>
              <a:rPr lang="en-US" b="1" u="sng" dirty="0">
                <a:solidFill>
                  <a:schemeClr val="bg1">
                    <a:lumMod val="50000"/>
                  </a:schemeClr>
                </a:solidFill>
              </a:rPr>
              <a:t>Opportunities</a:t>
            </a:r>
          </a:p>
          <a:p>
            <a:pPr marL="342900" indent="-342900">
              <a:buFont typeface="Arial" panose="020B0604020202020204" pitchFamily="34" charset="0"/>
              <a:buChar char="•"/>
            </a:pPr>
            <a:r>
              <a:rPr lang="en-US" sz="1200" b="1" dirty="0">
                <a:solidFill>
                  <a:schemeClr val="bg1">
                    <a:lumMod val="50000"/>
                  </a:schemeClr>
                </a:solidFill>
              </a:rPr>
              <a:t>Preparing for Tomorrow’s Jobs</a:t>
            </a:r>
          </a:p>
          <a:p>
            <a:pPr marL="800100" lvl="1" indent="-342900">
              <a:buFont typeface="Arial" panose="020B0604020202020204" pitchFamily="34" charset="0"/>
              <a:buChar char="•"/>
            </a:pPr>
            <a:r>
              <a:rPr lang="en-US" sz="1200" dirty="0">
                <a:solidFill>
                  <a:schemeClr val="bg1">
                    <a:lumMod val="50000"/>
                  </a:schemeClr>
                </a:solidFill>
              </a:rPr>
              <a:t>New educational offerings: undergraduate, graduate &amp; certificate</a:t>
            </a:r>
          </a:p>
          <a:p>
            <a:pPr marL="800100" lvl="1" indent="-342900">
              <a:buFont typeface="Arial" panose="020B0604020202020204" pitchFamily="34" charset="0"/>
              <a:buChar char="•"/>
            </a:pPr>
            <a:r>
              <a:rPr lang="en-US" sz="1200" dirty="0">
                <a:solidFill>
                  <a:schemeClr val="bg1">
                    <a:lumMod val="50000"/>
                  </a:schemeClr>
                </a:solidFill>
              </a:rPr>
              <a:t>Career services and support</a:t>
            </a:r>
          </a:p>
          <a:p>
            <a:pPr marL="342900" indent="-342900">
              <a:buFont typeface="Arial" panose="020B0604020202020204" pitchFamily="34" charset="0"/>
              <a:buChar char="•"/>
            </a:pPr>
            <a:r>
              <a:rPr lang="en-US" sz="1200" b="1" dirty="0">
                <a:solidFill>
                  <a:schemeClr val="bg1">
                    <a:lumMod val="50000"/>
                  </a:schemeClr>
                </a:solidFill>
              </a:rPr>
              <a:t>Creation of New Markets for Pharmacy &amp; Pharmaceutical Sciences</a:t>
            </a:r>
          </a:p>
          <a:p>
            <a:pPr marL="800100" lvl="1" indent="-342900">
              <a:buFont typeface="Arial" panose="020B0604020202020204" pitchFamily="34" charset="0"/>
              <a:buChar char="•"/>
            </a:pPr>
            <a:r>
              <a:rPr lang="en-US" sz="1200" dirty="0">
                <a:solidFill>
                  <a:schemeClr val="bg1">
                    <a:lumMod val="50000"/>
                  </a:schemeClr>
                </a:solidFill>
              </a:rPr>
              <a:t>Advancing the practice of pharmacy</a:t>
            </a:r>
          </a:p>
          <a:p>
            <a:pPr marL="800100" lvl="1" indent="-342900">
              <a:buFont typeface="Arial" panose="020B0604020202020204" pitchFamily="34" charset="0"/>
              <a:buChar char="•"/>
            </a:pPr>
            <a:r>
              <a:rPr lang="en-US" sz="1200" dirty="0">
                <a:solidFill>
                  <a:schemeClr val="bg1">
                    <a:lumMod val="50000"/>
                  </a:schemeClr>
                </a:solidFill>
              </a:rPr>
              <a:t>Entrepreneurship</a:t>
            </a:r>
          </a:p>
          <a:p>
            <a:pPr marL="342900" indent="-342900">
              <a:buFont typeface="Arial" panose="020B0604020202020204" pitchFamily="34" charset="0"/>
              <a:buChar char="•"/>
            </a:pPr>
            <a:r>
              <a:rPr lang="en-US" sz="1200" b="1" dirty="0">
                <a:solidFill>
                  <a:schemeClr val="bg1">
                    <a:lumMod val="50000"/>
                  </a:schemeClr>
                </a:solidFill>
              </a:rPr>
              <a:t>Strategic Partnerships</a:t>
            </a:r>
            <a:endParaRPr lang="en-US" sz="1200" dirty="0">
              <a:solidFill>
                <a:schemeClr val="bg1">
                  <a:lumMod val="50000"/>
                </a:schemeClr>
              </a:solidFill>
            </a:endParaRPr>
          </a:p>
          <a:p>
            <a:pPr marL="800100" lvl="1" indent="-342900">
              <a:buFont typeface="Arial" panose="020B0604020202020204" pitchFamily="34" charset="0"/>
              <a:buChar char="•"/>
            </a:pPr>
            <a:r>
              <a:rPr lang="en-US" sz="1200" dirty="0">
                <a:solidFill>
                  <a:schemeClr val="bg1">
                    <a:lumMod val="50000"/>
                  </a:schemeClr>
                </a:solidFill>
              </a:rPr>
              <a:t>Collaboration with other UNC schools</a:t>
            </a:r>
          </a:p>
          <a:p>
            <a:pPr marL="800100" lvl="1" indent="-342900">
              <a:buFont typeface="Arial" panose="020B0604020202020204" pitchFamily="34" charset="0"/>
              <a:buChar char="•"/>
            </a:pPr>
            <a:r>
              <a:rPr lang="en-US" sz="1200" dirty="0">
                <a:solidFill>
                  <a:schemeClr val="bg1">
                    <a:lumMod val="50000"/>
                  </a:schemeClr>
                </a:solidFill>
              </a:rPr>
              <a:t>Partnerships across industry</a:t>
            </a:r>
          </a:p>
        </p:txBody>
      </p:sp>
      <p:sp>
        <p:nvSpPr>
          <p:cNvPr id="13" name="TextBox 12">
            <a:extLst>
              <a:ext uri="{FF2B5EF4-FFF2-40B4-BE49-F238E27FC236}">
                <a16:creationId xmlns:a16="http://schemas.microsoft.com/office/drawing/2014/main" id="{34F0410A-8B4C-EF4F-894C-DC87EB0DF4CA}"/>
              </a:ext>
            </a:extLst>
          </p:cNvPr>
          <p:cNvSpPr txBox="1"/>
          <p:nvPr/>
        </p:nvSpPr>
        <p:spPr>
          <a:xfrm>
            <a:off x="6124032" y="4034476"/>
            <a:ext cx="5083782" cy="2031325"/>
          </a:xfrm>
          <a:prstGeom prst="rect">
            <a:avLst/>
          </a:prstGeom>
          <a:noFill/>
        </p:spPr>
        <p:txBody>
          <a:bodyPr wrap="square" rtlCol="0">
            <a:spAutoFit/>
          </a:bodyPr>
          <a:lstStyle/>
          <a:p>
            <a:pPr algn="ctr"/>
            <a:r>
              <a:rPr lang="en-US" b="1" u="sng" dirty="0">
                <a:solidFill>
                  <a:schemeClr val="bg1">
                    <a:lumMod val="50000"/>
                  </a:schemeClr>
                </a:solidFill>
              </a:rPr>
              <a:t>Threats</a:t>
            </a:r>
          </a:p>
          <a:p>
            <a:pPr marL="342900" indent="-342900">
              <a:buFont typeface="Arial" panose="020B0604020202020204" pitchFamily="34" charset="0"/>
              <a:buChar char="•"/>
            </a:pPr>
            <a:r>
              <a:rPr lang="en-US" sz="1200" b="1" dirty="0">
                <a:solidFill>
                  <a:schemeClr val="bg1">
                    <a:lumMod val="50000"/>
                  </a:schemeClr>
                </a:solidFill>
              </a:rPr>
              <a:t>Oversupply of Pharmacy Students</a:t>
            </a:r>
            <a:endParaRPr lang="en-US" sz="1200" dirty="0">
              <a:solidFill>
                <a:schemeClr val="bg1">
                  <a:lumMod val="50000"/>
                </a:schemeClr>
              </a:solidFill>
            </a:endParaRPr>
          </a:p>
          <a:p>
            <a:pPr marL="800100" lvl="1" indent="-342900">
              <a:buFont typeface="Arial" panose="020B0604020202020204" pitchFamily="34" charset="0"/>
              <a:buChar char="•"/>
            </a:pPr>
            <a:r>
              <a:rPr lang="en-US" sz="1200" dirty="0">
                <a:solidFill>
                  <a:schemeClr val="bg1">
                    <a:lumMod val="50000"/>
                  </a:schemeClr>
                </a:solidFill>
              </a:rPr>
              <a:t>Too many pharmacy schools, admitting too many students</a:t>
            </a:r>
          </a:p>
          <a:p>
            <a:pPr marL="800100" lvl="1" indent="-342900">
              <a:buFont typeface="Arial" panose="020B0604020202020204" pitchFamily="34" charset="0"/>
              <a:buChar char="•"/>
            </a:pPr>
            <a:r>
              <a:rPr lang="en-US" sz="1200" dirty="0">
                <a:solidFill>
                  <a:schemeClr val="bg1">
                    <a:lumMod val="50000"/>
                  </a:schemeClr>
                </a:solidFill>
              </a:rPr>
              <a:t>Declining number of traditional pharmacy jobs</a:t>
            </a:r>
          </a:p>
          <a:p>
            <a:pPr marL="342900" indent="-342900">
              <a:buFont typeface="Arial" panose="020B0604020202020204" pitchFamily="34" charset="0"/>
              <a:buChar char="•"/>
            </a:pPr>
            <a:r>
              <a:rPr lang="en-US" sz="1200" b="1" dirty="0">
                <a:solidFill>
                  <a:schemeClr val="bg1">
                    <a:lumMod val="50000"/>
                  </a:schemeClr>
                </a:solidFill>
              </a:rPr>
              <a:t>Economy</a:t>
            </a:r>
          </a:p>
          <a:p>
            <a:pPr marL="800100" lvl="1" indent="-342900">
              <a:buFont typeface="Arial" panose="020B0604020202020204" pitchFamily="34" charset="0"/>
              <a:buChar char="•"/>
            </a:pPr>
            <a:r>
              <a:rPr lang="en-US" sz="1200" dirty="0">
                <a:solidFill>
                  <a:schemeClr val="bg1">
                    <a:lumMod val="50000"/>
                  </a:schemeClr>
                </a:solidFill>
              </a:rPr>
              <a:t>COVID-19, budget cuts, financial crisis, state/federal funding</a:t>
            </a:r>
          </a:p>
          <a:p>
            <a:pPr marL="347663" lvl="1" indent="-336550">
              <a:buFont typeface="Arial" panose="020B0604020202020204" pitchFamily="34" charset="0"/>
              <a:buChar char="•"/>
            </a:pPr>
            <a:r>
              <a:rPr lang="en-US" sz="1200" b="1" dirty="0">
                <a:solidFill>
                  <a:schemeClr val="bg1">
                    <a:lumMod val="50000"/>
                  </a:schemeClr>
                </a:solidFill>
              </a:rPr>
              <a:t>Fewer Applicants</a:t>
            </a:r>
          </a:p>
          <a:p>
            <a:pPr marL="804863" lvl="2" indent="-336550">
              <a:buFont typeface="Arial" panose="020B0604020202020204" pitchFamily="34" charset="0"/>
              <a:buChar char="•"/>
            </a:pPr>
            <a:r>
              <a:rPr lang="en-US" sz="1200" dirty="0">
                <a:solidFill>
                  <a:schemeClr val="bg1">
                    <a:lumMod val="50000"/>
                  </a:schemeClr>
                </a:solidFill>
              </a:rPr>
              <a:t>Declining number of applications, less qualified applicant pool (nationally)</a:t>
            </a:r>
          </a:p>
          <a:p>
            <a:pPr marL="804863" lvl="2" indent="-336550">
              <a:buFont typeface="Arial" panose="020B0604020202020204" pitchFamily="34" charset="0"/>
              <a:buChar char="•"/>
            </a:pPr>
            <a:r>
              <a:rPr lang="en-US" sz="1200" dirty="0">
                <a:solidFill>
                  <a:schemeClr val="bg1">
                    <a:lumMod val="50000"/>
                  </a:schemeClr>
                </a:solidFill>
              </a:rPr>
              <a:t>Decreased interest, declining enrollment</a:t>
            </a:r>
          </a:p>
        </p:txBody>
      </p:sp>
    </p:spTree>
    <p:extLst>
      <p:ext uri="{BB962C8B-B14F-4D97-AF65-F5344CB8AC3E}">
        <p14:creationId xmlns:p14="http://schemas.microsoft.com/office/powerpoint/2010/main" val="790360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Weakness #1: Organization and Fiscal Sustainability</a:t>
            </a:r>
          </a:p>
        </p:txBody>
      </p:sp>
      <p:sp>
        <p:nvSpPr>
          <p:cNvPr id="7" name="Content Placeholder 2">
            <a:extLst>
              <a:ext uri="{FF2B5EF4-FFF2-40B4-BE49-F238E27FC236}">
                <a16:creationId xmlns:a16="http://schemas.microsoft.com/office/drawing/2014/main" id="{232F2556-34FB-49B2-A1E0-12BE3EBD5990}"/>
              </a:ext>
            </a:extLst>
          </p:cNvPr>
          <p:cNvSpPr txBox="1">
            <a:spLocks/>
          </p:cNvSpPr>
          <p:nvPr/>
        </p:nvSpPr>
        <p:spPr>
          <a:xfrm>
            <a:off x="439917" y="1335778"/>
            <a:ext cx="11122817" cy="923330"/>
          </a:xfrm>
          <a:prstGeom prst="rect">
            <a:avLst/>
          </a:prstGeom>
        </p:spPr>
        <p:txBody>
          <a:bodyPr vert="horz" lIns="91440" tIns="45720" rIns="91440" bIns="45720" rtlCol="0">
            <a:normAutofit lnSpcReduction="10000"/>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UNC Eshelman School of Pharmacy’s organizational inefficiencies (i.e. lack of transparency, top heavy administration, leadership structure) are reported as a top 3 weakness by tenured/fixed-term faculty, experiential faculty, students, and staff. </a:t>
            </a:r>
          </a:p>
          <a:p>
            <a:pPr algn="ctr"/>
            <a:endParaRPr lang="en-US" dirty="0"/>
          </a:p>
        </p:txBody>
      </p:sp>
      <p:sp>
        <p:nvSpPr>
          <p:cNvPr id="8" name="TextBox 7">
            <a:extLst>
              <a:ext uri="{FF2B5EF4-FFF2-40B4-BE49-F238E27FC236}">
                <a16:creationId xmlns:a16="http://schemas.microsoft.com/office/drawing/2014/main" id="{514FBA96-8537-498B-9129-E977E832177F}"/>
              </a:ext>
            </a:extLst>
          </p:cNvPr>
          <p:cNvSpPr txBox="1"/>
          <p:nvPr/>
        </p:nvSpPr>
        <p:spPr>
          <a:xfrm>
            <a:off x="997976" y="2505670"/>
            <a:ext cx="4473676" cy="923330"/>
          </a:xfrm>
          <a:prstGeom prst="rect">
            <a:avLst/>
          </a:prstGeom>
          <a:noFill/>
        </p:spPr>
        <p:txBody>
          <a:bodyPr wrap="square" rtlCol="0">
            <a:spAutoFit/>
          </a:bodyPr>
          <a:lstStyle/>
          <a:p>
            <a:pPr algn="ctr"/>
            <a:r>
              <a:rPr lang="en-US" b="1" dirty="0"/>
              <a:t>Staff and Tenured/Fixed-term Faculty ranked organizational inefficiencies as the #1 weakness</a:t>
            </a:r>
          </a:p>
        </p:txBody>
      </p:sp>
      <p:sp>
        <p:nvSpPr>
          <p:cNvPr id="9" name="TextBox 8">
            <a:extLst>
              <a:ext uri="{FF2B5EF4-FFF2-40B4-BE49-F238E27FC236}">
                <a16:creationId xmlns:a16="http://schemas.microsoft.com/office/drawing/2014/main" id="{5CA3DCCE-6B44-421D-8C12-405187CE8C3F}"/>
              </a:ext>
            </a:extLst>
          </p:cNvPr>
          <p:cNvSpPr txBox="1"/>
          <p:nvPr/>
        </p:nvSpPr>
        <p:spPr>
          <a:xfrm>
            <a:off x="6378536" y="2488005"/>
            <a:ext cx="4473676" cy="923330"/>
          </a:xfrm>
          <a:prstGeom prst="rect">
            <a:avLst/>
          </a:prstGeom>
          <a:noFill/>
        </p:spPr>
        <p:txBody>
          <a:bodyPr wrap="square" rtlCol="0">
            <a:spAutoFit/>
          </a:bodyPr>
          <a:lstStyle/>
          <a:p>
            <a:pPr algn="ctr"/>
            <a:r>
              <a:rPr lang="en-US" b="1" dirty="0"/>
              <a:t>Experiential Faculty, Students, and Alumni ranked organizational inefficiencies as second, second, and fifth, respectively</a:t>
            </a:r>
          </a:p>
        </p:txBody>
      </p:sp>
      <p:cxnSp>
        <p:nvCxnSpPr>
          <p:cNvPr id="10" name="Straight Connector 9">
            <a:extLst>
              <a:ext uri="{FF2B5EF4-FFF2-40B4-BE49-F238E27FC236}">
                <a16:creationId xmlns:a16="http://schemas.microsoft.com/office/drawing/2014/main" id="{70FBCDC5-FACF-48AB-BD66-670A7A6C63CB}"/>
              </a:ext>
            </a:extLst>
          </p:cNvPr>
          <p:cNvCxnSpPr/>
          <p:nvPr/>
        </p:nvCxnSpPr>
        <p:spPr>
          <a:xfrm>
            <a:off x="988142" y="3411335"/>
            <a:ext cx="448351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2FF0B8-6587-4A81-873D-C945B7A9EFCE}"/>
              </a:ext>
            </a:extLst>
          </p:cNvPr>
          <p:cNvCxnSpPr/>
          <p:nvPr/>
        </p:nvCxnSpPr>
        <p:spPr>
          <a:xfrm>
            <a:off x="6378536" y="3411335"/>
            <a:ext cx="448351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26131EB-1611-4032-A7A6-7EAAE4477133}"/>
              </a:ext>
            </a:extLst>
          </p:cNvPr>
          <p:cNvSpPr txBox="1"/>
          <p:nvPr/>
        </p:nvSpPr>
        <p:spPr>
          <a:xfrm>
            <a:off x="722671" y="3603658"/>
            <a:ext cx="5043948" cy="1323439"/>
          </a:xfrm>
          <a:prstGeom prst="rect">
            <a:avLst/>
          </a:prstGeom>
          <a:noFill/>
        </p:spPr>
        <p:txBody>
          <a:bodyPr wrap="square" rtlCol="0">
            <a:spAutoFit/>
          </a:bodyPr>
          <a:lstStyle/>
          <a:p>
            <a:pPr marL="285750" indent="-285750" fontAlgn="t">
              <a:buFont typeface="Arial" panose="020B0604020202020204" pitchFamily="34" charset="0"/>
              <a:buChar char="•"/>
            </a:pPr>
            <a:r>
              <a:rPr lang="en-US" sz="1600" dirty="0"/>
              <a:t>“Not clear how decisions get made and how policies can be practiced in a sustainable manner” – </a:t>
            </a:r>
            <a:r>
              <a:rPr lang="en-US" sz="1600" i="1" dirty="0"/>
              <a:t>Staff </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US" sz="1600" dirty="0"/>
              <a:t>“Organizational structure and communication…”  </a:t>
            </a:r>
          </a:p>
          <a:p>
            <a:pPr fontAlgn="t"/>
            <a:r>
              <a:rPr lang="en-US" sz="1600" dirty="0"/>
              <a:t>	- </a:t>
            </a:r>
            <a:r>
              <a:rPr lang="en-US" sz="1600" i="1" dirty="0"/>
              <a:t>Faculty</a:t>
            </a:r>
          </a:p>
        </p:txBody>
      </p:sp>
      <p:sp>
        <p:nvSpPr>
          <p:cNvPr id="13" name="TextBox 12">
            <a:extLst>
              <a:ext uri="{FF2B5EF4-FFF2-40B4-BE49-F238E27FC236}">
                <a16:creationId xmlns:a16="http://schemas.microsoft.com/office/drawing/2014/main" id="{AFAB7E3B-E6CC-499A-8F96-B49207DF861F}"/>
              </a:ext>
            </a:extLst>
          </p:cNvPr>
          <p:cNvSpPr txBox="1"/>
          <p:nvPr/>
        </p:nvSpPr>
        <p:spPr>
          <a:xfrm>
            <a:off x="6093400" y="3603658"/>
            <a:ext cx="5043948"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“Unwillingness to redirect course when something is not working” – </a:t>
            </a:r>
            <a:r>
              <a:rPr lang="en-US" sz="1600" i="1" dirty="0"/>
              <a:t>Experiential Faculty </a:t>
            </a:r>
          </a:p>
          <a:p>
            <a:endParaRPr lang="en-US" sz="1600" i="1" dirty="0"/>
          </a:p>
          <a:p>
            <a:pPr marL="285750" indent="-285750">
              <a:buFont typeface="Arial" panose="020B0604020202020204" pitchFamily="34" charset="0"/>
              <a:buChar char="•"/>
            </a:pPr>
            <a:r>
              <a:rPr lang="en-US" sz="1600" dirty="0"/>
              <a:t>“Lack of fully transparent communication” – </a:t>
            </a:r>
            <a:r>
              <a:rPr lang="en-US" sz="1600" i="1" dirty="0"/>
              <a:t>Student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“Administrative team is too large” – </a:t>
            </a:r>
            <a:r>
              <a:rPr lang="en-US" sz="1600" i="1" dirty="0"/>
              <a:t>Alumni   </a:t>
            </a:r>
          </a:p>
        </p:txBody>
      </p:sp>
      <p:sp>
        <p:nvSpPr>
          <p:cNvPr id="14" name="Rectangle 13">
            <a:extLst>
              <a:ext uri="{FF2B5EF4-FFF2-40B4-BE49-F238E27FC236}">
                <a16:creationId xmlns:a16="http://schemas.microsoft.com/office/drawing/2014/main" id="{3D0AE380-8962-2A41-BD44-84DF9662E84C}"/>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5" name="TextBox 14">
            <a:extLst>
              <a:ext uri="{FF2B5EF4-FFF2-40B4-BE49-F238E27FC236}">
                <a16:creationId xmlns:a16="http://schemas.microsoft.com/office/drawing/2014/main" id="{4AACCC56-6A2E-9545-BA76-6F5795D63BAE}"/>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(2) Additional Research</a:t>
            </a:r>
            <a:endParaRPr lang="en-US" sz="1100" b="1" dirty="0"/>
          </a:p>
        </p:txBody>
      </p:sp>
    </p:spTree>
    <p:extLst>
      <p:ext uri="{BB962C8B-B14F-4D97-AF65-F5344CB8AC3E}">
        <p14:creationId xmlns:p14="http://schemas.microsoft.com/office/powerpoint/2010/main" val="1815633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a:t>Weakness #2: Diversity, Equity, and Inclusion</a:t>
            </a:r>
          </a:p>
        </p:txBody>
      </p:sp>
      <p:sp>
        <p:nvSpPr>
          <p:cNvPr id="7" name="Content Placeholder 2">
            <a:extLst>
              <a:ext uri="{FF2B5EF4-FFF2-40B4-BE49-F238E27FC236}">
                <a16:creationId xmlns:a16="http://schemas.microsoft.com/office/drawing/2014/main" id="{232F2556-34FB-49B2-A1E0-12BE3EBD5990}"/>
              </a:ext>
            </a:extLst>
          </p:cNvPr>
          <p:cNvSpPr txBox="1">
            <a:spLocks/>
          </p:cNvSpPr>
          <p:nvPr/>
        </p:nvSpPr>
        <p:spPr>
          <a:xfrm>
            <a:off x="439917" y="1128596"/>
            <a:ext cx="11122817" cy="923330"/>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UNC Eshelman School of Pharmacy’s lack of DE&amp;I is reported as a top 3 weakness by tenured/fixed-term faculty, alumni, students, and staff. </a:t>
            </a:r>
          </a:p>
          <a:p>
            <a:pPr algn="ctr"/>
            <a:endParaRPr lang="en-US" dirty="0"/>
          </a:p>
        </p:txBody>
      </p:sp>
      <p:pic>
        <p:nvPicPr>
          <p:cNvPr id="3" name="Graphic 2">
            <a:extLst>
              <a:ext uri="{FF2B5EF4-FFF2-40B4-BE49-F238E27FC236}">
                <a16:creationId xmlns:a16="http://schemas.microsoft.com/office/drawing/2014/main" id="{679A6628-362E-4866-95E9-08573B5D9D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8812" y="1955137"/>
            <a:ext cx="3994191" cy="3994191"/>
          </a:xfrm>
          <a:prstGeom prst="rect">
            <a:avLst/>
          </a:prstGeom>
        </p:spPr>
      </p:pic>
      <p:sp>
        <p:nvSpPr>
          <p:cNvPr id="4" name="Rectangle 3">
            <a:extLst>
              <a:ext uri="{FF2B5EF4-FFF2-40B4-BE49-F238E27FC236}">
                <a16:creationId xmlns:a16="http://schemas.microsoft.com/office/drawing/2014/main" id="{97A2A440-AE19-48BF-BF7B-12C9B39525C4}"/>
              </a:ext>
            </a:extLst>
          </p:cNvPr>
          <p:cNvSpPr/>
          <p:nvPr/>
        </p:nvSpPr>
        <p:spPr>
          <a:xfrm>
            <a:off x="1500027" y="1910993"/>
            <a:ext cx="750013" cy="667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15" name="Elbow Connector 23">
            <a:extLst>
              <a:ext uri="{FF2B5EF4-FFF2-40B4-BE49-F238E27FC236}">
                <a16:creationId xmlns:a16="http://schemas.microsoft.com/office/drawing/2014/main" id="{5EA4DBFF-000C-48D4-833B-334F6B91E557}"/>
              </a:ext>
            </a:extLst>
          </p:cNvPr>
          <p:cNvCxnSpPr>
            <a:cxnSpLocks/>
          </p:cNvCxnSpPr>
          <p:nvPr/>
        </p:nvCxnSpPr>
        <p:spPr>
          <a:xfrm rot="10800000" flipV="1">
            <a:off x="1967502" y="2601828"/>
            <a:ext cx="1669551" cy="606053"/>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Elbow Connector 23">
            <a:extLst>
              <a:ext uri="{FF2B5EF4-FFF2-40B4-BE49-F238E27FC236}">
                <a16:creationId xmlns:a16="http://schemas.microsoft.com/office/drawing/2014/main" id="{9B96143D-743C-4A63-817F-8078406533E4}"/>
              </a:ext>
            </a:extLst>
          </p:cNvPr>
          <p:cNvCxnSpPr>
            <a:cxnSpLocks/>
            <a:stCxn id="26" idx="1"/>
          </p:cNvCxnSpPr>
          <p:nvPr/>
        </p:nvCxnSpPr>
        <p:spPr>
          <a:xfrm rot="10800000">
            <a:off x="1875036" y="4404760"/>
            <a:ext cx="1400344" cy="505771"/>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0" name="Chart 19">
            <a:extLst>
              <a:ext uri="{FF2B5EF4-FFF2-40B4-BE49-F238E27FC236}">
                <a16:creationId xmlns:a16="http://schemas.microsoft.com/office/drawing/2014/main" id="{31A14AE1-2C6C-460D-8AFD-D9A6E01A62E5}"/>
              </a:ext>
            </a:extLst>
          </p:cNvPr>
          <p:cNvGraphicFramePr/>
          <p:nvPr>
            <p:extLst>
              <p:ext uri="{D42A27DB-BD31-4B8C-83A1-F6EECF244321}">
                <p14:modId xmlns:p14="http://schemas.microsoft.com/office/powerpoint/2010/main" val="1982382131"/>
              </p:ext>
            </p:extLst>
          </p:nvPr>
        </p:nvGraphicFramePr>
        <p:xfrm>
          <a:off x="3729469" y="1678765"/>
          <a:ext cx="1857375" cy="2061633"/>
        </p:xfrm>
        <a:graphic>
          <a:graphicData uri="http://schemas.openxmlformats.org/drawingml/2006/chart">
            <c:chart xmlns:c="http://schemas.openxmlformats.org/drawingml/2006/chart" xmlns:r="http://schemas.openxmlformats.org/officeDocument/2006/relationships" r:id="rId4"/>
          </a:graphicData>
        </a:graphic>
      </p:graphicFrame>
      <p:sp>
        <p:nvSpPr>
          <p:cNvPr id="22" name="Google Shape;396;p40">
            <a:extLst>
              <a:ext uri="{FF2B5EF4-FFF2-40B4-BE49-F238E27FC236}">
                <a16:creationId xmlns:a16="http://schemas.microsoft.com/office/drawing/2014/main" id="{2A2765FE-5B4D-4412-9570-98C72B137368}"/>
              </a:ext>
            </a:extLst>
          </p:cNvPr>
          <p:cNvSpPr txBox="1">
            <a:spLocks/>
          </p:cNvSpPr>
          <p:nvPr/>
        </p:nvSpPr>
        <p:spPr>
          <a:xfrm>
            <a:off x="3894476" y="2346132"/>
            <a:ext cx="1504987" cy="7269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5000"/>
              </a:lnSpc>
              <a:spcBef>
                <a:spcPts val="0"/>
              </a:spcBef>
              <a:spcAft>
                <a:spcPts val="800"/>
              </a:spcAft>
              <a:buFont typeface="Arial" panose="020B0604020202020204" pitchFamily="34" charset="0"/>
              <a:buNone/>
            </a:pPr>
            <a:r>
              <a:rPr lang="en" sz="4000" b="1">
                <a:solidFill>
                  <a:schemeClr val="accent1"/>
                </a:solidFill>
                <a:latin typeface="TradeGothic LT Bold" panose="02000503020000020004" pitchFamily="2" charset="77"/>
                <a:sym typeface="Josefin Sans"/>
              </a:rPr>
              <a:t>48%</a:t>
            </a:r>
          </a:p>
        </p:txBody>
      </p:sp>
      <p:sp>
        <p:nvSpPr>
          <p:cNvPr id="24" name="TextBox 23">
            <a:extLst>
              <a:ext uri="{FF2B5EF4-FFF2-40B4-BE49-F238E27FC236}">
                <a16:creationId xmlns:a16="http://schemas.microsoft.com/office/drawing/2014/main" id="{4A9182BB-D82D-4AB1-9418-D57A62DC036A}"/>
              </a:ext>
            </a:extLst>
          </p:cNvPr>
          <p:cNvSpPr txBox="1"/>
          <p:nvPr/>
        </p:nvSpPr>
        <p:spPr>
          <a:xfrm>
            <a:off x="3157930" y="3506222"/>
            <a:ext cx="3000451" cy="584775"/>
          </a:xfrm>
          <a:prstGeom prst="rect">
            <a:avLst/>
          </a:prstGeom>
          <a:noFill/>
        </p:spPr>
        <p:txBody>
          <a:bodyPr wrap="square">
            <a:spAutoFit/>
          </a:bodyPr>
          <a:lstStyle/>
          <a:p>
            <a:pPr algn="ctr"/>
            <a:r>
              <a:rPr lang="en-US" sz="1600" b="1" dirty="0">
                <a:solidFill>
                  <a:schemeClr val="accent2"/>
                </a:solidFill>
              </a:rPr>
              <a:t>Responses ranked DE&amp;I as the #1 weakness</a:t>
            </a:r>
          </a:p>
        </p:txBody>
      </p:sp>
      <p:graphicFrame>
        <p:nvGraphicFramePr>
          <p:cNvPr id="26" name="Chart 25">
            <a:extLst>
              <a:ext uri="{FF2B5EF4-FFF2-40B4-BE49-F238E27FC236}">
                <a16:creationId xmlns:a16="http://schemas.microsoft.com/office/drawing/2014/main" id="{969E09D2-E9C7-418F-B63A-867241DE7CDB}"/>
              </a:ext>
            </a:extLst>
          </p:cNvPr>
          <p:cNvGraphicFramePr/>
          <p:nvPr>
            <p:extLst>
              <p:ext uri="{D42A27DB-BD31-4B8C-83A1-F6EECF244321}">
                <p14:modId xmlns:p14="http://schemas.microsoft.com/office/powerpoint/2010/main" val="1328899974"/>
              </p:ext>
            </p:extLst>
          </p:nvPr>
        </p:nvGraphicFramePr>
        <p:xfrm>
          <a:off x="3275380" y="3879714"/>
          <a:ext cx="1857375" cy="2061633"/>
        </p:xfrm>
        <a:graphic>
          <a:graphicData uri="http://schemas.openxmlformats.org/drawingml/2006/chart">
            <c:chart xmlns:c="http://schemas.openxmlformats.org/drawingml/2006/chart" xmlns:r="http://schemas.openxmlformats.org/officeDocument/2006/relationships" r:id="rId5"/>
          </a:graphicData>
        </a:graphic>
      </p:graphicFrame>
      <p:sp>
        <p:nvSpPr>
          <p:cNvPr id="28" name="Google Shape;396;p40">
            <a:extLst>
              <a:ext uri="{FF2B5EF4-FFF2-40B4-BE49-F238E27FC236}">
                <a16:creationId xmlns:a16="http://schemas.microsoft.com/office/drawing/2014/main" id="{D791BDBE-06CB-4CD5-8017-7ABD88C8811C}"/>
              </a:ext>
            </a:extLst>
          </p:cNvPr>
          <p:cNvSpPr txBox="1">
            <a:spLocks/>
          </p:cNvSpPr>
          <p:nvPr/>
        </p:nvSpPr>
        <p:spPr>
          <a:xfrm>
            <a:off x="3451573" y="4587600"/>
            <a:ext cx="1504987" cy="7269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5000"/>
              </a:lnSpc>
              <a:spcBef>
                <a:spcPts val="0"/>
              </a:spcBef>
              <a:spcAft>
                <a:spcPts val="800"/>
              </a:spcAft>
              <a:buFont typeface="Arial" panose="020B0604020202020204" pitchFamily="34" charset="0"/>
              <a:buNone/>
            </a:pPr>
            <a:r>
              <a:rPr lang="en" sz="4000" b="1" dirty="0">
                <a:solidFill>
                  <a:schemeClr val="accent1"/>
                </a:solidFill>
                <a:latin typeface="TradeGothic LT Bold" panose="02000503020000020004" pitchFamily="2" charset="77"/>
                <a:sym typeface="Josefin Sans"/>
              </a:rPr>
              <a:t>32%</a:t>
            </a:r>
          </a:p>
        </p:txBody>
      </p:sp>
      <p:sp>
        <p:nvSpPr>
          <p:cNvPr id="30" name="TextBox 29">
            <a:extLst>
              <a:ext uri="{FF2B5EF4-FFF2-40B4-BE49-F238E27FC236}">
                <a16:creationId xmlns:a16="http://schemas.microsoft.com/office/drawing/2014/main" id="{E9F377CD-D0A2-4CEA-B392-129ED7C41D57}"/>
              </a:ext>
            </a:extLst>
          </p:cNvPr>
          <p:cNvSpPr txBox="1"/>
          <p:nvPr/>
        </p:nvSpPr>
        <p:spPr>
          <a:xfrm>
            <a:off x="1726194" y="5700823"/>
            <a:ext cx="4955744" cy="338554"/>
          </a:xfrm>
          <a:prstGeom prst="rect">
            <a:avLst/>
          </a:prstGeom>
          <a:noFill/>
        </p:spPr>
        <p:txBody>
          <a:bodyPr wrap="square">
            <a:spAutoFit/>
          </a:bodyPr>
          <a:lstStyle/>
          <a:p>
            <a:pPr algn="ctr"/>
            <a:r>
              <a:rPr lang="en-US" sz="1600" b="1" dirty="0">
                <a:solidFill>
                  <a:schemeClr val="accent2"/>
                </a:solidFill>
              </a:rPr>
              <a:t>Responses ranked DE&amp;I as the #2 weakness</a:t>
            </a:r>
          </a:p>
        </p:txBody>
      </p:sp>
      <p:sp>
        <p:nvSpPr>
          <p:cNvPr id="35" name="Speech Bubble: Rectangle 34">
            <a:extLst>
              <a:ext uri="{FF2B5EF4-FFF2-40B4-BE49-F238E27FC236}">
                <a16:creationId xmlns:a16="http://schemas.microsoft.com/office/drawing/2014/main" id="{69BDF38D-27EF-4915-8DD8-36112A554769}"/>
              </a:ext>
            </a:extLst>
          </p:cNvPr>
          <p:cNvSpPr/>
          <p:nvPr/>
        </p:nvSpPr>
        <p:spPr>
          <a:xfrm>
            <a:off x="6681957" y="2035119"/>
            <a:ext cx="4968873" cy="3507768"/>
          </a:xfrm>
          <a:prstGeom prst="wedgeRectCallout">
            <a:avLst>
              <a:gd name="adj1" fmla="val -21432"/>
              <a:gd name="adj2" fmla="val 64316"/>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800" b="0" i="0" u="none" strike="noStrike" dirty="0">
                <a:solidFill>
                  <a:srgbClr val="000000"/>
                </a:solidFill>
                <a:effectLst/>
                <a:latin typeface="Calibri" panose="020F0502020204030204" pitchFamily="34" charset="0"/>
              </a:rPr>
              <a:t>“DEI is not always prioritized by ESOP community” – </a:t>
            </a:r>
            <a:r>
              <a:rPr lang="en-US" sz="1800" b="0" i="1" u="none" strike="noStrike" dirty="0">
                <a:solidFill>
                  <a:srgbClr val="000000"/>
                </a:solidFill>
                <a:effectLst/>
                <a:latin typeface="Calibri" panose="020F0502020204030204" pitchFamily="34" charset="0"/>
              </a:rPr>
              <a:t>Faculty</a:t>
            </a:r>
          </a:p>
          <a:p>
            <a:pPr algn="ctr"/>
            <a:endParaRPr lang="en-US" sz="1400" i="1" dirty="0">
              <a:solidFill>
                <a:srgbClr val="000000"/>
              </a:solidFill>
              <a:latin typeface="Calibri" panose="020F0502020204030204" pitchFamily="34" charset="0"/>
            </a:endParaRPr>
          </a:p>
          <a:p>
            <a:pPr algn="ctr"/>
            <a:r>
              <a:rPr lang="en-US" sz="1800" b="0" u="none" strike="noStrike" kern="1200" dirty="0">
                <a:solidFill>
                  <a:srgbClr val="000000"/>
                </a:solidFill>
                <a:effectLst/>
                <a:latin typeface="+mn-lt"/>
                <a:ea typeface="+mn-ea"/>
                <a:cs typeface="+mn-cs"/>
              </a:rPr>
              <a:t>“Not enough incorporation of diverse patient population health issues in curriculum, this is a missed opportunity that would  help students better care for the needs of diverse patients” </a:t>
            </a:r>
          </a:p>
          <a:p>
            <a:pPr algn="ctr"/>
            <a:r>
              <a:rPr lang="en-US" sz="1800" b="1" u="none" strike="noStrike" kern="1200" dirty="0">
                <a:solidFill>
                  <a:srgbClr val="000000"/>
                </a:solidFill>
                <a:effectLst/>
                <a:latin typeface="+mn-lt"/>
                <a:ea typeface="+mn-ea"/>
                <a:cs typeface="+mn-cs"/>
              </a:rPr>
              <a:t>– </a:t>
            </a:r>
            <a:r>
              <a:rPr lang="en-US" sz="1800" i="1" u="none" strike="noStrike" kern="1200" dirty="0">
                <a:solidFill>
                  <a:srgbClr val="000000"/>
                </a:solidFill>
                <a:effectLst/>
                <a:latin typeface="+mn-lt"/>
                <a:ea typeface="+mn-ea"/>
                <a:cs typeface="+mn-cs"/>
              </a:rPr>
              <a:t>Alumni </a:t>
            </a:r>
          </a:p>
          <a:p>
            <a:pPr algn="ctr"/>
            <a:endParaRPr lang="en-US" sz="1400" i="1" dirty="0">
              <a:solidFill>
                <a:srgbClr val="000000"/>
              </a:solidFill>
              <a:latin typeface="Calibri" panose="020F0502020204030204" pitchFamily="34" charset="0"/>
            </a:endParaRPr>
          </a:p>
          <a:p>
            <a:pPr algn="ctr"/>
            <a:r>
              <a:rPr lang="en-US" sz="1800" b="0" u="none" strike="noStrike" kern="1200" dirty="0">
                <a:solidFill>
                  <a:srgbClr val="000000"/>
                </a:solidFill>
                <a:effectLst/>
                <a:latin typeface="+mn-lt"/>
                <a:ea typeface="+mn-ea"/>
                <a:cs typeface="+mn-cs"/>
              </a:rPr>
              <a:t>“Diversity and inclusive environment (particularly within faculty/administration)” – </a:t>
            </a:r>
            <a:r>
              <a:rPr lang="en-US" sz="1800" i="1" u="none" strike="noStrike" kern="1200" dirty="0">
                <a:solidFill>
                  <a:srgbClr val="000000"/>
                </a:solidFill>
                <a:effectLst/>
                <a:latin typeface="+mn-lt"/>
                <a:ea typeface="+mn-ea"/>
                <a:cs typeface="+mn-cs"/>
              </a:rPr>
              <a:t>Student </a:t>
            </a:r>
          </a:p>
          <a:p>
            <a:pPr algn="ctr"/>
            <a:endParaRPr lang="en-US" sz="1400" i="1" dirty="0">
              <a:solidFill>
                <a:srgbClr val="000000"/>
              </a:solidFill>
              <a:latin typeface="Calibri" panose="020F0502020204030204" pitchFamily="34" charset="0"/>
            </a:endParaRPr>
          </a:p>
          <a:p>
            <a:pPr algn="ctr"/>
            <a:r>
              <a:rPr lang="en-US" sz="1800" b="0" i="0" u="none" strike="noStrike" dirty="0">
                <a:solidFill>
                  <a:srgbClr val="000000"/>
                </a:solidFill>
                <a:effectLst/>
                <a:latin typeface="Calibri" panose="020F0502020204030204" pitchFamily="34" charset="0"/>
              </a:rPr>
              <a:t>“Diversity and culture of inclusion” – </a:t>
            </a:r>
            <a:r>
              <a:rPr lang="en-US" sz="1800" b="0" i="1" u="none" strike="noStrike" dirty="0">
                <a:solidFill>
                  <a:srgbClr val="000000"/>
                </a:solidFill>
                <a:effectLst/>
                <a:latin typeface="Calibri" panose="020F0502020204030204" pitchFamily="34" charset="0"/>
              </a:rPr>
              <a:t>Staff</a:t>
            </a:r>
            <a:r>
              <a:rPr lang="en-US" sz="1800" b="0" i="0" u="none" strike="noStrike" dirty="0">
                <a:solidFill>
                  <a:srgbClr val="000000"/>
                </a:solidFill>
                <a:effectLst/>
                <a:latin typeface="Calibri" panose="020F0502020204030204" pitchFamily="34" charset="0"/>
              </a:rPr>
              <a:t> </a:t>
            </a:r>
            <a:r>
              <a:rPr lang="en-US" sz="1800" dirty="0"/>
              <a:t> </a:t>
            </a:r>
            <a:r>
              <a:rPr lang="en-US" dirty="0"/>
              <a:t> </a:t>
            </a:r>
          </a:p>
          <a:p>
            <a:pPr algn="ctr"/>
            <a:endParaRPr lang="en-US" b="1" i="1" dirty="0">
              <a:solidFill>
                <a:schemeClr val="tx2"/>
              </a:solidFill>
            </a:endParaRPr>
          </a:p>
        </p:txBody>
      </p:sp>
      <p:sp>
        <p:nvSpPr>
          <p:cNvPr id="18" name="Rectangle 17">
            <a:extLst>
              <a:ext uri="{FF2B5EF4-FFF2-40B4-BE49-F238E27FC236}">
                <a16:creationId xmlns:a16="http://schemas.microsoft.com/office/drawing/2014/main" id="{CC81E757-29C0-ED40-B11B-38C96C79732F}"/>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7" name="TextBox 16">
            <a:extLst>
              <a:ext uri="{FF2B5EF4-FFF2-40B4-BE49-F238E27FC236}">
                <a16:creationId xmlns:a16="http://schemas.microsoft.com/office/drawing/2014/main" id="{259A2F2C-A1DE-7C4B-991B-1475958A4B4A}"/>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6" action="ppaction://hlinksldjump"/>
              </a:rPr>
              <a:t>(2) Additional Research</a:t>
            </a:r>
            <a:endParaRPr lang="en-US" sz="1100" b="1" dirty="0"/>
          </a:p>
        </p:txBody>
      </p:sp>
    </p:spTree>
    <p:extLst>
      <p:ext uri="{BB962C8B-B14F-4D97-AF65-F5344CB8AC3E}">
        <p14:creationId xmlns:p14="http://schemas.microsoft.com/office/powerpoint/2010/main" val="227771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Weakness #3: Career and Curricular Options for Students </a:t>
            </a:r>
          </a:p>
        </p:txBody>
      </p:sp>
      <p:sp>
        <p:nvSpPr>
          <p:cNvPr id="7" name="Content Placeholder 2">
            <a:extLst>
              <a:ext uri="{FF2B5EF4-FFF2-40B4-BE49-F238E27FC236}">
                <a16:creationId xmlns:a16="http://schemas.microsoft.com/office/drawing/2014/main" id="{232F2556-34FB-49B2-A1E0-12BE3EBD5990}"/>
              </a:ext>
            </a:extLst>
          </p:cNvPr>
          <p:cNvSpPr txBox="1">
            <a:spLocks/>
          </p:cNvSpPr>
          <p:nvPr/>
        </p:nvSpPr>
        <p:spPr>
          <a:xfrm>
            <a:off x="439918" y="1251886"/>
            <a:ext cx="11122817" cy="923330"/>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UNC Eshelman School of Pharmacy’s lack of career and curricular options is reported as the #1 weakness for alumni and #2 weakness for experiential faculty.</a:t>
            </a:r>
          </a:p>
        </p:txBody>
      </p:sp>
      <p:sp>
        <p:nvSpPr>
          <p:cNvPr id="5" name="Speech Bubble: Rectangle 6">
            <a:extLst>
              <a:ext uri="{FF2B5EF4-FFF2-40B4-BE49-F238E27FC236}">
                <a16:creationId xmlns:a16="http://schemas.microsoft.com/office/drawing/2014/main" id="{D6842967-B2CF-4F79-92CA-64E376282872}"/>
              </a:ext>
            </a:extLst>
          </p:cNvPr>
          <p:cNvSpPr/>
          <p:nvPr/>
        </p:nvSpPr>
        <p:spPr>
          <a:xfrm>
            <a:off x="378382" y="4273480"/>
            <a:ext cx="2577947" cy="13201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r>
              <a:rPr lang="en-US" sz="1800" b="0" u="none" strike="noStrike" kern="1200">
                <a:solidFill>
                  <a:srgbClr val="000000"/>
                </a:solidFill>
                <a:effectLst/>
                <a:latin typeface="+mn-lt"/>
                <a:ea typeface="+mn-ea"/>
                <a:cs typeface="+mn-cs"/>
              </a:rPr>
              <a:t>“ ‘Academic Mindset’ - loss of touch with reality of the job scene out in the real world” – </a:t>
            </a:r>
            <a:r>
              <a:rPr lang="en-US" sz="1800" i="1" u="none" strike="noStrike" kern="1200">
                <a:solidFill>
                  <a:srgbClr val="000000"/>
                </a:solidFill>
                <a:effectLst/>
                <a:latin typeface="+mn-lt"/>
                <a:ea typeface="+mn-ea"/>
                <a:cs typeface="+mn-cs"/>
              </a:rPr>
              <a:t>Alumni</a:t>
            </a:r>
            <a:r>
              <a:rPr lang="en-US" sz="1800" b="1" u="none" strike="noStrike" kern="1200">
                <a:solidFill>
                  <a:srgbClr val="000000"/>
                </a:solidFill>
                <a:effectLst/>
                <a:latin typeface="+mn-lt"/>
                <a:ea typeface="+mn-ea"/>
                <a:cs typeface="+mn-cs"/>
              </a:rPr>
              <a:t> </a:t>
            </a:r>
          </a:p>
        </p:txBody>
      </p:sp>
      <p:sp>
        <p:nvSpPr>
          <p:cNvPr id="6" name="Speech Bubble: Rectangle 7">
            <a:extLst>
              <a:ext uri="{FF2B5EF4-FFF2-40B4-BE49-F238E27FC236}">
                <a16:creationId xmlns:a16="http://schemas.microsoft.com/office/drawing/2014/main" id="{BCFEAF47-FC2E-4091-BEA0-8FA3B89F43A5}"/>
              </a:ext>
            </a:extLst>
          </p:cNvPr>
          <p:cNvSpPr/>
          <p:nvPr/>
        </p:nvSpPr>
        <p:spPr>
          <a:xfrm>
            <a:off x="3570672" y="4411660"/>
            <a:ext cx="2854179" cy="12354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a:t>
            </a:r>
            <a:r>
              <a:rPr lang="en-US">
                <a:solidFill>
                  <a:srgbClr val="000000"/>
                </a:solidFill>
                <a:latin typeface="Calibri" panose="020F0502020204030204" pitchFamily="34" charset="0"/>
              </a:rPr>
              <a:t>L</a:t>
            </a:r>
            <a:r>
              <a:rPr lang="en-US" b="0" i="0" u="none" strike="noStrike">
                <a:solidFill>
                  <a:srgbClr val="000000"/>
                </a:solidFill>
                <a:effectLst/>
                <a:latin typeface="Calibri" panose="020F0502020204030204" pitchFamily="34" charset="0"/>
              </a:rPr>
              <a:t>ack of successful community pharmacy career exposures” – </a:t>
            </a:r>
            <a:r>
              <a:rPr lang="en-US" b="0" i="1" u="none" strike="noStrike">
                <a:solidFill>
                  <a:srgbClr val="000000"/>
                </a:solidFill>
                <a:effectLst/>
                <a:latin typeface="Calibri" panose="020F0502020204030204" pitchFamily="34" charset="0"/>
              </a:rPr>
              <a:t>Experiential Faculty</a:t>
            </a:r>
            <a:endParaRPr lang="en-US" i="1">
              <a:solidFill>
                <a:schemeClr val="tx2"/>
              </a:solidFill>
            </a:endParaRPr>
          </a:p>
        </p:txBody>
      </p:sp>
      <p:sp>
        <p:nvSpPr>
          <p:cNvPr id="8" name="Speech Bubble: Rectangle 8">
            <a:extLst>
              <a:ext uri="{FF2B5EF4-FFF2-40B4-BE49-F238E27FC236}">
                <a16:creationId xmlns:a16="http://schemas.microsoft.com/office/drawing/2014/main" id="{CDA9C5C3-6F9B-48A1-A324-1FDBDE62B19A}"/>
              </a:ext>
            </a:extLst>
          </p:cNvPr>
          <p:cNvSpPr/>
          <p:nvPr/>
        </p:nvSpPr>
        <p:spPr>
          <a:xfrm>
            <a:off x="6116701" y="2117679"/>
            <a:ext cx="2854179" cy="2125335"/>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r>
              <a:rPr lang="en-US" b="0" u="none" strike="noStrike" kern="1200">
                <a:solidFill>
                  <a:srgbClr val="000000"/>
                </a:solidFill>
                <a:effectLst/>
                <a:latin typeface="+mn-lt"/>
                <a:ea typeface="+mn-ea"/>
                <a:cs typeface="+mn-cs"/>
              </a:rPr>
              <a:t>“Not optimizing all pharmacist avenues to expose students to other than clinical  (e.g., industry, managed care)”</a:t>
            </a:r>
          </a:p>
          <a:p>
            <a:pPr algn="ctr" fontAlgn="t"/>
            <a:r>
              <a:rPr lang="en-US" b="0" u="none" strike="noStrike" kern="1200">
                <a:solidFill>
                  <a:srgbClr val="000000"/>
                </a:solidFill>
                <a:effectLst/>
                <a:latin typeface="+mn-lt"/>
                <a:ea typeface="+mn-ea"/>
                <a:cs typeface="+mn-cs"/>
              </a:rPr>
              <a:t> – </a:t>
            </a:r>
            <a:r>
              <a:rPr lang="en-US" i="1" u="none" strike="noStrike" kern="1200">
                <a:solidFill>
                  <a:srgbClr val="000000"/>
                </a:solidFill>
                <a:effectLst/>
                <a:latin typeface="+mn-lt"/>
                <a:ea typeface="+mn-ea"/>
                <a:cs typeface="+mn-cs"/>
              </a:rPr>
              <a:t>Experiential Faculty</a:t>
            </a:r>
          </a:p>
        </p:txBody>
      </p:sp>
      <p:sp>
        <p:nvSpPr>
          <p:cNvPr id="10" name="Speech Bubble: Rectangle 10">
            <a:extLst>
              <a:ext uri="{FF2B5EF4-FFF2-40B4-BE49-F238E27FC236}">
                <a16:creationId xmlns:a16="http://schemas.microsoft.com/office/drawing/2014/main" id="{04893CED-7016-4BEF-8410-0A3E2C216215}"/>
              </a:ext>
            </a:extLst>
          </p:cNvPr>
          <p:cNvSpPr/>
          <p:nvPr/>
        </p:nvSpPr>
        <p:spPr>
          <a:xfrm>
            <a:off x="850192" y="2378170"/>
            <a:ext cx="4850098" cy="13201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r>
              <a:rPr lang="en-US" sz="1800" b="0" u="none" strike="noStrike" kern="1200">
                <a:solidFill>
                  <a:srgbClr val="000000"/>
                </a:solidFill>
                <a:effectLst/>
                <a:latin typeface="+mn-lt"/>
                <a:ea typeface="+mn-ea"/>
                <a:cs typeface="+mn-cs"/>
              </a:rPr>
              <a:t>“Too focused on clinics; less resources/courses emphasizing industry/non-traditional pathway” – </a:t>
            </a:r>
            <a:r>
              <a:rPr lang="en-US" sz="1800" i="1" u="none" strike="noStrike" kern="1200">
                <a:solidFill>
                  <a:srgbClr val="000000"/>
                </a:solidFill>
                <a:effectLst/>
                <a:latin typeface="+mn-lt"/>
                <a:ea typeface="+mn-ea"/>
                <a:cs typeface="+mn-cs"/>
              </a:rPr>
              <a:t>Student </a:t>
            </a:r>
          </a:p>
        </p:txBody>
      </p:sp>
      <p:sp>
        <p:nvSpPr>
          <p:cNvPr id="11" name="Star: 8 Points 10">
            <a:extLst>
              <a:ext uri="{FF2B5EF4-FFF2-40B4-BE49-F238E27FC236}">
                <a16:creationId xmlns:a16="http://schemas.microsoft.com/office/drawing/2014/main" id="{4616E053-38FC-430C-884B-B21A8C24028B}"/>
              </a:ext>
            </a:extLst>
          </p:cNvPr>
          <p:cNvSpPr/>
          <p:nvPr/>
        </p:nvSpPr>
        <p:spPr>
          <a:xfrm>
            <a:off x="9133726" y="1713551"/>
            <a:ext cx="2711856" cy="2482133"/>
          </a:xfrm>
          <a:prstGeom prst="star8">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rPr>
              <a:t>13% of 600+ alumni responses</a:t>
            </a:r>
            <a:r>
              <a:rPr lang="en-US">
                <a:solidFill>
                  <a:schemeClr val="tx2"/>
                </a:solidFill>
              </a:rPr>
              <a:t> articulated this weakness</a:t>
            </a:r>
          </a:p>
        </p:txBody>
      </p:sp>
      <p:sp>
        <p:nvSpPr>
          <p:cNvPr id="12" name="Speech Bubble: Rectangle 7">
            <a:extLst>
              <a:ext uri="{FF2B5EF4-FFF2-40B4-BE49-F238E27FC236}">
                <a16:creationId xmlns:a16="http://schemas.microsoft.com/office/drawing/2014/main" id="{093A276F-10E8-47E9-8DD1-5774316EBD89}"/>
              </a:ext>
            </a:extLst>
          </p:cNvPr>
          <p:cNvSpPr/>
          <p:nvPr/>
        </p:nvSpPr>
        <p:spPr>
          <a:xfrm>
            <a:off x="7179497" y="4657349"/>
            <a:ext cx="4233221" cy="923330"/>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a:t>
            </a:r>
            <a:r>
              <a:rPr lang="en-US" sz="1800" b="0" i="0" u="none" strike="noStrike">
                <a:solidFill>
                  <a:srgbClr val="000000"/>
                </a:solidFill>
                <a:effectLst/>
                <a:latin typeface="Calibri" panose="020F0502020204030204" pitchFamily="34" charset="0"/>
              </a:rPr>
              <a:t>Lack of diversity of career paths students pursue</a:t>
            </a:r>
            <a:r>
              <a:rPr lang="en-US" b="0" i="0" u="none" strike="noStrike">
                <a:solidFill>
                  <a:srgbClr val="000000"/>
                </a:solidFill>
                <a:effectLst/>
                <a:latin typeface="Calibri" panose="020F0502020204030204" pitchFamily="34" charset="0"/>
              </a:rPr>
              <a:t>” – </a:t>
            </a:r>
            <a:r>
              <a:rPr lang="en-US" b="0" i="1" u="none" strike="noStrike">
                <a:solidFill>
                  <a:srgbClr val="000000"/>
                </a:solidFill>
                <a:effectLst/>
                <a:latin typeface="Calibri" panose="020F0502020204030204" pitchFamily="34" charset="0"/>
              </a:rPr>
              <a:t>Alumni</a:t>
            </a:r>
            <a:endParaRPr lang="en-US" i="1">
              <a:solidFill>
                <a:schemeClr val="tx2"/>
              </a:solidFill>
            </a:endParaRPr>
          </a:p>
        </p:txBody>
      </p:sp>
      <p:sp>
        <p:nvSpPr>
          <p:cNvPr id="13" name="Rectangle 12">
            <a:extLst>
              <a:ext uri="{FF2B5EF4-FFF2-40B4-BE49-F238E27FC236}">
                <a16:creationId xmlns:a16="http://schemas.microsoft.com/office/drawing/2014/main" id="{E9B94226-C1DA-F64F-B968-7E4754749C7A}"/>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4" name="TextBox 13">
            <a:extLst>
              <a:ext uri="{FF2B5EF4-FFF2-40B4-BE49-F238E27FC236}">
                <a16:creationId xmlns:a16="http://schemas.microsoft.com/office/drawing/2014/main" id="{E4A56CD7-D819-0C45-A94C-CB293AC7C4B8}"/>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(1) Additional Research</a:t>
            </a:r>
            <a:endParaRPr lang="en-US" sz="1100" b="1" dirty="0"/>
          </a:p>
        </p:txBody>
      </p:sp>
    </p:spTree>
    <p:extLst>
      <p:ext uri="{BB962C8B-B14F-4D97-AF65-F5344CB8AC3E}">
        <p14:creationId xmlns:p14="http://schemas.microsoft.com/office/powerpoint/2010/main" val="1596017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C9-B413-4649-9EC8-16F09E53CB2A}"/>
              </a:ext>
            </a:extLst>
          </p:cNvPr>
          <p:cNvSpPr>
            <a:spLocks noGrp="1"/>
          </p:cNvSpPr>
          <p:nvPr>
            <p:ph type="title"/>
          </p:nvPr>
        </p:nvSpPr>
        <p:spPr/>
        <p:txBody>
          <a:bodyPr/>
          <a:lstStyle/>
          <a:p>
            <a:r>
              <a:rPr lang="en-US" dirty="0"/>
              <a:t>UNC Eshelman School of Pharmacy Phase I SWOT</a:t>
            </a:r>
          </a:p>
        </p:txBody>
      </p:sp>
      <p:sp>
        <p:nvSpPr>
          <p:cNvPr id="3" name="Content Placeholder 2">
            <a:extLst>
              <a:ext uri="{FF2B5EF4-FFF2-40B4-BE49-F238E27FC236}">
                <a16:creationId xmlns:a16="http://schemas.microsoft.com/office/drawing/2014/main" id="{437A82C3-37D2-3C40-AD59-F80BEE55D1C6}"/>
              </a:ext>
            </a:extLst>
          </p:cNvPr>
          <p:cNvSpPr>
            <a:spLocks noGrp="1"/>
          </p:cNvSpPr>
          <p:nvPr>
            <p:ph idx="1"/>
          </p:nvPr>
        </p:nvSpPr>
        <p:spPr>
          <a:xfrm>
            <a:off x="384634" y="1151783"/>
            <a:ext cx="10972800" cy="661327"/>
          </a:xfrm>
        </p:spPr>
        <p:txBody>
          <a:bodyPr>
            <a:normAutofit/>
          </a:bodyPr>
          <a:lstStyle/>
          <a:p>
            <a:r>
              <a:rPr lang="en-US" sz="1600" b="0" i="1" dirty="0">
                <a:solidFill>
                  <a:schemeClr val="tx2"/>
                </a:solidFill>
              </a:rPr>
              <a:t>(Based on 850+ respondents from UNC Eshelman School of Pharmacy Strategic Planning Survey, 13 members of of the UNC Eshelman School of Pharmacy Strategic Planning Task Force, Competitive Benchmarking, Strategic Plan 2.0 2018-2020)</a:t>
            </a:r>
          </a:p>
        </p:txBody>
      </p:sp>
      <p:grpSp>
        <p:nvGrpSpPr>
          <p:cNvPr id="14" name="Group 13">
            <a:extLst>
              <a:ext uri="{FF2B5EF4-FFF2-40B4-BE49-F238E27FC236}">
                <a16:creationId xmlns:a16="http://schemas.microsoft.com/office/drawing/2014/main" id="{925196E9-2CEC-114D-96C4-6D5944E8B8F5}"/>
              </a:ext>
            </a:extLst>
          </p:cNvPr>
          <p:cNvGrpSpPr/>
          <p:nvPr/>
        </p:nvGrpSpPr>
        <p:grpSpPr>
          <a:xfrm>
            <a:off x="928902" y="1963507"/>
            <a:ext cx="10334196" cy="4102294"/>
            <a:chOff x="715267" y="1963507"/>
            <a:chExt cx="10334196" cy="4102294"/>
          </a:xfrm>
        </p:grpSpPr>
        <p:graphicFrame>
          <p:nvGraphicFramePr>
            <p:cNvPr id="4" name="Table 6">
              <a:extLst>
                <a:ext uri="{FF2B5EF4-FFF2-40B4-BE49-F238E27FC236}">
                  <a16:creationId xmlns:a16="http://schemas.microsoft.com/office/drawing/2014/main" id="{C4C3AC05-1108-9F49-8893-1492F75E4C11}"/>
                </a:ext>
              </a:extLst>
            </p:cNvPr>
            <p:cNvGraphicFramePr>
              <a:graphicFrameLocks/>
            </p:cNvGraphicFramePr>
            <p:nvPr>
              <p:extLst>
                <p:ext uri="{D42A27DB-BD31-4B8C-83A1-F6EECF244321}">
                  <p14:modId xmlns:p14="http://schemas.microsoft.com/office/powerpoint/2010/main" val="3923326906"/>
                </p:ext>
              </p:extLst>
            </p:nvPr>
          </p:nvGraphicFramePr>
          <p:xfrm>
            <a:off x="715267" y="1963507"/>
            <a:ext cx="10334196" cy="4073118"/>
          </p:xfrm>
          <a:graphic>
            <a:graphicData uri="http://schemas.openxmlformats.org/drawingml/2006/table">
              <a:tbl>
                <a:tblPr firstRow="1" bandRow="1">
                  <a:tableStyleId>{5C22544A-7EE6-4342-B048-85BDC9FD1C3A}</a:tableStyleId>
                </a:tblPr>
                <a:tblGrid>
                  <a:gridCol w="5167098">
                    <a:extLst>
                      <a:ext uri="{9D8B030D-6E8A-4147-A177-3AD203B41FA5}">
                        <a16:colId xmlns:a16="http://schemas.microsoft.com/office/drawing/2014/main" val="478615975"/>
                      </a:ext>
                    </a:extLst>
                  </a:gridCol>
                  <a:gridCol w="5167098">
                    <a:extLst>
                      <a:ext uri="{9D8B030D-6E8A-4147-A177-3AD203B41FA5}">
                        <a16:colId xmlns:a16="http://schemas.microsoft.com/office/drawing/2014/main" val="2863150277"/>
                      </a:ext>
                    </a:extLst>
                  </a:gridCol>
                </a:tblGrid>
                <a:tr h="2036559">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1682864012"/>
                    </a:ext>
                  </a:extLst>
                </a:tr>
                <a:tr h="2036559">
                  <a:tc>
                    <a:txBody>
                      <a:bodyPr/>
                      <a:lstStyle/>
                      <a:p>
                        <a:endParaRPr lang="en-US" dirty="0"/>
                      </a:p>
                    </a:txBody>
                    <a:tcPr>
                      <a:solidFill>
                        <a:srgbClr val="DDE8F7"/>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3921798619"/>
                    </a:ext>
                  </a:extLst>
                </a:tr>
              </a:tbl>
            </a:graphicData>
          </a:graphic>
        </p:graphicFrame>
        <p:sp>
          <p:nvSpPr>
            <p:cNvPr id="7" name="TextBox 6">
              <a:extLst>
                <a:ext uri="{FF2B5EF4-FFF2-40B4-BE49-F238E27FC236}">
                  <a16:creationId xmlns:a16="http://schemas.microsoft.com/office/drawing/2014/main" id="{5A1FCB07-5DBC-BE47-AD49-4612396DE1F4}"/>
                </a:ext>
              </a:extLst>
            </p:cNvPr>
            <p:cNvSpPr txBox="1"/>
            <p:nvPr/>
          </p:nvSpPr>
          <p:spPr>
            <a:xfrm>
              <a:off x="715267" y="4034476"/>
              <a:ext cx="5131942" cy="2031325"/>
            </a:xfrm>
            <a:prstGeom prst="rect">
              <a:avLst/>
            </a:prstGeom>
            <a:noFill/>
          </p:spPr>
          <p:txBody>
            <a:bodyPr wrap="square" rtlCol="0">
              <a:spAutoFit/>
            </a:bodyPr>
            <a:lstStyle/>
            <a:p>
              <a:pPr algn="ctr"/>
              <a:r>
                <a:rPr lang="en-US" b="1" u="sng" dirty="0">
                  <a:solidFill>
                    <a:schemeClr val="accent1">
                      <a:lumMod val="75000"/>
                    </a:schemeClr>
                  </a:solidFill>
                </a:rPr>
                <a:t>Opportunities</a:t>
              </a:r>
            </a:p>
            <a:p>
              <a:pPr marL="342900" indent="-342900">
                <a:buFont typeface="Arial" panose="020B0604020202020204" pitchFamily="34" charset="0"/>
                <a:buChar char="•"/>
              </a:pPr>
              <a:r>
                <a:rPr lang="en-US" sz="1200" b="1" dirty="0">
                  <a:solidFill>
                    <a:schemeClr val="accent2"/>
                  </a:solidFill>
                </a:rPr>
                <a:t>Preparing for Tomorrow’s Jobs</a:t>
              </a:r>
            </a:p>
            <a:p>
              <a:pPr marL="800100" lvl="1" indent="-342900">
                <a:buFont typeface="Arial" panose="020B0604020202020204" pitchFamily="34" charset="0"/>
                <a:buChar char="•"/>
              </a:pPr>
              <a:r>
                <a:rPr lang="en-US" sz="1200" dirty="0">
                  <a:solidFill>
                    <a:schemeClr val="accent2"/>
                  </a:solidFill>
                </a:rPr>
                <a:t>New educational offerings: undergraduate, graduate &amp; certificate</a:t>
              </a:r>
            </a:p>
            <a:p>
              <a:pPr marL="800100" lvl="1" indent="-342900">
                <a:buFont typeface="Arial" panose="020B0604020202020204" pitchFamily="34" charset="0"/>
                <a:buChar char="•"/>
              </a:pPr>
              <a:r>
                <a:rPr lang="en-US" sz="1200" dirty="0">
                  <a:solidFill>
                    <a:schemeClr val="accent2"/>
                  </a:solidFill>
                </a:rPr>
                <a:t>Career services and support</a:t>
              </a:r>
            </a:p>
            <a:p>
              <a:pPr marL="342900" indent="-342900">
                <a:buFont typeface="Arial" panose="020B0604020202020204" pitchFamily="34" charset="0"/>
                <a:buChar char="•"/>
              </a:pPr>
              <a:r>
                <a:rPr lang="en-US" sz="1200" b="1" dirty="0">
                  <a:solidFill>
                    <a:schemeClr val="accent2"/>
                  </a:solidFill>
                </a:rPr>
                <a:t>Creation of New Markets for Pharmacy &amp; Pharmaceutical Sciences</a:t>
              </a:r>
            </a:p>
            <a:p>
              <a:pPr marL="800100" lvl="1" indent="-342900">
                <a:buFont typeface="Arial" panose="020B0604020202020204" pitchFamily="34" charset="0"/>
                <a:buChar char="•"/>
              </a:pPr>
              <a:r>
                <a:rPr lang="en-US" sz="1200" dirty="0">
                  <a:solidFill>
                    <a:schemeClr val="accent2"/>
                  </a:solidFill>
                </a:rPr>
                <a:t>Advancing the practice of pharmacy</a:t>
              </a:r>
            </a:p>
            <a:p>
              <a:pPr marL="800100" lvl="1" indent="-342900">
                <a:buFont typeface="Arial" panose="020B0604020202020204" pitchFamily="34" charset="0"/>
                <a:buChar char="•"/>
              </a:pPr>
              <a:r>
                <a:rPr lang="en-US" sz="1200" dirty="0">
                  <a:solidFill>
                    <a:schemeClr val="accent2"/>
                  </a:solidFill>
                </a:rPr>
                <a:t>Entrepreneurship</a:t>
              </a:r>
            </a:p>
            <a:p>
              <a:pPr marL="342900" indent="-342900">
                <a:buFont typeface="Arial" panose="020B0604020202020204" pitchFamily="34" charset="0"/>
                <a:buChar char="•"/>
              </a:pPr>
              <a:r>
                <a:rPr lang="en-US" sz="1200" b="1" dirty="0">
                  <a:solidFill>
                    <a:schemeClr val="accent2"/>
                  </a:solidFill>
                </a:rPr>
                <a:t>Strategic Partnerships</a:t>
              </a:r>
              <a:endParaRPr lang="en-US" sz="1200" dirty="0">
                <a:solidFill>
                  <a:schemeClr val="accent2"/>
                </a:solidFill>
              </a:endParaRPr>
            </a:p>
            <a:p>
              <a:pPr marL="800100" lvl="1" indent="-342900">
                <a:buFont typeface="Arial" panose="020B0604020202020204" pitchFamily="34" charset="0"/>
                <a:buChar char="•"/>
              </a:pPr>
              <a:r>
                <a:rPr lang="en-US" sz="1200" dirty="0">
                  <a:solidFill>
                    <a:schemeClr val="accent2"/>
                  </a:solidFill>
                </a:rPr>
                <a:t>Collaboration with other UNC schools</a:t>
              </a:r>
            </a:p>
            <a:p>
              <a:pPr marL="800100" lvl="1" indent="-342900">
                <a:buFont typeface="Arial" panose="020B0604020202020204" pitchFamily="34" charset="0"/>
                <a:buChar char="•"/>
              </a:pPr>
              <a:r>
                <a:rPr lang="en-US" sz="1200" dirty="0">
                  <a:solidFill>
                    <a:schemeClr val="accent2"/>
                  </a:solidFill>
                </a:rPr>
                <a:t>Partnerships across industry</a:t>
              </a:r>
            </a:p>
          </p:txBody>
        </p:sp>
      </p:grpSp>
      <p:sp>
        <p:nvSpPr>
          <p:cNvPr id="10" name="TextBox 9">
            <a:extLst>
              <a:ext uri="{FF2B5EF4-FFF2-40B4-BE49-F238E27FC236}">
                <a16:creationId xmlns:a16="http://schemas.microsoft.com/office/drawing/2014/main" id="{2EE9BFC3-E54C-1E42-B581-DC8354A0E7FC}"/>
              </a:ext>
            </a:extLst>
          </p:cNvPr>
          <p:cNvSpPr txBox="1"/>
          <p:nvPr/>
        </p:nvSpPr>
        <p:spPr>
          <a:xfrm>
            <a:off x="10977190" y="298776"/>
            <a:ext cx="819455" cy="369332"/>
          </a:xfrm>
          <a:prstGeom prst="rect">
            <a:avLst/>
          </a:prstGeom>
          <a:noFill/>
        </p:spPr>
        <p:txBody>
          <a:bodyPr wrap="none" rtlCol="0">
            <a:spAutoFit/>
          </a:bodyPr>
          <a:lstStyle/>
          <a:p>
            <a:r>
              <a:rPr lang="en-US" b="1" dirty="0">
                <a:solidFill>
                  <a:schemeClr val="bg2"/>
                </a:solidFill>
              </a:rPr>
              <a:t>DRAFT</a:t>
            </a:r>
          </a:p>
        </p:txBody>
      </p:sp>
      <p:sp>
        <p:nvSpPr>
          <p:cNvPr id="11" name="TextBox 10">
            <a:extLst>
              <a:ext uri="{FF2B5EF4-FFF2-40B4-BE49-F238E27FC236}">
                <a16:creationId xmlns:a16="http://schemas.microsoft.com/office/drawing/2014/main" id="{4FFF3E2C-7ED3-634C-AC98-D3DF14DE6834}"/>
              </a:ext>
            </a:extLst>
          </p:cNvPr>
          <p:cNvSpPr txBox="1"/>
          <p:nvPr/>
        </p:nvSpPr>
        <p:spPr>
          <a:xfrm>
            <a:off x="928902" y="1972373"/>
            <a:ext cx="5122704" cy="1877437"/>
          </a:xfrm>
          <a:prstGeom prst="rect">
            <a:avLst/>
          </a:prstGeom>
          <a:noFill/>
        </p:spPr>
        <p:txBody>
          <a:bodyPr wrap="square" rtlCol="0">
            <a:spAutoFit/>
          </a:bodyPr>
          <a:lstStyle/>
          <a:p>
            <a:pPr algn="ctr"/>
            <a:r>
              <a:rPr lang="en-US" b="1" u="sng" dirty="0">
                <a:solidFill>
                  <a:schemeClr val="bg1">
                    <a:lumMod val="50000"/>
                  </a:schemeClr>
                </a:solidFill>
              </a:rPr>
              <a:t>Strengths</a:t>
            </a:r>
          </a:p>
          <a:p>
            <a:pPr marL="342900" indent="-342900">
              <a:buFont typeface="Arial" panose="020B0604020202020204" pitchFamily="34" charset="0"/>
              <a:buChar char="•"/>
            </a:pPr>
            <a:r>
              <a:rPr lang="en-US" sz="1200" b="1" dirty="0">
                <a:solidFill>
                  <a:schemeClr val="bg1">
                    <a:lumMod val="50000"/>
                  </a:schemeClr>
                </a:solidFill>
              </a:rPr>
              <a:t>Innovative and Rigorous PharmD Curriculum</a:t>
            </a:r>
          </a:p>
          <a:p>
            <a:pPr marL="800100" lvl="1" indent="-342900">
              <a:buFont typeface="Arial" panose="020B0604020202020204" pitchFamily="34" charset="0"/>
              <a:buChar char="•"/>
            </a:pPr>
            <a:r>
              <a:rPr lang="en-US" sz="1200" dirty="0">
                <a:solidFill>
                  <a:schemeClr val="bg1">
                    <a:lumMod val="50000"/>
                  </a:schemeClr>
                </a:solidFill>
              </a:rPr>
              <a:t>Early immersion experiences, strong clinical training/rotations </a:t>
            </a:r>
          </a:p>
          <a:p>
            <a:pPr marL="800100" lvl="1" indent="-342900">
              <a:buFont typeface="Arial" panose="020B0604020202020204" pitchFamily="34" charset="0"/>
              <a:buChar char="•"/>
            </a:pPr>
            <a:r>
              <a:rPr lang="en-US" sz="1200" dirty="0">
                <a:solidFill>
                  <a:schemeClr val="bg1">
                    <a:lumMod val="50000"/>
                  </a:schemeClr>
                </a:solidFill>
              </a:rPr>
              <a:t>Rigorous and challenging coursework</a:t>
            </a:r>
          </a:p>
          <a:p>
            <a:pPr marL="342900" indent="-342900">
              <a:buFont typeface="Arial" panose="020B0604020202020204" pitchFamily="34" charset="0"/>
              <a:buChar char="•"/>
            </a:pPr>
            <a:r>
              <a:rPr lang="en-US" sz="1200" b="1" dirty="0">
                <a:solidFill>
                  <a:schemeClr val="bg1">
                    <a:lumMod val="50000"/>
                  </a:schemeClr>
                </a:solidFill>
              </a:rPr>
              <a:t>Exceptional and Dedicated Faculty</a:t>
            </a:r>
          </a:p>
          <a:p>
            <a:pPr marL="800100" lvl="1" indent="-342900">
              <a:buFont typeface="Arial" panose="020B0604020202020204" pitchFamily="34" charset="0"/>
              <a:buChar char="•"/>
            </a:pPr>
            <a:r>
              <a:rPr lang="en-US" sz="1200" dirty="0">
                <a:solidFill>
                  <a:schemeClr val="bg1">
                    <a:lumMod val="50000"/>
                  </a:schemeClr>
                </a:solidFill>
              </a:rPr>
              <a:t>In varying areas of research and expertise</a:t>
            </a:r>
          </a:p>
          <a:p>
            <a:pPr marL="800100" lvl="1" indent="-342900">
              <a:buFont typeface="Arial" panose="020B0604020202020204" pitchFamily="34" charset="0"/>
              <a:buChar char="•"/>
            </a:pPr>
            <a:r>
              <a:rPr lang="en-US" sz="1200" dirty="0">
                <a:solidFill>
                  <a:schemeClr val="bg1">
                    <a:lumMod val="50000"/>
                  </a:schemeClr>
                </a:solidFill>
              </a:rPr>
              <a:t>Committed to teaching and student success</a:t>
            </a:r>
          </a:p>
          <a:p>
            <a:pPr marL="342900" indent="-342900">
              <a:buFont typeface="Arial" panose="020B0604020202020204" pitchFamily="34" charset="0"/>
              <a:buChar char="•"/>
            </a:pPr>
            <a:r>
              <a:rPr lang="en-US" sz="1200" b="1" dirty="0">
                <a:solidFill>
                  <a:schemeClr val="bg1">
                    <a:lumMod val="50000"/>
                  </a:schemeClr>
                </a:solidFill>
              </a:rPr>
              <a:t>Breadth and Depth of Research</a:t>
            </a:r>
          </a:p>
          <a:p>
            <a:pPr marL="800100" lvl="1" indent="-342900">
              <a:buFont typeface="Arial" panose="020B0604020202020204" pitchFamily="34" charset="0"/>
              <a:buChar char="•"/>
            </a:pPr>
            <a:r>
              <a:rPr lang="en-US" sz="1200" dirty="0">
                <a:solidFill>
                  <a:schemeClr val="bg1">
                    <a:lumMod val="50000"/>
                  </a:schemeClr>
                </a:solidFill>
              </a:rPr>
              <a:t>Innovative research enterprise with diverse research areas</a:t>
            </a:r>
          </a:p>
        </p:txBody>
      </p:sp>
      <p:sp>
        <p:nvSpPr>
          <p:cNvPr id="12" name="TextBox 11">
            <a:extLst>
              <a:ext uri="{FF2B5EF4-FFF2-40B4-BE49-F238E27FC236}">
                <a16:creationId xmlns:a16="http://schemas.microsoft.com/office/drawing/2014/main" id="{9012A5CA-07CF-244B-AC36-5B8044D10882}"/>
              </a:ext>
            </a:extLst>
          </p:cNvPr>
          <p:cNvSpPr txBox="1"/>
          <p:nvPr/>
        </p:nvSpPr>
        <p:spPr>
          <a:xfrm>
            <a:off x="6124032" y="1963507"/>
            <a:ext cx="5083782" cy="1846659"/>
          </a:xfrm>
          <a:prstGeom prst="rect">
            <a:avLst/>
          </a:prstGeom>
          <a:noFill/>
        </p:spPr>
        <p:txBody>
          <a:bodyPr wrap="square" rtlCol="0">
            <a:spAutoFit/>
          </a:bodyPr>
          <a:lstStyle/>
          <a:p>
            <a:pPr algn="ctr"/>
            <a:r>
              <a:rPr lang="en-US" b="1" u="sng" dirty="0">
                <a:solidFill>
                  <a:schemeClr val="bg1">
                    <a:lumMod val="50000"/>
                  </a:schemeClr>
                </a:solidFill>
              </a:rPr>
              <a:t>Weaknesses</a:t>
            </a:r>
          </a:p>
          <a:p>
            <a:pPr marL="342900" indent="-342900">
              <a:buFont typeface="Arial" panose="020B0604020202020204" pitchFamily="34" charset="0"/>
              <a:buChar char="•"/>
            </a:pPr>
            <a:r>
              <a:rPr lang="en-US" sz="1200" b="1" dirty="0">
                <a:solidFill>
                  <a:schemeClr val="bg1">
                    <a:lumMod val="50000"/>
                  </a:schemeClr>
                </a:solidFill>
              </a:rPr>
              <a:t>Organization and Fiscal Sustainability</a:t>
            </a:r>
          </a:p>
          <a:p>
            <a:pPr marL="800100" lvl="1" indent="-342900">
              <a:buFont typeface="Arial" panose="020B0604020202020204" pitchFamily="34" charset="0"/>
              <a:buChar char="•"/>
            </a:pPr>
            <a:r>
              <a:rPr lang="en-US" sz="1200" dirty="0">
                <a:solidFill>
                  <a:schemeClr val="bg1">
                    <a:lumMod val="50000"/>
                  </a:schemeClr>
                </a:solidFill>
              </a:rPr>
              <a:t>Too many initiatives and priorities, lack of accountability</a:t>
            </a:r>
          </a:p>
          <a:p>
            <a:pPr marL="800100" lvl="1" indent="-342900">
              <a:buFont typeface="Arial" panose="020B0604020202020204" pitchFamily="34" charset="0"/>
              <a:buChar char="•"/>
            </a:pPr>
            <a:r>
              <a:rPr lang="en-US" sz="1200" dirty="0">
                <a:solidFill>
                  <a:schemeClr val="bg1">
                    <a:lumMod val="50000"/>
                  </a:schemeClr>
                </a:solidFill>
              </a:rPr>
              <a:t>Too many leaders/administrators, lack of transparency</a:t>
            </a:r>
          </a:p>
          <a:p>
            <a:pPr marL="342900" indent="-342900">
              <a:buFont typeface="Arial" panose="020B0604020202020204" pitchFamily="34" charset="0"/>
              <a:buChar char="•"/>
            </a:pPr>
            <a:r>
              <a:rPr lang="en-US" sz="1200" b="1" dirty="0">
                <a:solidFill>
                  <a:schemeClr val="bg1">
                    <a:lumMod val="50000"/>
                  </a:schemeClr>
                </a:solidFill>
              </a:rPr>
              <a:t>Diversity, Equity, and Inclusion</a:t>
            </a:r>
          </a:p>
          <a:p>
            <a:pPr marL="800100" lvl="1" indent="-342900">
              <a:buFont typeface="Arial" panose="020B0604020202020204" pitchFamily="34" charset="0"/>
              <a:buChar char="•"/>
            </a:pPr>
            <a:r>
              <a:rPr lang="en-US" sz="1200" dirty="0">
                <a:solidFill>
                  <a:schemeClr val="bg1">
                    <a:lumMod val="50000"/>
                  </a:schemeClr>
                </a:solidFill>
              </a:rPr>
              <a:t>Lack of diversity of faculty, staff, and students</a:t>
            </a:r>
            <a:endParaRPr lang="en-US" sz="1200" b="1" dirty="0">
              <a:solidFill>
                <a:schemeClr val="bg1">
                  <a:lumMod val="50000"/>
                </a:schemeClr>
              </a:solidFill>
            </a:endParaRPr>
          </a:p>
          <a:p>
            <a:pPr marL="342900" indent="-342900">
              <a:buFont typeface="Arial" panose="020B0604020202020204" pitchFamily="34" charset="0"/>
              <a:buChar char="•"/>
            </a:pPr>
            <a:r>
              <a:rPr lang="en-US" sz="1200" b="1" dirty="0">
                <a:solidFill>
                  <a:schemeClr val="bg1">
                    <a:lumMod val="50000"/>
                  </a:schemeClr>
                </a:solidFill>
              </a:rPr>
              <a:t>Career and Curricular Options for Students</a:t>
            </a:r>
            <a:r>
              <a:rPr lang="en-US" sz="1200" dirty="0">
                <a:solidFill>
                  <a:schemeClr val="bg1">
                    <a:lumMod val="50000"/>
                  </a:schemeClr>
                </a:solidFill>
              </a:rPr>
              <a:t> </a:t>
            </a:r>
          </a:p>
          <a:p>
            <a:pPr marL="800100" lvl="1" indent="-342900">
              <a:buFont typeface="Arial" panose="020B0604020202020204" pitchFamily="34" charset="0"/>
              <a:buChar char="•"/>
            </a:pPr>
            <a:r>
              <a:rPr lang="en-US" sz="1200" dirty="0">
                <a:solidFill>
                  <a:schemeClr val="bg1">
                    <a:lumMod val="50000"/>
                  </a:schemeClr>
                </a:solidFill>
              </a:rPr>
              <a:t>Need for career opportunities outside of direct patient care</a:t>
            </a:r>
          </a:p>
          <a:p>
            <a:pPr marL="800100" lvl="1" indent="-342900">
              <a:buFont typeface="Arial" panose="020B0604020202020204" pitchFamily="34" charset="0"/>
              <a:buChar char="•"/>
            </a:pPr>
            <a:r>
              <a:rPr lang="en-US" sz="1200" dirty="0">
                <a:solidFill>
                  <a:schemeClr val="bg1">
                    <a:lumMod val="50000"/>
                  </a:schemeClr>
                </a:solidFill>
              </a:rPr>
              <a:t>Lack of adaptation to the changing healthcare market landscape</a:t>
            </a:r>
          </a:p>
        </p:txBody>
      </p:sp>
      <p:sp>
        <p:nvSpPr>
          <p:cNvPr id="13" name="TextBox 12">
            <a:extLst>
              <a:ext uri="{FF2B5EF4-FFF2-40B4-BE49-F238E27FC236}">
                <a16:creationId xmlns:a16="http://schemas.microsoft.com/office/drawing/2014/main" id="{BD11BF51-D8E9-524F-B26B-4C50965558F9}"/>
              </a:ext>
            </a:extLst>
          </p:cNvPr>
          <p:cNvSpPr txBox="1"/>
          <p:nvPr/>
        </p:nvSpPr>
        <p:spPr>
          <a:xfrm>
            <a:off x="6124032" y="4034476"/>
            <a:ext cx="5083782" cy="2031325"/>
          </a:xfrm>
          <a:prstGeom prst="rect">
            <a:avLst/>
          </a:prstGeom>
          <a:noFill/>
        </p:spPr>
        <p:txBody>
          <a:bodyPr wrap="square" rtlCol="0">
            <a:spAutoFit/>
          </a:bodyPr>
          <a:lstStyle/>
          <a:p>
            <a:pPr algn="ctr"/>
            <a:r>
              <a:rPr lang="en-US" b="1" u="sng" dirty="0">
                <a:solidFill>
                  <a:schemeClr val="bg1">
                    <a:lumMod val="50000"/>
                  </a:schemeClr>
                </a:solidFill>
              </a:rPr>
              <a:t>Threats</a:t>
            </a:r>
          </a:p>
          <a:p>
            <a:pPr marL="342900" indent="-342900">
              <a:buFont typeface="Arial" panose="020B0604020202020204" pitchFamily="34" charset="0"/>
              <a:buChar char="•"/>
            </a:pPr>
            <a:r>
              <a:rPr lang="en-US" sz="1200" b="1" dirty="0">
                <a:solidFill>
                  <a:schemeClr val="bg1">
                    <a:lumMod val="50000"/>
                  </a:schemeClr>
                </a:solidFill>
              </a:rPr>
              <a:t>Oversupply of Pharmacy Students</a:t>
            </a:r>
            <a:endParaRPr lang="en-US" sz="1200" dirty="0">
              <a:solidFill>
                <a:schemeClr val="bg1">
                  <a:lumMod val="50000"/>
                </a:schemeClr>
              </a:solidFill>
            </a:endParaRPr>
          </a:p>
          <a:p>
            <a:pPr marL="800100" lvl="1" indent="-342900">
              <a:buFont typeface="Arial" panose="020B0604020202020204" pitchFamily="34" charset="0"/>
              <a:buChar char="•"/>
            </a:pPr>
            <a:r>
              <a:rPr lang="en-US" sz="1200" dirty="0">
                <a:solidFill>
                  <a:schemeClr val="bg1">
                    <a:lumMod val="50000"/>
                  </a:schemeClr>
                </a:solidFill>
              </a:rPr>
              <a:t>Too many pharmacy schools, admitting too many students</a:t>
            </a:r>
          </a:p>
          <a:p>
            <a:pPr marL="800100" lvl="1" indent="-342900">
              <a:buFont typeface="Arial" panose="020B0604020202020204" pitchFamily="34" charset="0"/>
              <a:buChar char="•"/>
            </a:pPr>
            <a:r>
              <a:rPr lang="en-US" sz="1200" dirty="0">
                <a:solidFill>
                  <a:schemeClr val="bg1">
                    <a:lumMod val="50000"/>
                  </a:schemeClr>
                </a:solidFill>
              </a:rPr>
              <a:t>Declining number of traditional pharmacy jobs</a:t>
            </a:r>
          </a:p>
          <a:p>
            <a:pPr marL="342900" indent="-342900">
              <a:buFont typeface="Arial" panose="020B0604020202020204" pitchFamily="34" charset="0"/>
              <a:buChar char="•"/>
            </a:pPr>
            <a:r>
              <a:rPr lang="en-US" sz="1200" b="1" dirty="0">
                <a:solidFill>
                  <a:schemeClr val="bg1">
                    <a:lumMod val="50000"/>
                  </a:schemeClr>
                </a:solidFill>
              </a:rPr>
              <a:t>Economy</a:t>
            </a:r>
          </a:p>
          <a:p>
            <a:pPr marL="800100" lvl="1" indent="-342900">
              <a:buFont typeface="Arial" panose="020B0604020202020204" pitchFamily="34" charset="0"/>
              <a:buChar char="•"/>
            </a:pPr>
            <a:r>
              <a:rPr lang="en-US" sz="1200" dirty="0">
                <a:solidFill>
                  <a:schemeClr val="bg1">
                    <a:lumMod val="50000"/>
                  </a:schemeClr>
                </a:solidFill>
              </a:rPr>
              <a:t>COVID-19, budget cuts, financial crisis, state/federal funding</a:t>
            </a:r>
          </a:p>
          <a:p>
            <a:pPr marL="347663" lvl="1" indent="-336550">
              <a:buFont typeface="Arial" panose="020B0604020202020204" pitchFamily="34" charset="0"/>
              <a:buChar char="•"/>
            </a:pPr>
            <a:r>
              <a:rPr lang="en-US" sz="1200" b="1" dirty="0">
                <a:solidFill>
                  <a:schemeClr val="bg1">
                    <a:lumMod val="50000"/>
                  </a:schemeClr>
                </a:solidFill>
              </a:rPr>
              <a:t>Fewer Applicants</a:t>
            </a:r>
          </a:p>
          <a:p>
            <a:pPr marL="804863" lvl="2" indent="-336550">
              <a:buFont typeface="Arial" panose="020B0604020202020204" pitchFamily="34" charset="0"/>
              <a:buChar char="•"/>
            </a:pPr>
            <a:r>
              <a:rPr lang="en-US" sz="1200" dirty="0">
                <a:solidFill>
                  <a:schemeClr val="bg1">
                    <a:lumMod val="50000"/>
                  </a:schemeClr>
                </a:solidFill>
              </a:rPr>
              <a:t>Declining number of applications, less qualified applicant pool (nationally)</a:t>
            </a:r>
          </a:p>
          <a:p>
            <a:pPr marL="804863" lvl="2" indent="-336550">
              <a:buFont typeface="Arial" panose="020B0604020202020204" pitchFamily="34" charset="0"/>
              <a:buChar char="•"/>
            </a:pPr>
            <a:r>
              <a:rPr lang="en-US" sz="1200" dirty="0">
                <a:solidFill>
                  <a:schemeClr val="bg1">
                    <a:lumMod val="50000"/>
                  </a:schemeClr>
                </a:solidFill>
              </a:rPr>
              <a:t>Decreased interest, declining enrollment</a:t>
            </a:r>
          </a:p>
        </p:txBody>
      </p:sp>
    </p:spTree>
    <p:extLst>
      <p:ext uri="{BB962C8B-B14F-4D97-AF65-F5344CB8AC3E}">
        <p14:creationId xmlns:p14="http://schemas.microsoft.com/office/powerpoint/2010/main" val="1756709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Opportunity #1: </a:t>
            </a:r>
            <a:r>
              <a:rPr lang="en-US" sz="3200" dirty="0"/>
              <a:t>Preparing for Tomorrow’s Jobs</a:t>
            </a:r>
            <a:endParaRPr lang="en-US" dirty="0"/>
          </a:p>
        </p:txBody>
      </p:sp>
      <p:sp>
        <p:nvSpPr>
          <p:cNvPr id="6" name="Content Placeholder 5">
            <a:extLst>
              <a:ext uri="{FF2B5EF4-FFF2-40B4-BE49-F238E27FC236}">
                <a16:creationId xmlns:a16="http://schemas.microsoft.com/office/drawing/2014/main" id="{AC247E37-774A-4646-A76F-7B1ABD593C5E}"/>
              </a:ext>
            </a:extLst>
          </p:cNvPr>
          <p:cNvSpPr>
            <a:spLocks noGrp="1"/>
          </p:cNvSpPr>
          <p:nvPr>
            <p:ph idx="1"/>
          </p:nvPr>
        </p:nvSpPr>
        <p:spPr>
          <a:xfrm>
            <a:off x="439918" y="1237811"/>
            <a:ext cx="9816786" cy="4959099"/>
          </a:xfrm>
        </p:spPr>
        <p:txBody>
          <a:bodyPr/>
          <a:lstStyle/>
          <a:p>
            <a:pPr marL="0" indent="0" algn="ctr">
              <a:buNone/>
            </a:pPr>
            <a:r>
              <a:rPr lang="en-US" i="1" dirty="0"/>
              <a:t>New educational offerings </a:t>
            </a:r>
            <a:r>
              <a:rPr lang="en-US" dirty="0"/>
              <a:t>is a top three opportunity reported by tenured/fixed-term faculty, experiential faculty, staff, students, and alumni. </a:t>
            </a:r>
          </a:p>
        </p:txBody>
      </p:sp>
      <p:sp>
        <p:nvSpPr>
          <p:cNvPr id="7" name="Speech Bubble: Rectangle 6">
            <a:extLst>
              <a:ext uri="{FF2B5EF4-FFF2-40B4-BE49-F238E27FC236}">
                <a16:creationId xmlns:a16="http://schemas.microsoft.com/office/drawing/2014/main" id="{1ECA5D2A-63B0-4835-8407-2E27145C81F2}"/>
              </a:ext>
            </a:extLst>
          </p:cNvPr>
          <p:cNvSpPr/>
          <p:nvPr/>
        </p:nvSpPr>
        <p:spPr>
          <a:xfrm>
            <a:off x="604410" y="4273480"/>
            <a:ext cx="2577947" cy="13201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“New degree programs that will expand our revenue and impact”</a:t>
            </a:r>
          </a:p>
          <a:p>
            <a:pPr algn="ctr"/>
            <a:r>
              <a:rPr lang="en-US" sz="1600">
                <a:solidFill>
                  <a:schemeClr val="tx2"/>
                </a:solidFill>
              </a:rPr>
              <a:t>- </a:t>
            </a:r>
            <a:r>
              <a:rPr lang="en-US" sz="1600" i="1">
                <a:solidFill>
                  <a:schemeClr val="tx2"/>
                </a:solidFill>
              </a:rPr>
              <a:t>Faculty</a:t>
            </a:r>
          </a:p>
        </p:txBody>
      </p:sp>
      <p:sp>
        <p:nvSpPr>
          <p:cNvPr id="8" name="Speech Bubble: Rectangle 7">
            <a:extLst>
              <a:ext uri="{FF2B5EF4-FFF2-40B4-BE49-F238E27FC236}">
                <a16:creationId xmlns:a16="http://schemas.microsoft.com/office/drawing/2014/main" id="{D10F0DB6-C531-4AA9-A137-BC9541AA89D9}"/>
              </a:ext>
            </a:extLst>
          </p:cNvPr>
          <p:cNvSpPr/>
          <p:nvPr/>
        </p:nvSpPr>
        <p:spPr>
          <a:xfrm>
            <a:off x="6626182" y="4362681"/>
            <a:ext cx="3269422" cy="12354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“Expand pathway programs to cater to more diverse career pathways (i.e. industry or academia)”</a:t>
            </a:r>
          </a:p>
          <a:p>
            <a:pPr algn="ctr"/>
            <a:r>
              <a:rPr lang="en-US" sz="1600">
                <a:solidFill>
                  <a:schemeClr val="tx2"/>
                </a:solidFill>
              </a:rPr>
              <a:t>- </a:t>
            </a:r>
            <a:r>
              <a:rPr lang="en-US" sz="1600" i="1">
                <a:solidFill>
                  <a:schemeClr val="tx2"/>
                </a:solidFill>
              </a:rPr>
              <a:t>Student</a:t>
            </a:r>
            <a:endParaRPr lang="en-US" i="1" dirty="0">
              <a:solidFill>
                <a:schemeClr val="tx2"/>
              </a:solidFill>
            </a:endParaRPr>
          </a:p>
        </p:txBody>
      </p:sp>
      <p:sp>
        <p:nvSpPr>
          <p:cNvPr id="9" name="Speech Bubble: Rectangle 8">
            <a:extLst>
              <a:ext uri="{FF2B5EF4-FFF2-40B4-BE49-F238E27FC236}">
                <a16:creationId xmlns:a16="http://schemas.microsoft.com/office/drawing/2014/main" id="{C72C4D47-5576-4E59-A544-D5D20BFA5F0E}"/>
              </a:ext>
            </a:extLst>
          </p:cNvPr>
          <p:cNvSpPr/>
          <p:nvPr/>
        </p:nvSpPr>
        <p:spPr>
          <a:xfrm>
            <a:off x="6884853" y="2268451"/>
            <a:ext cx="2115941" cy="1566668"/>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“Differentiate portfolio of degrees (PharmD may no longer be bread and butter)”</a:t>
            </a:r>
          </a:p>
          <a:p>
            <a:pPr algn="ctr"/>
            <a:r>
              <a:rPr lang="en-US" sz="1600">
                <a:solidFill>
                  <a:schemeClr val="tx2"/>
                </a:solidFill>
              </a:rPr>
              <a:t>- </a:t>
            </a:r>
            <a:r>
              <a:rPr lang="en-US" sz="1600" i="1">
                <a:solidFill>
                  <a:schemeClr val="tx2"/>
                </a:solidFill>
              </a:rPr>
              <a:t>Staff</a:t>
            </a:r>
          </a:p>
        </p:txBody>
      </p:sp>
      <p:sp>
        <p:nvSpPr>
          <p:cNvPr id="10" name="Speech Bubble: Rectangle 9">
            <a:extLst>
              <a:ext uri="{FF2B5EF4-FFF2-40B4-BE49-F238E27FC236}">
                <a16:creationId xmlns:a16="http://schemas.microsoft.com/office/drawing/2014/main" id="{F8F8CDAF-8D88-40C1-B81D-81126AF17086}"/>
              </a:ext>
            </a:extLst>
          </p:cNvPr>
          <p:cNvSpPr/>
          <p:nvPr/>
        </p:nvSpPr>
        <p:spPr>
          <a:xfrm>
            <a:off x="898194" y="2128960"/>
            <a:ext cx="1990381" cy="154119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“Expansion of experiential learning into the specialty pharmacy setting”</a:t>
            </a:r>
          </a:p>
          <a:p>
            <a:pPr algn="ctr"/>
            <a:r>
              <a:rPr lang="en-US" sz="1600">
                <a:solidFill>
                  <a:schemeClr val="tx2"/>
                </a:solidFill>
              </a:rPr>
              <a:t>- </a:t>
            </a:r>
            <a:r>
              <a:rPr lang="en-US" sz="1600" i="1">
                <a:solidFill>
                  <a:schemeClr val="tx2"/>
                </a:solidFill>
              </a:rPr>
              <a:t>Experiential Faculty</a:t>
            </a:r>
          </a:p>
        </p:txBody>
      </p:sp>
      <p:sp>
        <p:nvSpPr>
          <p:cNvPr id="11" name="Speech Bubble: Rectangle 10">
            <a:extLst>
              <a:ext uri="{FF2B5EF4-FFF2-40B4-BE49-F238E27FC236}">
                <a16:creationId xmlns:a16="http://schemas.microsoft.com/office/drawing/2014/main" id="{4AF135FA-5089-49F8-B123-065EECA44918}"/>
              </a:ext>
            </a:extLst>
          </p:cNvPr>
          <p:cNvSpPr/>
          <p:nvPr/>
        </p:nvSpPr>
        <p:spPr>
          <a:xfrm>
            <a:off x="3476126" y="2587537"/>
            <a:ext cx="2856286" cy="216523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“Establish a PharmD/MPA dual program at UNC and/or a PharmD/MPP dual degree partnership with Duke to further promote pharmacist involvement in health policy”</a:t>
            </a:r>
          </a:p>
          <a:p>
            <a:pPr algn="ctr"/>
            <a:r>
              <a:rPr lang="en-US" sz="1600">
                <a:solidFill>
                  <a:schemeClr val="tx2"/>
                </a:solidFill>
              </a:rPr>
              <a:t>- </a:t>
            </a:r>
            <a:r>
              <a:rPr lang="en-US" sz="1600" i="1">
                <a:solidFill>
                  <a:schemeClr val="tx2"/>
                </a:solidFill>
              </a:rPr>
              <a:t>Alumni</a:t>
            </a:r>
            <a:endParaRPr lang="en-US" i="1" dirty="0">
              <a:solidFill>
                <a:schemeClr val="tx2"/>
              </a:solidFill>
            </a:endParaRPr>
          </a:p>
        </p:txBody>
      </p:sp>
      <p:sp>
        <p:nvSpPr>
          <p:cNvPr id="12" name="Star: 8 Points 11">
            <a:extLst>
              <a:ext uri="{FF2B5EF4-FFF2-40B4-BE49-F238E27FC236}">
                <a16:creationId xmlns:a16="http://schemas.microsoft.com/office/drawing/2014/main" id="{1C00263B-8E11-4E44-A3C2-D0E1D08DBF27}"/>
              </a:ext>
            </a:extLst>
          </p:cNvPr>
          <p:cNvSpPr/>
          <p:nvPr/>
        </p:nvSpPr>
        <p:spPr>
          <a:xfrm>
            <a:off x="9374642" y="1398817"/>
            <a:ext cx="2377440" cy="2377440"/>
          </a:xfrm>
          <a:prstGeom prst="star8">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20% of responses specifically mentioned online education</a:t>
            </a:r>
          </a:p>
        </p:txBody>
      </p:sp>
      <p:sp>
        <p:nvSpPr>
          <p:cNvPr id="13" name="Rectangle 12">
            <a:extLst>
              <a:ext uri="{FF2B5EF4-FFF2-40B4-BE49-F238E27FC236}">
                <a16:creationId xmlns:a16="http://schemas.microsoft.com/office/drawing/2014/main" id="{B8C4E639-665F-F147-A31B-046A499321C7}"/>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4" name="TextBox 13">
            <a:extLst>
              <a:ext uri="{FF2B5EF4-FFF2-40B4-BE49-F238E27FC236}">
                <a16:creationId xmlns:a16="http://schemas.microsoft.com/office/drawing/2014/main" id="{2E0B7A72-7316-B04F-8618-6C264FDC9128}"/>
              </a:ext>
            </a:extLst>
          </p:cNvPr>
          <p:cNvSpPr txBox="1"/>
          <p:nvPr/>
        </p:nvSpPr>
        <p:spPr>
          <a:xfrm>
            <a:off x="10387847" y="5917048"/>
            <a:ext cx="1620957" cy="261610"/>
          </a:xfrm>
          <a:prstGeom prst="rect">
            <a:avLst/>
          </a:prstGeom>
          <a:noFill/>
        </p:spPr>
        <p:txBody>
          <a:bodyPr wrap="none" rtlCol="0">
            <a:spAutoFit/>
          </a:bodyPr>
          <a:lstStyle/>
          <a:p>
            <a:r>
              <a:rPr lang="en-US" sz="1100" b="1" dirty="0">
                <a:hlinkClick r:id="rId2" action="ppaction://hlinksldjump"/>
              </a:rPr>
              <a:t>(11) Additional Research</a:t>
            </a:r>
            <a:endParaRPr lang="en-US" sz="1100" b="1" dirty="0"/>
          </a:p>
        </p:txBody>
      </p:sp>
    </p:spTree>
    <p:extLst>
      <p:ext uri="{BB962C8B-B14F-4D97-AF65-F5344CB8AC3E}">
        <p14:creationId xmlns:p14="http://schemas.microsoft.com/office/powerpoint/2010/main" val="1485032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 School of Pharmacy Task Force </a:t>
            </a:r>
          </a:p>
        </p:txBody>
      </p:sp>
      <p:sp>
        <p:nvSpPr>
          <p:cNvPr id="17" name="TextBox 16"/>
          <p:cNvSpPr txBox="1"/>
          <p:nvPr/>
        </p:nvSpPr>
        <p:spPr>
          <a:xfrm>
            <a:off x="1201096" y="2808089"/>
            <a:ext cx="1474504" cy="400110"/>
          </a:xfrm>
          <a:prstGeom prst="rect">
            <a:avLst/>
          </a:prstGeom>
          <a:noFill/>
        </p:spPr>
        <p:txBody>
          <a:bodyPr wrap="square" rtlCol="0">
            <a:spAutoFit/>
          </a:bodyPr>
          <a:lstStyle/>
          <a:p>
            <a:pPr algn="ctr"/>
            <a:r>
              <a:rPr lang="en-US" sz="1000" b="1" dirty="0"/>
              <a:t>Angela Kashuba</a:t>
            </a:r>
          </a:p>
          <a:p>
            <a:pPr algn="ctr"/>
            <a:r>
              <a:rPr lang="en-US" sz="1000" i="1" dirty="0"/>
              <a:t>Dean</a:t>
            </a:r>
          </a:p>
        </p:txBody>
      </p:sp>
      <p:sp>
        <p:nvSpPr>
          <p:cNvPr id="19" name="TextBox 18"/>
          <p:cNvSpPr txBox="1"/>
          <p:nvPr/>
        </p:nvSpPr>
        <p:spPr>
          <a:xfrm>
            <a:off x="304461" y="4855844"/>
            <a:ext cx="1741832" cy="553998"/>
          </a:xfrm>
          <a:prstGeom prst="rect">
            <a:avLst/>
          </a:prstGeom>
          <a:noFill/>
        </p:spPr>
        <p:txBody>
          <a:bodyPr wrap="square" rtlCol="0">
            <a:spAutoFit/>
          </a:bodyPr>
          <a:lstStyle/>
          <a:p>
            <a:pPr algn="ctr"/>
            <a:r>
              <a:rPr lang="en-US" sz="1000" b="1" dirty="0"/>
              <a:t>Mollie Scott</a:t>
            </a:r>
          </a:p>
          <a:p>
            <a:pPr algn="ctr"/>
            <a:r>
              <a:rPr lang="en-US" sz="1000" i="1" dirty="0"/>
              <a:t>Regional Associate Dean at Asheville</a:t>
            </a:r>
          </a:p>
        </p:txBody>
      </p:sp>
      <p:sp>
        <p:nvSpPr>
          <p:cNvPr id="20" name="TextBox 19"/>
          <p:cNvSpPr txBox="1"/>
          <p:nvPr/>
        </p:nvSpPr>
        <p:spPr>
          <a:xfrm>
            <a:off x="5917271" y="2808089"/>
            <a:ext cx="2096882" cy="553998"/>
          </a:xfrm>
          <a:prstGeom prst="rect">
            <a:avLst/>
          </a:prstGeom>
          <a:noFill/>
        </p:spPr>
        <p:txBody>
          <a:bodyPr wrap="square" rtlCol="0">
            <a:spAutoFit/>
          </a:bodyPr>
          <a:lstStyle/>
          <a:p>
            <a:pPr algn="ctr"/>
            <a:r>
              <a:rPr lang="en-US" sz="1000" b="1" dirty="0"/>
              <a:t>Wendy Cox</a:t>
            </a:r>
          </a:p>
          <a:p>
            <a:pPr algn="ctr"/>
            <a:r>
              <a:rPr lang="en-US" sz="1000" i="1" dirty="0"/>
              <a:t>Vice Dean of Professional </a:t>
            </a:r>
          </a:p>
          <a:p>
            <a:pPr algn="ctr"/>
            <a:r>
              <a:rPr lang="en-US" sz="1000" i="1" dirty="0"/>
              <a:t>Education</a:t>
            </a:r>
          </a:p>
        </p:txBody>
      </p:sp>
      <p:sp>
        <p:nvSpPr>
          <p:cNvPr id="21" name="TextBox 20"/>
          <p:cNvSpPr txBox="1"/>
          <p:nvPr/>
        </p:nvSpPr>
        <p:spPr>
          <a:xfrm>
            <a:off x="7444707" y="2808089"/>
            <a:ext cx="2238564" cy="553998"/>
          </a:xfrm>
          <a:prstGeom prst="rect">
            <a:avLst/>
          </a:prstGeom>
          <a:noFill/>
        </p:spPr>
        <p:txBody>
          <a:bodyPr wrap="square" rtlCol="0">
            <a:spAutoFit/>
          </a:bodyPr>
          <a:lstStyle/>
          <a:p>
            <a:pPr algn="ctr"/>
            <a:r>
              <a:rPr lang="en-US" sz="1000" b="1" dirty="0"/>
              <a:t>Kim Brouwer</a:t>
            </a:r>
          </a:p>
          <a:p>
            <a:pPr algn="ctr"/>
            <a:r>
              <a:rPr lang="en-US" sz="1000" i="1" dirty="0"/>
              <a:t>Associate Dean for Research </a:t>
            </a:r>
          </a:p>
          <a:p>
            <a:pPr algn="ctr"/>
            <a:r>
              <a:rPr lang="en-US" sz="1000" i="1" dirty="0"/>
              <a:t>and Graduate Education</a:t>
            </a:r>
          </a:p>
        </p:txBody>
      </p:sp>
      <p:sp>
        <p:nvSpPr>
          <p:cNvPr id="27" name="TextBox 26"/>
          <p:cNvSpPr txBox="1"/>
          <p:nvPr/>
        </p:nvSpPr>
        <p:spPr>
          <a:xfrm>
            <a:off x="4273664" y="2808089"/>
            <a:ext cx="1965778" cy="553998"/>
          </a:xfrm>
          <a:prstGeom prst="rect">
            <a:avLst/>
          </a:prstGeom>
          <a:noFill/>
        </p:spPr>
        <p:txBody>
          <a:bodyPr wrap="square" rtlCol="0">
            <a:spAutoFit/>
          </a:bodyPr>
          <a:lstStyle/>
          <a:p>
            <a:pPr algn="ctr"/>
            <a:r>
              <a:rPr lang="en-US" sz="1000" b="1" dirty="0"/>
              <a:t>Mary McClurg</a:t>
            </a:r>
          </a:p>
          <a:p>
            <a:pPr algn="ctr"/>
            <a:r>
              <a:rPr lang="en-US" sz="1000" i="1" dirty="0"/>
              <a:t>Executive Vice Dean-Chief Academic Officer</a:t>
            </a:r>
          </a:p>
        </p:txBody>
      </p:sp>
      <p:sp>
        <p:nvSpPr>
          <p:cNvPr id="29" name="TextBox 28"/>
          <p:cNvSpPr txBox="1"/>
          <p:nvPr/>
        </p:nvSpPr>
        <p:spPr>
          <a:xfrm>
            <a:off x="3289017" y="4855844"/>
            <a:ext cx="2356224" cy="553998"/>
          </a:xfrm>
          <a:prstGeom prst="rect">
            <a:avLst/>
          </a:prstGeom>
          <a:noFill/>
        </p:spPr>
        <p:txBody>
          <a:bodyPr wrap="square" rtlCol="0">
            <a:spAutoFit/>
          </a:bodyPr>
          <a:lstStyle/>
          <a:p>
            <a:pPr algn="ctr"/>
            <a:r>
              <a:rPr lang="en-US" sz="1000" b="1" dirty="0"/>
              <a:t>Carla White</a:t>
            </a:r>
          </a:p>
          <a:p>
            <a:pPr algn="ctr"/>
            <a:r>
              <a:rPr lang="en-US" sz="1000" i="1" dirty="0"/>
              <a:t>Associate Dean, Organizational </a:t>
            </a:r>
          </a:p>
          <a:p>
            <a:pPr algn="ctr"/>
            <a:r>
              <a:rPr lang="en-US" sz="1000" i="1" dirty="0"/>
              <a:t>Diversity and Inclusion</a:t>
            </a:r>
          </a:p>
        </p:txBody>
      </p:sp>
      <p:sp>
        <p:nvSpPr>
          <p:cNvPr id="30" name="TextBox 29"/>
          <p:cNvSpPr txBox="1"/>
          <p:nvPr/>
        </p:nvSpPr>
        <p:spPr>
          <a:xfrm>
            <a:off x="2720846" y="2808089"/>
            <a:ext cx="2021621" cy="553998"/>
          </a:xfrm>
          <a:prstGeom prst="rect">
            <a:avLst/>
          </a:prstGeom>
          <a:noFill/>
        </p:spPr>
        <p:txBody>
          <a:bodyPr wrap="square" rtlCol="0">
            <a:spAutoFit/>
          </a:bodyPr>
          <a:lstStyle/>
          <a:p>
            <a:pPr algn="ctr"/>
            <a:r>
              <a:rPr lang="en-US" sz="1000" b="1" dirty="0"/>
              <a:t>Scott Savage</a:t>
            </a:r>
          </a:p>
          <a:p>
            <a:pPr algn="ctr"/>
            <a:r>
              <a:rPr lang="en-US" sz="1000" i="1" dirty="0"/>
              <a:t>Executive Vice Dean-Chief Operating Officer</a:t>
            </a:r>
          </a:p>
        </p:txBody>
      </p:sp>
      <p:sp>
        <p:nvSpPr>
          <p:cNvPr id="33" name="TextBox 32"/>
          <p:cNvSpPr txBox="1"/>
          <p:nvPr/>
        </p:nvSpPr>
        <p:spPr>
          <a:xfrm>
            <a:off x="1740975" y="4855844"/>
            <a:ext cx="2112341" cy="553998"/>
          </a:xfrm>
          <a:prstGeom prst="rect">
            <a:avLst/>
          </a:prstGeom>
          <a:noFill/>
        </p:spPr>
        <p:txBody>
          <a:bodyPr wrap="square" rtlCol="0">
            <a:spAutoFit/>
          </a:bodyPr>
          <a:lstStyle/>
          <a:p>
            <a:pPr algn="ctr"/>
            <a:r>
              <a:rPr lang="en-US" sz="1000" b="1" dirty="0"/>
              <a:t>John Bamforth</a:t>
            </a:r>
          </a:p>
          <a:p>
            <a:pPr algn="ctr"/>
            <a:r>
              <a:rPr lang="en-US" sz="1000" i="1" dirty="0"/>
              <a:t> Director, Eshelman Institute </a:t>
            </a:r>
          </a:p>
          <a:p>
            <a:pPr algn="ctr"/>
            <a:r>
              <a:rPr lang="en-US" sz="1000" i="1" dirty="0"/>
              <a:t>for Innovation</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381726" y="1596192"/>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076174" y="1596192"/>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654364" y="1596192"/>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307160" y="1596192"/>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7949648" y="1596192"/>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581441" y="3628053"/>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190344" y="3628053"/>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3799247" y="3628053"/>
            <a:ext cx="1239309" cy="123930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3310072-55C3-6740-BFB6-857A4EF8A6A3}"/>
              </a:ext>
            </a:extLst>
          </p:cNvPr>
          <p:cNvSpPr txBox="1"/>
          <p:nvPr/>
        </p:nvSpPr>
        <p:spPr>
          <a:xfrm>
            <a:off x="5015826" y="4855844"/>
            <a:ext cx="2129598" cy="553998"/>
          </a:xfrm>
          <a:prstGeom prst="rect">
            <a:avLst/>
          </a:prstGeom>
          <a:noFill/>
        </p:spPr>
        <p:txBody>
          <a:bodyPr wrap="square" rtlCol="0">
            <a:spAutoFit/>
          </a:bodyPr>
          <a:lstStyle/>
          <a:p>
            <a:pPr algn="ctr"/>
            <a:r>
              <a:rPr lang="en-US" sz="1000" b="1" dirty="0"/>
              <a:t>Roy Zwahlen</a:t>
            </a:r>
          </a:p>
          <a:p>
            <a:pPr algn="ctr"/>
            <a:r>
              <a:rPr lang="en-US" sz="1000" i="1" dirty="0"/>
              <a:t>Associate Dean for Strategic </a:t>
            </a:r>
          </a:p>
          <a:p>
            <a:pPr algn="ctr"/>
            <a:r>
              <a:rPr lang="en-US" sz="1000" i="1" dirty="0"/>
              <a:t>Risk Management</a:t>
            </a:r>
          </a:p>
        </p:txBody>
      </p:sp>
      <p:sp>
        <p:nvSpPr>
          <p:cNvPr id="23" name="TextBox 22">
            <a:extLst>
              <a:ext uri="{FF2B5EF4-FFF2-40B4-BE49-F238E27FC236}">
                <a16:creationId xmlns:a16="http://schemas.microsoft.com/office/drawing/2014/main" id="{45E7533C-7C41-AA49-B510-A7AAB28FC0B0}"/>
              </a:ext>
            </a:extLst>
          </p:cNvPr>
          <p:cNvSpPr txBox="1"/>
          <p:nvPr/>
        </p:nvSpPr>
        <p:spPr>
          <a:xfrm>
            <a:off x="9802931" y="4855844"/>
            <a:ext cx="2111719" cy="553998"/>
          </a:xfrm>
          <a:prstGeom prst="rect">
            <a:avLst/>
          </a:prstGeom>
          <a:noFill/>
        </p:spPr>
        <p:txBody>
          <a:bodyPr wrap="square" rtlCol="0">
            <a:spAutoFit/>
          </a:bodyPr>
          <a:lstStyle/>
          <a:p>
            <a:pPr algn="ctr"/>
            <a:r>
              <a:rPr lang="en-US" sz="1000" b="1" dirty="0"/>
              <a:t>Kelly Collins</a:t>
            </a:r>
          </a:p>
          <a:p>
            <a:pPr algn="ctr"/>
            <a:r>
              <a:rPr lang="en-US" sz="1000" i="1" dirty="0"/>
              <a:t>Assistant Director of Development and Campaign Director</a:t>
            </a:r>
          </a:p>
        </p:txBody>
      </p:sp>
      <p:sp>
        <p:nvSpPr>
          <p:cNvPr id="24" name="TextBox 23">
            <a:extLst>
              <a:ext uri="{FF2B5EF4-FFF2-40B4-BE49-F238E27FC236}">
                <a16:creationId xmlns:a16="http://schemas.microsoft.com/office/drawing/2014/main" id="{80229D02-902C-4245-9025-C9F226DAF222}"/>
              </a:ext>
            </a:extLst>
          </p:cNvPr>
          <p:cNvSpPr txBox="1"/>
          <p:nvPr/>
        </p:nvSpPr>
        <p:spPr>
          <a:xfrm>
            <a:off x="8085291" y="4867361"/>
            <a:ext cx="2207332" cy="400110"/>
          </a:xfrm>
          <a:prstGeom prst="rect">
            <a:avLst/>
          </a:prstGeom>
          <a:noFill/>
        </p:spPr>
        <p:txBody>
          <a:bodyPr wrap="square" rtlCol="0">
            <a:spAutoFit/>
          </a:bodyPr>
          <a:lstStyle/>
          <a:p>
            <a:pPr algn="ctr"/>
            <a:r>
              <a:rPr lang="en-US" sz="1000" b="1" dirty="0"/>
              <a:t>Tab Waldrop</a:t>
            </a:r>
          </a:p>
          <a:p>
            <a:pPr algn="ctr"/>
            <a:r>
              <a:rPr lang="en-US" sz="1000" i="1" dirty="0"/>
              <a:t>Alumnus</a:t>
            </a:r>
          </a:p>
        </p:txBody>
      </p:sp>
      <p:sp>
        <p:nvSpPr>
          <p:cNvPr id="25" name="TextBox 24">
            <a:extLst>
              <a:ext uri="{FF2B5EF4-FFF2-40B4-BE49-F238E27FC236}">
                <a16:creationId xmlns:a16="http://schemas.microsoft.com/office/drawing/2014/main" id="{8269137E-5005-2045-A692-702549A69454}"/>
              </a:ext>
            </a:extLst>
          </p:cNvPr>
          <p:cNvSpPr txBox="1"/>
          <p:nvPr/>
        </p:nvSpPr>
        <p:spPr>
          <a:xfrm>
            <a:off x="9129844" y="2808089"/>
            <a:ext cx="2129598" cy="707886"/>
          </a:xfrm>
          <a:prstGeom prst="rect">
            <a:avLst/>
          </a:prstGeom>
          <a:noFill/>
        </p:spPr>
        <p:txBody>
          <a:bodyPr wrap="square" rtlCol="0">
            <a:spAutoFit/>
          </a:bodyPr>
          <a:lstStyle/>
          <a:p>
            <a:pPr algn="ctr"/>
            <a:r>
              <a:rPr lang="en-US" sz="1000" b="1" dirty="0"/>
              <a:t>Benyam Muluneh</a:t>
            </a:r>
          </a:p>
          <a:p>
            <a:pPr algn="ctr"/>
            <a:r>
              <a:rPr lang="en-US" sz="1000" i="1" dirty="0"/>
              <a:t>Assistant Professor, Division of Pharmacotherapy &amp; Experimental Therapeutics</a:t>
            </a:r>
          </a:p>
        </p:txBody>
      </p:sp>
      <p:sp>
        <p:nvSpPr>
          <p:cNvPr id="26" name="TextBox 25">
            <a:extLst>
              <a:ext uri="{FF2B5EF4-FFF2-40B4-BE49-F238E27FC236}">
                <a16:creationId xmlns:a16="http://schemas.microsoft.com/office/drawing/2014/main" id="{FF75A02D-142C-6042-AD08-4B42428F1AF4}"/>
              </a:ext>
            </a:extLst>
          </p:cNvPr>
          <p:cNvSpPr txBox="1"/>
          <p:nvPr/>
        </p:nvSpPr>
        <p:spPr>
          <a:xfrm>
            <a:off x="6610451" y="4855844"/>
            <a:ext cx="2288563" cy="553998"/>
          </a:xfrm>
          <a:prstGeom prst="rect">
            <a:avLst/>
          </a:prstGeom>
          <a:noFill/>
        </p:spPr>
        <p:txBody>
          <a:bodyPr wrap="square" rtlCol="0">
            <a:spAutoFit/>
          </a:bodyPr>
          <a:lstStyle/>
          <a:p>
            <a:pPr algn="ctr"/>
            <a:r>
              <a:rPr lang="en-US" sz="1000" b="1" dirty="0"/>
              <a:t>Stan Parker</a:t>
            </a:r>
          </a:p>
          <a:p>
            <a:pPr algn="ctr"/>
            <a:r>
              <a:rPr lang="en-US" sz="1000" i="1" dirty="0"/>
              <a:t>Senior Director of Marketing </a:t>
            </a:r>
          </a:p>
          <a:p>
            <a:pPr algn="ctr"/>
            <a:r>
              <a:rPr lang="en-US" sz="1000" i="1" dirty="0"/>
              <a:t>and Communications</a:t>
            </a:r>
          </a:p>
        </p:txBody>
      </p:sp>
      <p:pic>
        <p:nvPicPr>
          <p:cNvPr id="28" name="Picture 27">
            <a:extLst>
              <a:ext uri="{FF2B5EF4-FFF2-40B4-BE49-F238E27FC236}">
                <a16:creationId xmlns:a16="http://schemas.microsoft.com/office/drawing/2014/main" id="{5AA96F13-CA75-1B40-8658-682A14A784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5408150" y="3628053"/>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9B5E75B4-817E-CD43-84D2-522D4A3D32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7017053" y="3628053"/>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a:extLst>
              <a:ext uri="{FF2B5EF4-FFF2-40B4-BE49-F238E27FC236}">
                <a16:creationId xmlns:a16="http://schemas.microsoft.com/office/drawing/2014/main" id="{0F1E995E-C099-B043-B87D-CFF2E293FC1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9547764" y="1596192"/>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89FB94D1-08E6-8044-904E-5A63D12982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10239137" y="3628053"/>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a:extLst>
              <a:ext uri="{FF2B5EF4-FFF2-40B4-BE49-F238E27FC236}">
                <a16:creationId xmlns:a16="http://schemas.microsoft.com/office/drawing/2014/main" id="{EC666171-621D-F046-B312-CB418E32C03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20275"/>
          <a:stretch/>
        </p:blipFill>
        <p:spPr bwMode="auto">
          <a:xfrm>
            <a:off x="8625956" y="3628052"/>
            <a:ext cx="1243584" cy="1239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351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39CB61-7B58-4B79-85F0-C46052D9A445}"/>
              </a:ext>
            </a:extLst>
          </p:cNvPr>
          <p:cNvSpPr>
            <a:spLocks noGrp="1"/>
          </p:cNvSpPr>
          <p:nvPr>
            <p:ph idx="1"/>
          </p:nvPr>
        </p:nvSpPr>
        <p:spPr>
          <a:xfrm>
            <a:off x="395674" y="1237811"/>
            <a:ext cx="11447282" cy="4959099"/>
          </a:xfrm>
        </p:spPr>
        <p:txBody>
          <a:bodyPr/>
          <a:lstStyle/>
          <a:p>
            <a:pPr marL="0" indent="0" algn="ctr">
              <a:buNone/>
            </a:pPr>
            <a:r>
              <a:rPr lang="en-US" i="1" dirty="0"/>
              <a:t>Creation of new markets related to pharmacy </a:t>
            </a:r>
            <a:r>
              <a:rPr lang="en-US" dirty="0"/>
              <a:t>is the second most reported opportunity by tenured/fixed-term faculty, experiential faculty, students, and alumni. Respondents believe the School of Pharmacy has an opportunity to advance the profession across multiple practice areas.</a:t>
            </a:r>
          </a:p>
        </p:txBody>
      </p:sp>
      <p:sp>
        <p:nvSpPr>
          <p:cNvPr id="20" name="Speech Bubble: Rectangle 19">
            <a:extLst>
              <a:ext uri="{FF2B5EF4-FFF2-40B4-BE49-F238E27FC236}">
                <a16:creationId xmlns:a16="http://schemas.microsoft.com/office/drawing/2014/main" id="{9322FF3A-5646-4CA7-B871-79322D81995C}"/>
              </a:ext>
            </a:extLst>
          </p:cNvPr>
          <p:cNvSpPr/>
          <p:nvPr/>
        </p:nvSpPr>
        <p:spPr>
          <a:xfrm>
            <a:off x="6238520" y="2358446"/>
            <a:ext cx="5513562" cy="3261744"/>
          </a:xfrm>
          <a:prstGeom prst="wedgeRectCallout">
            <a:avLst>
              <a:gd name="adj1" fmla="val -20234"/>
              <a:gd name="adj2" fmla="val 5794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i="1">
                <a:solidFill>
                  <a:schemeClr val="tx2"/>
                </a:solidFill>
              </a:rPr>
              <a:t>On emerging opportunities for pharmacist services…</a:t>
            </a:r>
          </a:p>
        </p:txBody>
      </p:sp>
      <p:sp>
        <p:nvSpPr>
          <p:cNvPr id="19" name="Speech Bubble: Rectangle 18">
            <a:extLst>
              <a:ext uri="{FF2B5EF4-FFF2-40B4-BE49-F238E27FC236}">
                <a16:creationId xmlns:a16="http://schemas.microsoft.com/office/drawing/2014/main" id="{611BEE21-AA5D-427D-84ED-16B553EA1500}"/>
              </a:ext>
            </a:extLst>
          </p:cNvPr>
          <p:cNvSpPr/>
          <p:nvPr/>
        </p:nvSpPr>
        <p:spPr>
          <a:xfrm>
            <a:off x="439918" y="2358445"/>
            <a:ext cx="5513564" cy="3261744"/>
          </a:xfrm>
          <a:prstGeom prst="wedgeRectCallout">
            <a:avLst>
              <a:gd name="adj1" fmla="val -21432"/>
              <a:gd name="adj2" fmla="val 5794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i="1">
                <a:solidFill>
                  <a:schemeClr val="tx2"/>
                </a:solidFill>
              </a:rPr>
              <a:t>On clinical pharmacy models and transitions of care…</a:t>
            </a:r>
          </a:p>
        </p:txBody>
      </p:sp>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sz="2400" dirty="0"/>
              <a:t>Opportunity #2: Creation of New Markets for Pharmacy &amp; Pharmaceutical Sciences</a:t>
            </a:r>
          </a:p>
        </p:txBody>
      </p:sp>
      <p:sp>
        <p:nvSpPr>
          <p:cNvPr id="8" name="TextBox 7">
            <a:extLst>
              <a:ext uri="{FF2B5EF4-FFF2-40B4-BE49-F238E27FC236}">
                <a16:creationId xmlns:a16="http://schemas.microsoft.com/office/drawing/2014/main" id="{E9BAC918-F0F9-4612-8F7B-CF2BC58931F0}"/>
              </a:ext>
            </a:extLst>
          </p:cNvPr>
          <p:cNvSpPr txBox="1"/>
          <p:nvPr/>
        </p:nvSpPr>
        <p:spPr>
          <a:xfrm>
            <a:off x="569500" y="2765608"/>
            <a:ext cx="5254399" cy="1323439"/>
          </a:xfrm>
          <a:prstGeom prst="rect">
            <a:avLst/>
          </a:prstGeom>
          <a:solidFill>
            <a:schemeClr val="accent1">
              <a:lumMod val="20000"/>
              <a:lumOff val="80000"/>
            </a:schemeClr>
          </a:solidFill>
        </p:spPr>
        <p:txBody>
          <a:bodyPr wrap="square">
            <a:spAutoFit/>
          </a:bodyPr>
          <a:lstStyle/>
          <a:p>
            <a:pPr algn="ctr"/>
            <a:r>
              <a:rPr lang="en-US" sz="1600" dirty="0"/>
              <a:t>“Creating the financial sustainability models for pharmacist roles of the future- teach MD's, Health Systems and pharmacists how to integrate and pay for pharmacists to play advanced roles as members of their healthcare teams” </a:t>
            </a:r>
          </a:p>
          <a:p>
            <a:pPr algn="ctr"/>
            <a:r>
              <a:rPr lang="en-US" sz="1600" dirty="0"/>
              <a:t>- </a:t>
            </a:r>
            <a:r>
              <a:rPr lang="en-US" sz="1600" i="1" dirty="0"/>
              <a:t>Faculty</a:t>
            </a:r>
          </a:p>
        </p:txBody>
      </p:sp>
      <p:sp>
        <p:nvSpPr>
          <p:cNvPr id="10" name="TextBox 9">
            <a:extLst>
              <a:ext uri="{FF2B5EF4-FFF2-40B4-BE49-F238E27FC236}">
                <a16:creationId xmlns:a16="http://schemas.microsoft.com/office/drawing/2014/main" id="{69638A86-75CF-405D-A958-0B0BC4E04A4A}"/>
              </a:ext>
            </a:extLst>
          </p:cNvPr>
          <p:cNvSpPr txBox="1"/>
          <p:nvPr/>
        </p:nvSpPr>
        <p:spPr>
          <a:xfrm>
            <a:off x="6366401" y="2754398"/>
            <a:ext cx="5257800" cy="738664"/>
          </a:xfrm>
          <a:prstGeom prst="rect">
            <a:avLst/>
          </a:prstGeom>
          <a:solidFill>
            <a:schemeClr val="accent1">
              <a:lumMod val="20000"/>
              <a:lumOff val="80000"/>
            </a:schemeClr>
          </a:solidFill>
        </p:spPr>
        <p:txBody>
          <a:bodyPr wrap="square">
            <a:spAutoFit/>
          </a:bodyPr>
          <a:lstStyle/>
          <a:p>
            <a:pPr algn="ctr"/>
            <a:r>
              <a:rPr lang="en-US" sz="1400" dirty="0"/>
              <a:t>“Shortage of primary care providers creating enhanced opportunities for pharmacist chronic disease management” </a:t>
            </a:r>
          </a:p>
          <a:p>
            <a:pPr algn="ctr"/>
            <a:r>
              <a:rPr lang="en-US" sz="1400" dirty="0"/>
              <a:t>-  </a:t>
            </a:r>
            <a:r>
              <a:rPr lang="en-US" sz="1400" i="1" dirty="0"/>
              <a:t>Experiential Faculty</a:t>
            </a:r>
          </a:p>
        </p:txBody>
      </p:sp>
      <p:sp>
        <p:nvSpPr>
          <p:cNvPr id="12" name="TextBox 11">
            <a:extLst>
              <a:ext uri="{FF2B5EF4-FFF2-40B4-BE49-F238E27FC236}">
                <a16:creationId xmlns:a16="http://schemas.microsoft.com/office/drawing/2014/main" id="{9EF4AB70-BD19-41AB-862C-C68CE7E6BC2A}"/>
              </a:ext>
            </a:extLst>
          </p:cNvPr>
          <p:cNvSpPr txBox="1"/>
          <p:nvPr/>
        </p:nvSpPr>
        <p:spPr>
          <a:xfrm>
            <a:off x="6364700" y="4304104"/>
            <a:ext cx="5257800" cy="523220"/>
          </a:xfrm>
          <a:prstGeom prst="rect">
            <a:avLst/>
          </a:prstGeom>
          <a:solidFill>
            <a:schemeClr val="accent1">
              <a:lumMod val="20000"/>
              <a:lumOff val="80000"/>
            </a:schemeClr>
          </a:solidFill>
        </p:spPr>
        <p:txBody>
          <a:bodyPr wrap="square">
            <a:spAutoFit/>
          </a:bodyPr>
          <a:lstStyle/>
          <a:p>
            <a:pPr algn="ctr"/>
            <a:r>
              <a:rPr lang="en-US" sz="1400" dirty="0"/>
              <a:t>“Embrace telehealth and design strategies for pharmacy in this space”</a:t>
            </a:r>
          </a:p>
          <a:p>
            <a:pPr algn="ctr"/>
            <a:r>
              <a:rPr lang="en-US" sz="1400" dirty="0"/>
              <a:t>- </a:t>
            </a:r>
            <a:r>
              <a:rPr lang="en-US" sz="1400" i="1" dirty="0"/>
              <a:t>Experiential Faculty</a:t>
            </a:r>
          </a:p>
        </p:txBody>
      </p:sp>
      <p:sp>
        <p:nvSpPr>
          <p:cNvPr id="18" name="TextBox 17">
            <a:extLst>
              <a:ext uri="{FF2B5EF4-FFF2-40B4-BE49-F238E27FC236}">
                <a16:creationId xmlns:a16="http://schemas.microsoft.com/office/drawing/2014/main" id="{5A5C0458-4D42-4FEB-BE99-E3B22D0682EE}"/>
              </a:ext>
            </a:extLst>
          </p:cNvPr>
          <p:cNvSpPr txBox="1"/>
          <p:nvPr/>
        </p:nvSpPr>
        <p:spPr>
          <a:xfrm>
            <a:off x="6364700" y="3636973"/>
            <a:ext cx="5257800" cy="523220"/>
          </a:xfrm>
          <a:prstGeom prst="rect">
            <a:avLst/>
          </a:prstGeom>
          <a:solidFill>
            <a:schemeClr val="accent1">
              <a:lumMod val="20000"/>
              <a:lumOff val="80000"/>
            </a:schemeClr>
          </a:solidFill>
        </p:spPr>
        <p:txBody>
          <a:bodyPr wrap="square">
            <a:spAutoFit/>
          </a:bodyPr>
          <a:lstStyle/>
          <a:p>
            <a:pPr algn="ctr"/>
            <a:r>
              <a:rPr lang="en-US" sz="1400" dirty="0"/>
              <a:t>“Promote pharmacogenomics capabilities in pharmacies”</a:t>
            </a:r>
          </a:p>
          <a:p>
            <a:pPr algn="ctr"/>
            <a:r>
              <a:rPr lang="en-US" sz="1400" dirty="0"/>
              <a:t>- </a:t>
            </a:r>
            <a:r>
              <a:rPr lang="en-US" sz="1400" i="1" dirty="0"/>
              <a:t>Alumni</a:t>
            </a:r>
          </a:p>
        </p:txBody>
      </p:sp>
      <p:sp>
        <p:nvSpPr>
          <p:cNvPr id="14" name="TextBox 13">
            <a:extLst>
              <a:ext uri="{FF2B5EF4-FFF2-40B4-BE49-F238E27FC236}">
                <a16:creationId xmlns:a16="http://schemas.microsoft.com/office/drawing/2014/main" id="{FE5C2C4B-733F-4CFE-B961-12813A47BA34}"/>
              </a:ext>
            </a:extLst>
          </p:cNvPr>
          <p:cNvSpPr txBox="1"/>
          <p:nvPr/>
        </p:nvSpPr>
        <p:spPr>
          <a:xfrm>
            <a:off x="569500" y="4188462"/>
            <a:ext cx="5259041" cy="1323439"/>
          </a:xfrm>
          <a:prstGeom prst="rect">
            <a:avLst/>
          </a:prstGeom>
          <a:solidFill>
            <a:schemeClr val="accent1">
              <a:lumMod val="20000"/>
              <a:lumOff val="80000"/>
            </a:schemeClr>
          </a:solidFill>
        </p:spPr>
        <p:txBody>
          <a:bodyPr wrap="square">
            <a:spAutoFit/>
          </a:bodyPr>
          <a:lstStyle/>
          <a:p>
            <a:pPr algn="ctr"/>
            <a:r>
              <a:rPr lang="en-US" sz="1600" dirty="0"/>
              <a:t>“Work with local pharmacies and hospitals to integrate patient information systems- so local pharmacists see discharge plans and hospitals see outpatient medication profiles”</a:t>
            </a:r>
          </a:p>
          <a:p>
            <a:pPr algn="ctr"/>
            <a:r>
              <a:rPr lang="en-US" sz="1600" dirty="0"/>
              <a:t>- </a:t>
            </a:r>
            <a:r>
              <a:rPr lang="en-US" sz="1600" i="1" dirty="0"/>
              <a:t>Alumni</a:t>
            </a:r>
          </a:p>
        </p:txBody>
      </p:sp>
      <p:sp>
        <p:nvSpPr>
          <p:cNvPr id="11" name="Rectangle 10">
            <a:extLst>
              <a:ext uri="{FF2B5EF4-FFF2-40B4-BE49-F238E27FC236}">
                <a16:creationId xmlns:a16="http://schemas.microsoft.com/office/drawing/2014/main" id="{504133D0-F2B6-EB49-B470-6F71DB099F20}"/>
              </a:ext>
            </a:extLst>
          </p:cNvPr>
          <p:cNvSpPr/>
          <p:nvPr/>
        </p:nvSpPr>
        <p:spPr>
          <a:xfrm>
            <a:off x="234064" y="5998997"/>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21" name="TextBox 20">
            <a:extLst>
              <a:ext uri="{FF2B5EF4-FFF2-40B4-BE49-F238E27FC236}">
                <a16:creationId xmlns:a16="http://schemas.microsoft.com/office/drawing/2014/main" id="{C636F68B-313E-1247-8B32-ED0B6D97DA2F}"/>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(4) Additional Research</a:t>
            </a:r>
            <a:endParaRPr lang="en-US" sz="1100" b="1" dirty="0"/>
          </a:p>
        </p:txBody>
      </p:sp>
      <p:sp>
        <p:nvSpPr>
          <p:cNvPr id="13" name="TextBox 12">
            <a:extLst>
              <a:ext uri="{FF2B5EF4-FFF2-40B4-BE49-F238E27FC236}">
                <a16:creationId xmlns:a16="http://schemas.microsoft.com/office/drawing/2014/main" id="{74A1C831-DB41-C643-A22A-5D6F1A52FDFA}"/>
              </a:ext>
            </a:extLst>
          </p:cNvPr>
          <p:cNvSpPr txBox="1"/>
          <p:nvPr/>
        </p:nvSpPr>
        <p:spPr>
          <a:xfrm>
            <a:off x="6364700" y="4971236"/>
            <a:ext cx="5257800" cy="523220"/>
          </a:xfrm>
          <a:prstGeom prst="rect">
            <a:avLst/>
          </a:prstGeom>
          <a:solidFill>
            <a:schemeClr val="accent1">
              <a:lumMod val="20000"/>
              <a:lumOff val="80000"/>
            </a:schemeClr>
          </a:solidFill>
        </p:spPr>
        <p:txBody>
          <a:bodyPr wrap="square">
            <a:spAutoFit/>
          </a:bodyPr>
          <a:lstStyle/>
          <a:p>
            <a:pPr algn="ctr"/>
            <a:r>
              <a:rPr lang="en-US" sz="1400" dirty="0"/>
              <a:t>"Opportunity available to train future entrepreneurs”</a:t>
            </a:r>
          </a:p>
          <a:p>
            <a:pPr algn="ctr"/>
            <a:r>
              <a:rPr lang="en-US" sz="1400" dirty="0"/>
              <a:t>-</a:t>
            </a:r>
            <a:r>
              <a:rPr lang="en-US" sz="1400" i="1" dirty="0"/>
              <a:t>Faculty</a:t>
            </a:r>
            <a:endParaRPr lang="en-US" sz="1400" dirty="0"/>
          </a:p>
        </p:txBody>
      </p:sp>
    </p:spTree>
    <p:extLst>
      <p:ext uri="{BB962C8B-B14F-4D97-AF65-F5344CB8AC3E}">
        <p14:creationId xmlns:p14="http://schemas.microsoft.com/office/powerpoint/2010/main" val="2183976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Opportunity #3: Strategic Partnerships</a:t>
            </a:r>
          </a:p>
        </p:txBody>
      </p:sp>
      <p:sp>
        <p:nvSpPr>
          <p:cNvPr id="6" name="Content Placeholder 5">
            <a:extLst>
              <a:ext uri="{FF2B5EF4-FFF2-40B4-BE49-F238E27FC236}">
                <a16:creationId xmlns:a16="http://schemas.microsoft.com/office/drawing/2014/main" id="{8AF52D46-DC66-44F7-9D4C-9789136A7C21}"/>
              </a:ext>
            </a:extLst>
          </p:cNvPr>
          <p:cNvSpPr>
            <a:spLocks noGrp="1"/>
          </p:cNvSpPr>
          <p:nvPr>
            <p:ph idx="1"/>
          </p:nvPr>
        </p:nvSpPr>
        <p:spPr/>
        <p:txBody>
          <a:bodyPr/>
          <a:lstStyle/>
          <a:p>
            <a:pPr marL="0" indent="0" algn="ctr">
              <a:buNone/>
            </a:pPr>
            <a:r>
              <a:rPr lang="en-US" i="1" dirty="0"/>
              <a:t>Strategic partnerships </a:t>
            </a:r>
            <a:r>
              <a:rPr lang="en-US" dirty="0"/>
              <a:t>is the top opportunity reported by tenured/fixed-term faculty, although respondents across all surveyed groups made suggestions for potential School of Pharmacy partners.</a:t>
            </a:r>
          </a:p>
        </p:txBody>
      </p:sp>
      <p:pic>
        <p:nvPicPr>
          <p:cNvPr id="10" name="Picture 9" descr="A stop sign&#10;&#10;Description automatically generated">
            <a:extLst>
              <a:ext uri="{FF2B5EF4-FFF2-40B4-BE49-F238E27FC236}">
                <a16:creationId xmlns:a16="http://schemas.microsoft.com/office/drawing/2014/main" id="{35E8A6C0-3CE8-4B74-96B7-4953ADF7F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1587" y="4882469"/>
            <a:ext cx="883997" cy="1052693"/>
          </a:xfrm>
          <a:prstGeom prst="rect">
            <a:avLst/>
          </a:prstGeom>
        </p:spPr>
      </p:pic>
      <p:pic>
        <p:nvPicPr>
          <p:cNvPr id="12" name="Picture 11" descr="A close up of a sign&#10;&#10;Description automatically generated">
            <a:extLst>
              <a:ext uri="{FF2B5EF4-FFF2-40B4-BE49-F238E27FC236}">
                <a16:creationId xmlns:a16="http://schemas.microsoft.com/office/drawing/2014/main" id="{26AC9461-D78C-4B63-A627-5B3D9F379424}"/>
              </a:ext>
            </a:extLst>
          </p:cNvPr>
          <p:cNvPicPr>
            <a:picLocks noChangeAspect="1"/>
          </p:cNvPicPr>
          <p:nvPr/>
        </p:nvPicPr>
        <p:blipFill rotWithShape="1">
          <a:blip r:embed="rId3">
            <a:extLst>
              <a:ext uri="{28A0092B-C50C-407E-A947-70E740481C1C}">
                <a14:useLocalDpi xmlns:a14="http://schemas.microsoft.com/office/drawing/2010/main" val="0"/>
              </a:ext>
            </a:extLst>
          </a:blip>
          <a:srcRect l="49448" t="-1496" b="-2"/>
          <a:stretch/>
        </p:blipFill>
        <p:spPr>
          <a:xfrm>
            <a:off x="3413601" y="5242367"/>
            <a:ext cx="2478373" cy="694426"/>
          </a:xfrm>
          <a:prstGeom prst="rect">
            <a:avLst/>
          </a:prstGeom>
        </p:spPr>
      </p:pic>
      <p:pic>
        <p:nvPicPr>
          <p:cNvPr id="16" name="Picture 15" descr="A close up of a logo&#10;&#10;Description automatically generated">
            <a:extLst>
              <a:ext uri="{FF2B5EF4-FFF2-40B4-BE49-F238E27FC236}">
                <a16:creationId xmlns:a16="http://schemas.microsoft.com/office/drawing/2014/main" id="{F9C253B4-DA07-4A11-9133-F28768E1F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3585" y="2115544"/>
            <a:ext cx="1691128" cy="697590"/>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FBF45CFE-5184-456C-AF07-4749A21563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9829" y="4096400"/>
            <a:ext cx="2882571" cy="504584"/>
          </a:xfrm>
          <a:prstGeom prst="rect">
            <a:avLst/>
          </a:prstGeom>
        </p:spPr>
      </p:pic>
      <p:pic>
        <p:nvPicPr>
          <p:cNvPr id="21" name="Picture 20" descr="A close up of a logo&#10;&#10;Description automatically generated">
            <a:extLst>
              <a:ext uri="{FF2B5EF4-FFF2-40B4-BE49-F238E27FC236}">
                <a16:creationId xmlns:a16="http://schemas.microsoft.com/office/drawing/2014/main" id="{A27DB5AF-901C-430C-9BF7-B07DB05F5905}"/>
              </a:ext>
            </a:extLst>
          </p:cNvPr>
          <p:cNvPicPr>
            <a:picLocks noChangeAspect="1"/>
          </p:cNvPicPr>
          <p:nvPr/>
        </p:nvPicPr>
        <p:blipFill rotWithShape="1">
          <a:blip r:embed="rId6">
            <a:extLst>
              <a:ext uri="{28A0092B-C50C-407E-A947-70E740481C1C}">
                <a14:useLocalDpi xmlns:a14="http://schemas.microsoft.com/office/drawing/2010/main" val="0"/>
              </a:ext>
            </a:extLst>
          </a:blip>
          <a:srcRect t="27563" b="26430"/>
          <a:stretch/>
        </p:blipFill>
        <p:spPr>
          <a:xfrm>
            <a:off x="6019890" y="2016243"/>
            <a:ext cx="3043629" cy="933533"/>
          </a:xfrm>
          <a:prstGeom prst="rect">
            <a:avLst/>
          </a:prstGeom>
        </p:spPr>
      </p:pic>
      <p:pic>
        <p:nvPicPr>
          <p:cNvPr id="24" name="Picture 23" descr="A picture containing meter, clock&#10;&#10;Description automatically generated">
            <a:extLst>
              <a:ext uri="{FF2B5EF4-FFF2-40B4-BE49-F238E27FC236}">
                <a16:creationId xmlns:a16="http://schemas.microsoft.com/office/drawing/2014/main" id="{5D6D7B8E-12A2-4659-84EE-897C886AEFB0}"/>
              </a:ext>
            </a:extLst>
          </p:cNvPr>
          <p:cNvPicPr>
            <a:picLocks noChangeAspect="1"/>
          </p:cNvPicPr>
          <p:nvPr/>
        </p:nvPicPr>
        <p:blipFill rotWithShape="1">
          <a:blip r:embed="rId7">
            <a:extLst>
              <a:ext uri="{28A0092B-C50C-407E-A947-70E740481C1C}">
                <a14:useLocalDpi xmlns:a14="http://schemas.microsoft.com/office/drawing/2010/main" val="0"/>
              </a:ext>
            </a:extLst>
          </a:blip>
          <a:srcRect r="39868" b="-1295"/>
          <a:stretch/>
        </p:blipFill>
        <p:spPr>
          <a:xfrm>
            <a:off x="1914570" y="2244460"/>
            <a:ext cx="3099055" cy="921982"/>
          </a:xfrm>
          <a:prstGeom prst="rect">
            <a:avLst/>
          </a:prstGeom>
        </p:spPr>
      </p:pic>
      <p:pic>
        <p:nvPicPr>
          <p:cNvPr id="26" name="Picture 25" descr="A picture containing meter, clock&#10;&#10;Description automatically generated">
            <a:extLst>
              <a:ext uri="{FF2B5EF4-FFF2-40B4-BE49-F238E27FC236}">
                <a16:creationId xmlns:a16="http://schemas.microsoft.com/office/drawing/2014/main" id="{B17531BA-8FC7-467D-8799-63C9B9F51376}"/>
              </a:ext>
            </a:extLst>
          </p:cNvPr>
          <p:cNvPicPr>
            <a:picLocks noChangeAspect="1"/>
          </p:cNvPicPr>
          <p:nvPr/>
        </p:nvPicPr>
        <p:blipFill rotWithShape="1">
          <a:blip r:embed="rId8">
            <a:extLst>
              <a:ext uri="{28A0092B-C50C-407E-A947-70E740481C1C}">
                <a14:useLocalDpi xmlns:a14="http://schemas.microsoft.com/office/drawing/2010/main" val="0"/>
              </a:ext>
            </a:extLst>
          </a:blip>
          <a:srcRect l="62536" t="-4421"/>
          <a:stretch/>
        </p:blipFill>
        <p:spPr>
          <a:xfrm>
            <a:off x="609600" y="4224677"/>
            <a:ext cx="1532664" cy="748590"/>
          </a:xfrm>
          <a:prstGeom prst="rect">
            <a:avLst/>
          </a:prstGeom>
        </p:spPr>
      </p:pic>
      <p:pic>
        <p:nvPicPr>
          <p:cNvPr id="28" name="Picture 27" descr="A close up of a logo&#10;&#10;Description automatically generated">
            <a:extLst>
              <a:ext uri="{FF2B5EF4-FFF2-40B4-BE49-F238E27FC236}">
                <a16:creationId xmlns:a16="http://schemas.microsoft.com/office/drawing/2014/main" id="{60944FCD-8AA3-4A4F-9D09-C8A3CC44DB73}"/>
              </a:ext>
            </a:extLst>
          </p:cNvPr>
          <p:cNvPicPr>
            <a:picLocks noChangeAspect="1"/>
          </p:cNvPicPr>
          <p:nvPr/>
        </p:nvPicPr>
        <p:blipFill rotWithShape="1">
          <a:blip r:embed="rId9">
            <a:extLst>
              <a:ext uri="{28A0092B-C50C-407E-A947-70E740481C1C}">
                <a14:useLocalDpi xmlns:a14="http://schemas.microsoft.com/office/drawing/2010/main" val="0"/>
              </a:ext>
            </a:extLst>
          </a:blip>
          <a:srcRect l="62536" t="3566"/>
          <a:stretch/>
        </p:blipFill>
        <p:spPr>
          <a:xfrm>
            <a:off x="4422006" y="4288301"/>
            <a:ext cx="1540995" cy="690843"/>
          </a:xfrm>
          <a:prstGeom prst="rect">
            <a:avLst/>
          </a:prstGeom>
        </p:spPr>
      </p:pic>
      <p:pic>
        <p:nvPicPr>
          <p:cNvPr id="30" name="Picture 29" descr="A picture containing meter, clock&#10;&#10;Description automatically generated">
            <a:extLst>
              <a:ext uri="{FF2B5EF4-FFF2-40B4-BE49-F238E27FC236}">
                <a16:creationId xmlns:a16="http://schemas.microsoft.com/office/drawing/2014/main" id="{465E621A-0000-47FE-9E05-87FD5596149D}"/>
              </a:ext>
            </a:extLst>
          </p:cNvPr>
          <p:cNvPicPr>
            <a:picLocks noChangeAspect="1"/>
          </p:cNvPicPr>
          <p:nvPr/>
        </p:nvPicPr>
        <p:blipFill rotWithShape="1">
          <a:blip r:embed="rId10">
            <a:extLst>
              <a:ext uri="{28A0092B-C50C-407E-A947-70E740481C1C}">
                <a14:useLocalDpi xmlns:a14="http://schemas.microsoft.com/office/drawing/2010/main" val="0"/>
              </a:ext>
            </a:extLst>
          </a:blip>
          <a:srcRect l="65961" t="-7059"/>
          <a:stretch/>
        </p:blipFill>
        <p:spPr>
          <a:xfrm>
            <a:off x="2648948" y="4193169"/>
            <a:ext cx="1414984" cy="785975"/>
          </a:xfrm>
          <a:prstGeom prst="rect">
            <a:avLst/>
          </a:prstGeom>
        </p:spPr>
      </p:pic>
      <p:pic>
        <p:nvPicPr>
          <p:cNvPr id="32" name="Picture 31" descr="A close up of a logo&#10;&#10;Description automatically generated">
            <a:extLst>
              <a:ext uri="{FF2B5EF4-FFF2-40B4-BE49-F238E27FC236}">
                <a16:creationId xmlns:a16="http://schemas.microsoft.com/office/drawing/2014/main" id="{44E140AB-98A2-434F-8F7F-659811966D7D}"/>
              </a:ext>
            </a:extLst>
          </p:cNvPr>
          <p:cNvPicPr>
            <a:picLocks noChangeAspect="1"/>
          </p:cNvPicPr>
          <p:nvPr/>
        </p:nvPicPr>
        <p:blipFill rotWithShape="1">
          <a:blip r:embed="rId11">
            <a:extLst>
              <a:ext uri="{28A0092B-C50C-407E-A947-70E740481C1C}">
                <a14:useLocalDpi xmlns:a14="http://schemas.microsoft.com/office/drawing/2010/main" val="0"/>
              </a:ext>
            </a:extLst>
          </a:blip>
          <a:srcRect l="47230" t="10773" b="12776"/>
          <a:stretch/>
        </p:blipFill>
        <p:spPr>
          <a:xfrm>
            <a:off x="2797688" y="3249997"/>
            <a:ext cx="3145699" cy="748590"/>
          </a:xfrm>
          <a:prstGeom prst="rect">
            <a:avLst/>
          </a:prstGeom>
        </p:spPr>
      </p:pic>
      <p:pic>
        <p:nvPicPr>
          <p:cNvPr id="34" name="Picture 33" descr="A close up of a logo&#10;&#10;Description automatically generated">
            <a:extLst>
              <a:ext uri="{FF2B5EF4-FFF2-40B4-BE49-F238E27FC236}">
                <a16:creationId xmlns:a16="http://schemas.microsoft.com/office/drawing/2014/main" id="{E4F86893-D9A9-4574-ACE4-D46668F57E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41705" y="4920626"/>
            <a:ext cx="1117228" cy="998057"/>
          </a:xfrm>
          <a:prstGeom prst="rect">
            <a:avLst/>
          </a:prstGeom>
        </p:spPr>
      </p:pic>
      <p:pic>
        <p:nvPicPr>
          <p:cNvPr id="36" name="Picture 35" descr="A close up of a logo&#10;&#10;Description automatically generated">
            <a:extLst>
              <a:ext uri="{FF2B5EF4-FFF2-40B4-BE49-F238E27FC236}">
                <a16:creationId xmlns:a16="http://schemas.microsoft.com/office/drawing/2014/main" id="{AA6B14A7-B478-492A-BD0E-9D8162A7BEF7}"/>
              </a:ext>
            </a:extLst>
          </p:cNvPr>
          <p:cNvPicPr>
            <a:picLocks noChangeAspect="1"/>
          </p:cNvPicPr>
          <p:nvPr/>
        </p:nvPicPr>
        <p:blipFill rotWithShape="1">
          <a:blip r:embed="rId13">
            <a:extLst>
              <a:ext uri="{28A0092B-C50C-407E-A947-70E740481C1C}">
                <a14:useLocalDpi xmlns:a14="http://schemas.microsoft.com/office/drawing/2010/main" val="0"/>
              </a:ext>
            </a:extLst>
          </a:blip>
          <a:srcRect l="52725" t="35896" b="35178"/>
          <a:stretch/>
        </p:blipFill>
        <p:spPr>
          <a:xfrm>
            <a:off x="865307" y="5227648"/>
            <a:ext cx="2281496" cy="775528"/>
          </a:xfrm>
          <a:prstGeom prst="rect">
            <a:avLst/>
          </a:prstGeom>
        </p:spPr>
      </p:pic>
      <p:pic>
        <p:nvPicPr>
          <p:cNvPr id="40" name="Picture 39" descr="A picture containing airplane&#10;&#10;Description automatically generated">
            <a:extLst>
              <a:ext uri="{FF2B5EF4-FFF2-40B4-BE49-F238E27FC236}">
                <a16:creationId xmlns:a16="http://schemas.microsoft.com/office/drawing/2014/main" id="{652CA1EB-8690-4DC2-BC2D-942B9B84727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94836" y="3437464"/>
            <a:ext cx="1922689" cy="1135728"/>
          </a:xfrm>
          <a:prstGeom prst="rect">
            <a:avLst/>
          </a:prstGeom>
        </p:spPr>
      </p:pic>
      <p:pic>
        <p:nvPicPr>
          <p:cNvPr id="42" name="Picture 41" descr="A picture containing meter, clock&#10;&#10;Description automatically generated">
            <a:extLst>
              <a:ext uri="{FF2B5EF4-FFF2-40B4-BE49-F238E27FC236}">
                <a16:creationId xmlns:a16="http://schemas.microsoft.com/office/drawing/2014/main" id="{DFE70119-CB11-4AE7-A792-11752B80FB29}"/>
              </a:ext>
            </a:extLst>
          </p:cNvPr>
          <p:cNvPicPr>
            <a:picLocks noChangeAspect="1"/>
          </p:cNvPicPr>
          <p:nvPr/>
        </p:nvPicPr>
        <p:blipFill rotWithShape="1">
          <a:blip r:embed="rId7">
            <a:extLst>
              <a:ext uri="{28A0092B-C50C-407E-A947-70E740481C1C}">
                <a14:useLocalDpi xmlns:a14="http://schemas.microsoft.com/office/drawing/2010/main" val="0"/>
              </a:ext>
            </a:extLst>
          </a:blip>
          <a:srcRect l="63148" t="-9859"/>
          <a:stretch/>
        </p:blipFill>
        <p:spPr>
          <a:xfrm>
            <a:off x="771825" y="3202333"/>
            <a:ext cx="1467820" cy="772785"/>
          </a:xfrm>
          <a:prstGeom prst="rect">
            <a:avLst/>
          </a:prstGeom>
        </p:spPr>
      </p:pic>
      <p:sp>
        <p:nvSpPr>
          <p:cNvPr id="19" name="Rectangle 18">
            <a:extLst>
              <a:ext uri="{FF2B5EF4-FFF2-40B4-BE49-F238E27FC236}">
                <a16:creationId xmlns:a16="http://schemas.microsoft.com/office/drawing/2014/main" id="{131109FE-69FD-894F-A47F-F0E2E8FE8DEA}"/>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pic>
        <p:nvPicPr>
          <p:cNvPr id="4" name="Picture 3">
            <a:extLst>
              <a:ext uri="{FF2B5EF4-FFF2-40B4-BE49-F238E27FC236}">
                <a16:creationId xmlns:a16="http://schemas.microsoft.com/office/drawing/2014/main" id="{8475AA6E-AF4F-3346-942A-55D0161BD035}"/>
              </a:ext>
            </a:extLst>
          </p:cNvPr>
          <p:cNvPicPr>
            <a:picLocks noChangeAspect="1"/>
          </p:cNvPicPr>
          <p:nvPr/>
        </p:nvPicPr>
        <p:blipFill>
          <a:blip r:embed="rId15"/>
          <a:stretch>
            <a:fillRect/>
          </a:stretch>
        </p:blipFill>
        <p:spPr>
          <a:xfrm>
            <a:off x="7703203" y="2995126"/>
            <a:ext cx="2521527" cy="737289"/>
          </a:xfrm>
          <a:prstGeom prst="rect">
            <a:avLst/>
          </a:prstGeom>
        </p:spPr>
      </p:pic>
    </p:spTree>
    <p:extLst>
      <p:ext uri="{BB962C8B-B14F-4D97-AF65-F5344CB8AC3E}">
        <p14:creationId xmlns:p14="http://schemas.microsoft.com/office/powerpoint/2010/main" val="3162250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C9-B413-4649-9EC8-16F09E53CB2A}"/>
              </a:ext>
            </a:extLst>
          </p:cNvPr>
          <p:cNvSpPr>
            <a:spLocks noGrp="1"/>
          </p:cNvSpPr>
          <p:nvPr>
            <p:ph type="title"/>
          </p:nvPr>
        </p:nvSpPr>
        <p:spPr/>
        <p:txBody>
          <a:bodyPr/>
          <a:lstStyle/>
          <a:p>
            <a:r>
              <a:rPr lang="en-US" dirty="0"/>
              <a:t>UNC Eshelman School of Pharmacy Phase I SWOT</a:t>
            </a:r>
          </a:p>
        </p:txBody>
      </p:sp>
      <p:sp>
        <p:nvSpPr>
          <p:cNvPr id="3" name="Content Placeholder 2">
            <a:extLst>
              <a:ext uri="{FF2B5EF4-FFF2-40B4-BE49-F238E27FC236}">
                <a16:creationId xmlns:a16="http://schemas.microsoft.com/office/drawing/2014/main" id="{437A82C3-37D2-3C40-AD59-F80BEE55D1C6}"/>
              </a:ext>
            </a:extLst>
          </p:cNvPr>
          <p:cNvSpPr>
            <a:spLocks noGrp="1"/>
          </p:cNvSpPr>
          <p:nvPr>
            <p:ph idx="1"/>
          </p:nvPr>
        </p:nvSpPr>
        <p:spPr>
          <a:xfrm>
            <a:off x="384634" y="1151783"/>
            <a:ext cx="10972800" cy="661327"/>
          </a:xfrm>
        </p:spPr>
        <p:txBody>
          <a:bodyPr>
            <a:normAutofit/>
          </a:bodyPr>
          <a:lstStyle/>
          <a:p>
            <a:r>
              <a:rPr lang="en-US" sz="1600" b="0" i="1" dirty="0">
                <a:solidFill>
                  <a:schemeClr val="tx2"/>
                </a:solidFill>
              </a:rPr>
              <a:t>(Based on 850+ respondents from UNC Eshelman School of Pharmacy Strategic Planning Survey, 13 members of of the UNC Eshelman School of Pharmacy Strategic Planning Task Force, Competitive Benchmarking, Strategic Plan 2.0 2018-2020)</a:t>
            </a:r>
          </a:p>
        </p:txBody>
      </p:sp>
      <p:grpSp>
        <p:nvGrpSpPr>
          <p:cNvPr id="14" name="Group 13">
            <a:extLst>
              <a:ext uri="{FF2B5EF4-FFF2-40B4-BE49-F238E27FC236}">
                <a16:creationId xmlns:a16="http://schemas.microsoft.com/office/drawing/2014/main" id="{925196E9-2CEC-114D-96C4-6D5944E8B8F5}"/>
              </a:ext>
            </a:extLst>
          </p:cNvPr>
          <p:cNvGrpSpPr/>
          <p:nvPr/>
        </p:nvGrpSpPr>
        <p:grpSpPr>
          <a:xfrm>
            <a:off x="928902" y="1963507"/>
            <a:ext cx="10334196" cy="4102294"/>
            <a:chOff x="715267" y="1963507"/>
            <a:chExt cx="10334196" cy="4102294"/>
          </a:xfrm>
        </p:grpSpPr>
        <p:graphicFrame>
          <p:nvGraphicFramePr>
            <p:cNvPr id="4" name="Table 6">
              <a:extLst>
                <a:ext uri="{FF2B5EF4-FFF2-40B4-BE49-F238E27FC236}">
                  <a16:creationId xmlns:a16="http://schemas.microsoft.com/office/drawing/2014/main" id="{C4C3AC05-1108-9F49-8893-1492F75E4C11}"/>
                </a:ext>
              </a:extLst>
            </p:cNvPr>
            <p:cNvGraphicFramePr>
              <a:graphicFrameLocks/>
            </p:cNvGraphicFramePr>
            <p:nvPr>
              <p:extLst>
                <p:ext uri="{D42A27DB-BD31-4B8C-83A1-F6EECF244321}">
                  <p14:modId xmlns:p14="http://schemas.microsoft.com/office/powerpoint/2010/main" val="3901124263"/>
                </p:ext>
              </p:extLst>
            </p:nvPr>
          </p:nvGraphicFramePr>
          <p:xfrm>
            <a:off x="715267" y="1963507"/>
            <a:ext cx="10334196" cy="4073118"/>
          </p:xfrm>
          <a:graphic>
            <a:graphicData uri="http://schemas.openxmlformats.org/drawingml/2006/table">
              <a:tbl>
                <a:tblPr firstRow="1" bandRow="1">
                  <a:tableStyleId>{5C22544A-7EE6-4342-B048-85BDC9FD1C3A}</a:tableStyleId>
                </a:tblPr>
                <a:tblGrid>
                  <a:gridCol w="5167098">
                    <a:extLst>
                      <a:ext uri="{9D8B030D-6E8A-4147-A177-3AD203B41FA5}">
                        <a16:colId xmlns:a16="http://schemas.microsoft.com/office/drawing/2014/main" val="478615975"/>
                      </a:ext>
                    </a:extLst>
                  </a:gridCol>
                  <a:gridCol w="5167098">
                    <a:extLst>
                      <a:ext uri="{9D8B030D-6E8A-4147-A177-3AD203B41FA5}">
                        <a16:colId xmlns:a16="http://schemas.microsoft.com/office/drawing/2014/main" val="2863150277"/>
                      </a:ext>
                    </a:extLst>
                  </a:gridCol>
                </a:tblGrid>
                <a:tr h="2036559">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1682864012"/>
                    </a:ext>
                  </a:extLst>
                </a:tr>
                <a:tr h="2036559">
                  <a:tc>
                    <a:txBody>
                      <a:bodyPr/>
                      <a:lstStyle/>
                      <a:p>
                        <a:endParaRPr lang="en-US" dirty="0"/>
                      </a:p>
                    </a:txBody>
                    <a:tcPr>
                      <a:solidFill>
                        <a:schemeClr val="bg1">
                          <a:lumMod val="85000"/>
                        </a:schemeClr>
                      </a:solidFill>
                    </a:tcPr>
                  </a:tc>
                  <a:tc>
                    <a:txBody>
                      <a:bodyPr/>
                      <a:lstStyle/>
                      <a:p>
                        <a:endParaRPr lang="en-US" dirty="0"/>
                      </a:p>
                    </a:txBody>
                    <a:tcPr>
                      <a:solidFill>
                        <a:srgbClr val="DDE8F7"/>
                      </a:solidFill>
                    </a:tcPr>
                  </a:tc>
                  <a:extLst>
                    <a:ext uri="{0D108BD9-81ED-4DB2-BD59-A6C34878D82A}">
                      <a16:rowId xmlns:a16="http://schemas.microsoft.com/office/drawing/2014/main" val="3921798619"/>
                    </a:ext>
                  </a:extLst>
                </a:tr>
              </a:tbl>
            </a:graphicData>
          </a:graphic>
        </p:graphicFrame>
        <p:sp>
          <p:nvSpPr>
            <p:cNvPr id="8" name="TextBox 7">
              <a:extLst>
                <a:ext uri="{FF2B5EF4-FFF2-40B4-BE49-F238E27FC236}">
                  <a16:creationId xmlns:a16="http://schemas.microsoft.com/office/drawing/2014/main" id="{BEC08CF2-C178-094A-AF06-CA6134A7E8E5}"/>
                </a:ext>
              </a:extLst>
            </p:cNvPr>
            <p:cNvSpPr txBox="1"/>
            <p:nvPr/>
          </p:nvSpPr>
          <p:spPr>
            <a:xfrm>
              <a:off x="5910397" y="4034476"/>
              <a:ext cx="5083782" cy="2031325"/>
            </a:xfrm>
            <a:prstGeom prst="rect">
              <a:avLst/>
            </a:prstGeom>
            <a:noFill/>
          </p:spPr>
          <p:txBody>
            <a:bodyPr wrap="square" rtlCol="0">
              <a:spAutoFit/>
            </a:bodyPr>
            <a:lstStyle/>
            <a:p>
              <a:pPr algn="ctr"/>
              <a:r>
                <a:rPr lang="en-US" b="1" u="sng" dirty="0">
                  <a:solidFill>
                    <a:schemeClr val="accent1">
                      <a:lumMod val="75000"/>
                    </a:schemeClr>
                  </a:solidFill>
                </a:rPr>
                <a:t>Threats</a:t>
              </a:r>
            </a:p>
            <a:p>
              <a:pPr marL="342900" indent="-342900">
                <a:buFont typeface="Arial" panose="020B0604020202020204" pitchFamily="34" charset="0"/>
                <a:buChar char="•"/>
              </a:pPr>
              <a:r>
                <a:rPr lang="en-US" sz="1200" b="1" dirty="0">
                  <a:solidFill>
                    <a:schemeClr val="accent2"/>
                  </a:solidFill>
                </a:rPr>
                <a:t>Oversupply of Pharmacy Students</a:t>
              </a:r>
              <a:endParaRPr lang="en-US" sz="1200" dirty="0">
                <a:solidFill>
                  <a:schemeClr val="accent2"/>
                </a:solidFill>
              </a:endParaRPr>
            </a:p>
            <a:p>
              <a:pPr marL="800100" lvl="1" indent="-342900">
                <a:buFont typeface="Arial" panose="020B0604020202020204" pitchFamily="34" charset="0"/>
                <a:buChar char="•"/>
              </a:pPr>
              <a:r>
                <a:rPr lang="en-US" sz="1200" dirty="0">
                  <a:solidFill>
                    <a:schemeClr val="accent2"/>
                  </a:solidFill>
                </a:rPr>
                <a:t>Too many pharmacy schools, admitting too many students</a:t>
              </a:r>
            </a:p>
            <a:p>
              <a:pPr marL="800100" lvl="1" indent="-342900">
                <a:buFont typeface="Arial" panose="020B0604020202020204" pitchFamily="34" charset="0"/>
                <a:buChar char="•"/>
              </a:pPr>
              <a:r>
                <a:rPr lang="en-US" sz="1200" dirty="0">
                  <a:solidFill>
                    <a:schemeClr val="accent2"/>
                  </a:solidFill>
                </a:rPr>
                <a:t>Declining number of traditional pharmacy jobs</a:t>
              </a:r>
            </a:p>
            <a:p>
              <a:pPr marL="342900" indent="-342900">
                <a:buFont typeface="Arial" panose="020B0604020202020204" pitchFamily="34" charset="0"/>
                <a:buChar char="•"/>
              </a:pPr>
              <a:r>
                <a:rPr lang="en-US" sz="1200" b="1" dirty="0">
                  <a:solidFill>
                    <a:schemeClr val="accent2"/>
                  </a:solidFill>
                </a:rPr>
                <a:t>Economy</a:t>
              </a:r>
            </a:p>
            <a:p>
              <a:pPr marL="800100" lvl="1" indent="-342900">
                <a:buFont typeface="Arial" panose="020B0604020202020204" pitchFamily="34" charset="0"/>
                <a:buChar char="•"/>
              </a:pPr>
              <a:r>
                <a:rPr lang="en-US" sz="1200" dirty="0">
                  <a:solidFill>
                    <a:schemeClr val="accent2"/>
                  </a:solidFill>
                </a:rPr>
                <a:t>COVID-19, budget cuts, financial crisis, state/federal funding</a:t>
              </a:r>
            </a:p>
            <a:p>
              <a:pPr marL="347663" lvl="1" indent="-336550">
                <a:buFont typeface="Arial" panose="020B0604020202020204" pitchFamily="34" charset="0"/>
                <a:buChar char="•"/>
              </a:pPr>
              <a:r>
                <a:rPr lang="en-US" sz="1200" b="1" dirty="0">
                  <a:solidFill>
                    <a:schemeClr val="accent2"/>
                  </a:solidFill>
                </a:rPr>
                <a:t>Fewer Applicants</a:t>
              </a:r>
            </a:p>
            <a:p>
              <a:pPr marL="804863" lvl="2" indent="-336550">
                <a:buFont typeface="Arial" panose="020B0604020202020204" pitchFamily="34" charset="0"/>
                <a:buChar char="•"/>
              </a:pPr>
              <a:r>
                <a:rPr lang="en-US" sz="1200" dirty="0">
                  <a:solidFill>
                    <a:schemeClr val="accent2"/>
                  </a:solidFill>
                </a:rPr>
                <a:t>Declining number of applications, less qualified applicant pool (nationally)</a:t>
              </a:r>
            </a:p>
            <a:p>
              <a:pPr marL="804863" lvl="2" indent="-336550">
                <a:buFont typeface="Arial" panose="020B0604020202020204" pitchFamily="34" charset="0"/>
                <a:buChar char="•"/>
              </a:pPr>
              <a:r>
                <a:rPr lang="en-US" sz="1200" dirty="0">
                  <a:solidFill>
                    <a:schemeClr val="accent2"/>
                  </a:solidFill>
                </a:rPr>
                <a:t>Decreased interest, declining enrollment</a:t>
              </a:r>
            </a:p>
          </p:txBody>
        </p:sp>
      </p:grpSp>
      <p:sp>
        <p:nvSpPr>
          <p:cNvPr id="10" name="TextBox 9">
            <a:extLst>
              <a:ext uri="{FF2B5EF4-FFF2-40B4-BE49-F238E27FC236}">
                <a16:creationId xmlns:a16="http://schemas.microsoft.com/office/drawing/2014/main" id="{2EE9BFC3-E54C-1E42-B581-DC8354A0E7FC}"/>
              </a:ext>
            </a:extLst>
          </p:cNvPr>
          <p:cNvSpPr txBox="1"/>
          <p:nvPr/>
        </p:nvSpPr>
        <p:spPr>
          <a:xfrm>
            <a:off x="10977190" y="298776"/>
            <a:ext cx="819455" cy="369332"/>
          </a:xfrm>
          <a:prstGeom prst="rect">
            <a:avLst/>
          </a:prstGeom>
          <a:noFill/>
        </p:spPr>
        <p:txBody>
          <a:bodyPr wrap="none" rtlCol="0">
            <a:spAutoFit/>
          </a:bodyPr>
          <a:lstStyle/>
          <a:p>
            <a:r>
              <a:rPr lang="en-US" b="1" dirty="0">
                <a:solidFill>
                  <a:schemeClr val="bg2"/>
                </a:solidFill>
              </a:rPr>
              <a:t>DRAFT</a:t>
            </a:r>
          </a:p>
        </p:txBody>
      </p:sp>
      <p:sp>
        <p:nvSpPr>
          <p:cNvPr id="11" name="TextBox 10">
            <a:extLst>
              <a:ext uri="{FF2B5EF4-FFF2-40B4-BE49-F238E27FC236}">
                <a16:creationId xmlns:a16="http://schemas.microsoft.com/office/drawing/2014/main" id="{8285A139-75B1-F946-B076-027E546896D8}"/>
              </a:ext>
            </a:extLst>
          </p:cNvPr>
          <p:cNvSpPr txBox="1"/>
          <p:nvPr/>
        </p:nvSpPr>
        <p:spPr>
          <a:xfrm>
            <a:off x="928902" y="1972373"/>
            <a:ext cx="5122704" cy="1877437"/>
          </a:xfrm>
          <a:prstGeom prst="rect">
            <a:avLst/>
          </a:prstGeom>
          <a:noFill/>
        </p:spPr>
        <p:txBody>
          <a:bodyPr wrap="square" rtlCol="0">
            <a:spAutoFit/>
          </a:bodyPr>
          <a:lstStyle/>
          <a:p>
            <a:pPr algn="ctr"/>
            <a:r>
              <a:rPr lang="en-US" b="1" u="sng" dirty="0">
                <a:solidFill>
                  <a:schemeClr val="bg1">
                    <a:lumMod val="50000"/>
                  </a:schemeClr>
                </a:solidFill>
              </a:rPr>
              <a:t>Strengths</a:t>
            </a:r>
          </a:p>
          <a:p>
            <a:pPr marL="342900" indent="-342900">
              <a:buFont typeface="Arial" panose="020B0604020202020204" pitchFamily="34" charset="0"/>
              <a:buChar char="•"/>
            </a:pPr>
            <a:r>
              <a:rPr lang="en-US" sz="1200" b="1" dirty="0">
                <a:solidFill>
                  <a:schemeClr val="bg1">
                    <a:lumMod val="50000"/>
                  </a:schemeClr>
                </a:solidFill>
              </a:rPr>
              <a:t>Innovative and Rigorous PharmD Curriculum</a:t>
            </a:r>
          </a:p>
          <a:p>
            <a:pPr marL="800100" lvl="1" indent="-342900">
              <a:buFont typeface="Arial" panose="020B0604020202020204" pitchFamily="34" charset="0"/>
              <a:buChar char="•"/>
            </a:pPr>
            <a:r>
              <a:rPr lang="en-US" sz="1200" dirty="0">
                <a:solidFill>
                  <a:schemeClr val="bg1">
                    <a:lumMod val="50000"/>
                  </a:schemeClr>
                </a:solidFill>
              </a:rPr>
              <a:t>Early immersion experiences, strong clinical training/rotations </a:t>
            </a:r>
          </a:p>
          <a:p>
            <a:pPr marL="800100" lvl="1" indent="-342900">
              <a:buFont typeface="Arial" panose="020B0604020202020204" pitchFamily="34" charset="0"/>
              <a:buChar char="•"/>
            </a:pPr>
            <a:r>
              <a:rPr lang="en-US" sz="1200" dirty="0">
                <a:solidFill>
                  <a:schemeClr val="bg1">
                    <a:lumMod val="50000"/>
                  </a:schemeClr>
                </a:solidFill>
              </a:rPr>
              <a:t>Rigorous and challenging coursework</a:t>
            </a:r>
          </a:p>
          <a:p>
            <a:pPr marL="342900" indent="-342900">
              <a:buFont typeface="Arial" panose="020B0604020202020204" pitchFamily="34" charset="0"/>
              <a:buChar char="•"/>
            </a:pPr>
            <a:r>
              <a:rPr lang="en-US" sz="1200" b="1" dirty="0">
                <a:solidFill>
                  <a:schemeClr val="bg1">
                    <a:lumMod val="50000"/>
                  </a:schemeClr>
                </a:solidFill>
              </a:rPr>
              <a:t>Exceptional and Dedicated Faculty</a:t>
            </a:r>
          </a:p>
          <a:p>
            <a:pPr marL="800100" lvl="1" indent="-342900">
              <a:buFont typeface="Arial" panose="020B0604020202020204" pitchFamily="34" charset="0"/>
              <a:buChar char="•"/>
            </a:pPr>
            <a:r>
              <a:rPr lang="en-US" sz="1200" dirty="0">
                <a:solidFill>
                  <a:schemeClr val="bg1">
                    <a:lumMod val="50000"/>
                  </a:schemeClr>
                </a:solidFill>
              </a:rPr>
              <a:t>In varying areas of research and expertise</a:t>
            </a:r>
          </a:p>
          <a:p>
            <a:pPr marL="800100" lvl="1" indent="-342900">
              <a:buFont typeface="Arial" panose="020B0604020202020204" pitchFamily="34" charset="0"/>
              <a:buChar char="•"/>
            </a:pPr>
            <a:r>
              <a:rPr lang="en-US" sz="1200" dirty="0">
                <a:solidFill>
                  <a:schemeClr val="bg1">
                    <a:lumMod val="50000"/>
                  </a:schemeClr>
                </a:solidFill>
              </a:rPr>
              <a:t>Committed to teaching and student success</a:t>
            </a:r>
          </a:p>
          <a:p>
            <a:pPr marL="342900" indent="-342900">
              <a:buFont typeface="Arial" panose="020B0604020202020204" pitchFamily="34" charset="0"/>
              <a:buChar char="•"/>
            </a:pPr>
            <a:r>
              <a:rPr lang="en-US" sz="1200" b="1" dirty="0">
                <a:solidFill>
                  <a:schemeClr val="bg1">
                    <a:lumMod val="50000"/>
                  </a:schemeClr>
                </a:solidFill>
              </a:rPr>
              <a:t>Breadth and Depth of Research</a:t>
            </a:r>
          </a:p>
          <a:p>
            <a:pPr marL="800100" lvl="1" indent="-342900">
              <a:buFont typeface="Arial" panose="020B0604020202020204" pitchFamily="34" charset="0"/>
              <a:buChar char="•"/>
            </a:pPr>
            <a:r>
              <a:rPr lang="en-US" sz="1200" dirty="0">
                <a:solidFill>
                  <a:schemeClr val="bg1">
                    <a:lumMod val="50000"/>
                  </a:schemeClr>
                </a:solidFill>
              </a:rPr>
              <a:t>Innovative research enterprise with diverse research areas</a:t>
            </a:r>
          </a:p>
        </p:txBody>
      </p:sp>
      <p:sp>
        <p:nvSpPr>
          <p:cNvPr id="12" name="TextBox 11">
            <a:extLst>
              <a:ext uri="{FF2B5EF4-FFF2-40B4-BE49-F238E27FC236}">
                <a16:creationId xmlns:a16="http://schemas.microsoft.com/office/drawing/2014/main" id="{4F28D1B6-A9A1-6C48-8201-DB9059520851}"/>
              </a:ext>
            </a:extLst>
          </p:cNvPr>
          <p:cNvSpPr txBox="1"/>
          <p:nvPr/>
        </p:nvSpPr>
        <p:spPr>
          <a:xfrm>
            <a:off x="6124032" y="1963507"/>
            <a:ext cx="5083782" cy="1846659"/>
          </a:xfrm>
          <a:prstGeom prst="rect">
            <a:avLst/>
          </a:prstGeom>
          <a:noFill/>
        </p:spPr>
        <p:txBody>
          <a:bodyPr wrap="square" rtlCol="0">
            <a:spAutoFit/>
          </a:bodyPr>
          <a:lstStyle/>
          <a:p>
            <a:pPr algn="ctr"/>
            <a:r>
              <a:rPr lang="en-US" b="1" u="sng" dirty="0">
                <a:solidFill>
                  <a:schemeClr val="bg1">
                    <a:lumMod val="50000"/>
                  </a:schemeClr>
                </a:solidFill>
              </a:rPr>
              <a:t>Weaknesses</a:t>
            </a:r>
          </a:p>
          <a:p>
            <a:pPr marL="342900" indent="-342900">
              <a:buFont typeface="Arial" panose="020B0604020202020204" pitchFamily="34" charset="0"/>
              <a:buChar char="•"/>
            </a:pPr>
            <a:r>
              <a:rPr lang="en-US" sz="1200" b="1" dirty="0">
                <a:solidFill>
                  <a:schemeClr val="bg1">
                    <a:lumMod val="50000"/>
                  </a:schemeClr>
                </a:solidFill>
              </a:rPr>
              <a:t>Organization and Fiscal Sustainability</a:t>
            </a:r>
          </a:p>
          <a:p>
            <a:pPr marL="800100" lvl="1" indent="-342900">
              <a:buFont typeface="Arial" panose="020B0604020202020204" pitchFamily="34" charset="0"/>
              <a:buChar char="•"/>
            </a:pPr>
            <a:r>
              <a:rPr lang="en-US" sz="1200" dirty="0">
                <a:solidFill>
                  <a:schemeClr val="bg1">
                    <a:lumMod val="50000"/>
                  </a:schemeClr>
                </a:solidFill>
              </a:rPr>
              <a:t>Too many initiatives and priorities, lack of accountability</a:t>
            </a:r>
          </a:p>
          <a:p>
            <a:pPr marL="800100" lvl="1" indent="-342900">
              <a:buFont typeface="Arial" panose="020B0604020202020204" pitchFamily="34" charset="0"/>
              <a:buChar char="•"/>
            </a:pPr>
            <a:r>
              <a:rPr lang="en-US" sz="1200" dirty="0">
                <a:solidFill>
                  <a:schemeClr val="bg1">
                    <a:lumMod val="50000"/>
                  </a:schemeClr>
                </a:solidFill>
              </a:rPr>
              <a:t>Too many leaders/administrators, lack of transparency</a:t>
            </a:r>
          </a:p>
          <a:p>
            <a:pPr marL="342900" indent="-342900">
              <a:buFont typeface="Arial" panose="020B0604020202020204" pitchFamily="34" charset="0"/>
              <a:buChar char="•"/>
            </a:pPr>
            <a:r>
              <a:rPr lang="en-US" sz="1200" b="1" dirty="0">
                <a:solidFill>
                  <a:schemeClr val="bg1">
                    <a:lumMod val="50000"/>
                  </a:schemeClr>
                </a:solidFill>
              </a:rPr>
              <a:t>Diversity, Equity, and Inclusion</a:t>
            </a:r>
          </a:p>
          <a:p>
            <a:pPr marL="800100" lvl="1" indent="-342900">
              <a:buFont typeface="Arial" panose="020B0604020202020204" pitchFamily="34" charset="0"/>
              <a:buChar char="•"/>
            </a:pPr>
            <a:r>
              <a:rPr lang="en-US" sz="1200" dirty="0">
                <a:solidFill>
                  <a:schemeClr val="bg1">
                    <a:lumMod val="50000"/>
                  </a:schemeClr>
                </a:solidFill>
              </a:rPr>
              <a:t>Lack of diversity of faculty, staff, and students</a:t>
            </a:r>
            <a:endParaRPr lang="en-US" sz="1200" b="1" dirty="0">
              <a:solidFill>
                <a:schemeClr val="bg1">
                  <a:lumMod val="50000"/>
                </a:schemeClr>
              </a:solidFill>
            </a:endParaRPr>
          </a:p>
          <a:p>
            <a:pPr marL="342900" indent="-342900">
              <a:buFont typeface="Arial" panose="020B0604020202020204" pitchFamily="34" charset="0"/>
              <a:buChar char="•"/>
            </a:pPr>
            <a:r>
              <a:rPr lang="en-US" sz="1200" b="1" dirty="0">
                <a:solidFill>
                  <a:schemeClr val="bg1">
                    <a:lumMod val="50000"/>
                  </a:schemeClr>
                </a:solidFill>
              </a:rPr>
              <a:t>Career and Curricular Options for Students</a:t>
            </a:r>
            <a:r>
              <a:rPr lang="en-US" sz="1200" dirty="0">
                <a:solidFill>
                  <a:schemeClr val="bg1">
                    <a:lumMod val="50000"/>
                  </a:schemeClr>
                </a:solidFill>
              </a:rPr>
              <a:t> </a:t>
            </a:r>
          </a:p>
          <a:p>
            <a:pPr marL="800100" lvl="1" indent="-342900">
              <a:buFont typeface="Arial" panose="020B0604020202020204" pitchFamily="34" charset="0"/>
              <a:buChar char="•"/>
            </a:pPr>
            <a:r>
              <a:rPr lang="en-US" sz="1200" dirty="0">
                <a:solidFill>
                  <a:schemeClr val="bg1">
                    <a:lumMod val="50000"/>
                  </a:schemeClr>
                </a:solidFill>
              </a:rPr>
              <a:t>Need for career opportunities outside of direct patient care</a:t>
            </a:r>
          </a:p>
          <a:p>
            <a:pPr marL="800100" lvl="1" indent="-342900">
              <a:buFont typeface="Arial" panose="020B0604020202020204" pitchFamily="34" charset="0"/>
              <a:buChar char="•"/>
            </a:pPr>
            <a:r>
              <a:rPr lang="en-US" sz="1200" dirty="0">
                <a:solidFill>
                  <a:schemeClr val="bg1">
                    <a:lumMod val="50000"/>
                  </a:schemeClr>
                </a:solidFill>
              </a:rPr>
              <a:t>Lack of adaptation to the changing healthcare market landscape</a:t>
            </a:r>
          </a:p>
        </p:txBody>
      </p:sp>
      <p:sp>
        <p:nvSpPr>
          <p:cNvPr id="13" name="TextBox 12">
            <a:extLst>
              <a:ext uri="{FF2B5EF4-FFF2-40B4-BE49-F238E27FC236}">
                <a16:creationId xmlns:a16="http://schemas.microsoft.com/office/drawing/2014/main" id="{8BBC1059-B1D6-7944-A4D8-2E87B78C1918}"/>
              </a:ext>
            </a:extLst>
          </p:cNvPr>
          <p:cNvSpPr txBox="1"/>
          <p:nvPr/>
        </p:nvSpPr>
        <p:spPr>
          <a:xfrm>
            <a:off x="928902" y="4034476"/>
            <a:ext cx="5131942" cy="2031325"/>
          </a:xfrm>
          <a:prstGeom prst="rect">
            <a:avLst/>
          </a:prstGeom>
          <a:noFill/>
        </p:spPr>
        <p:txBody>
          <a:bodyPr wrap="square" rtlCol="0">
            <a:spAutoFit/>
          </a:bodyPr>
          <a:lstStyle/>
          <a:p>
            <a:pPr algn="ctr"/>
            <a:r>
              <a:rPr lang="en-US" b="1" u="sng" dirty="0">
                <a:solidFill>
                  <a:schemeClr val="bg1">
                    <a:lumMod val="50000"/>
                  </a:schemeClr>
                </a:solidFill>
              </a:rPr>
              <a:t>Opportunities</a:t>
            </a:r>
          </a:p>
          <a:p>
            <a:pPr marL="342900" indent="-342900">
              <a:buFont typeface="Arial" panose="020B0604020202020204" pitchFamily="34" charset="0"/>
              <a:buChar char="•"/>
            </a:pPr>
            <a:r>
              <a:rPr lang="en-US" sz="1200" b="1" dirty="0">
                <a:solidFill>
                  <a:schemeClr val="bg1">
                    <a:lumMod val="50000"/>
                  </a:schemeClr>
                </a:solidFill>
              </a:rPr>
              <a:t>Preparing for Tomorrow’s Jobs</a:t>
            </a:r>
          </a:p>
          <a:p>
            <a:pPr marL="800100" lvl="1" indent="-342900">
              <a:buFont typeface="Arial" panose="020B0604020202020204" pitchFamily="34" charset="0"/>
              <a:buChar char="•"/>
            </a:pPr>
            <a:r>
              <a:rPr lang="en-US" sz="1200" dirty="0">
                <a:solidFill>
                  <a:schemeClr val="bg1">
                    <a:lumMod val="50000"/>
                  </a:schemeClr>
                </a:solidFill>
              </a:rPr>
              <a:t>New educational offerings: undergraduate, graduate &amp; certificate</a:t>
            </a:r>
          </a:p>
          <a:p>
            <a:pPr marL="800100" lvl="1" indent="-342900">
              <a:buFont typeface="Arial" panose="020B0604020202020204" pitchFamily="34" charset="0"/>
              <a:buChar char="•"/>
            </a:pPr>
            <a:r>
              <a:rPr lang="en-US" sz="1200" dirty="0">
                <a:solidFill>
                  <a:schemeClr val="bg1">
                    <a:lumMod val="50000"/>
                  </a:schemeClr>
                </a:solidFill>
              </a:rPr>
              <a:t>Career services and support</a:t>
            </a:r>
          </a:p>
          <a:p>
            <a:pPr marL="342900" indent="-342900">
              <a:buFont typeface="Arial" panose="020B0604020202020204" pitchFamily="34" charset="0"/>
              <a:buChar char="•"/>
            </a:pPr>
            <a:r>
              <a:rPr lang="en-US" sz="1200" b="1" dirty="0">
                <a:solidFill>
                  <a:schemeClr val="bg1">
                    <a:lumMod val="50000"/>
                  </a:schemeClr>
                </a:solidFill>
              </a:rPr>
              <a:t>Creation of New Markets for Pharmacy &amp; Pharmaceutical Sciences</a:t>
            </a:r>
          </a:p>
          <a:p>
            <a:pPr marL="800100" lvl="1" indent="-342900">
              <a:buFont typeface="Arial" panose="020B0604020202020204" pitchFamily="34" charset="0"/>
              <a:buChar char="•"/>
            </a:pPr>
            <a:r>
              <a:rPr lang="en-US" sz="1200" dirty="0">
                <a:solidFill>
                  <a:schemeClr val="bg1">
                    <a:lumMod val="50000"/>
                  </a:schemeClr>
                </a:solidFill>
              </a:rPr>
              <a:t>Advancing the practice of pharmacy</a:t>
            </a:r>
          </a:p>
          <a:p>
            <a:pPr marL="800100" lvl="1" indent="-342900">
              <a:buFont typeface="Arial" panose="020B0604020202020204" pitchFamily="34" charset="0"/>
              <a:buChar char="•"/>
            </a:pPr>
            <a:r>
              <a:rPr lang="en-US" sz="1200" dirty="0">
                <a:solidFill>
                  <a:schemeClr val="bg1">
                    <a:lumMod val="50000"/>
                  </a:schemeClr>
                </a:solidFill>
              </a:rPr>
              <a:t>Entrepreneurship</a:t>
            </a:r>
          </a:p>
          <a:p>
            <a:pPr marL="342900" indent="-342900">
              <a:buFont typeface="Arial" panose="020B0604020202020204" pitchFamily="34" charset="0"/>
              <a:buChar char="•"/>
            </a:pPr>
            <a:r>
              <a:rPr lang="en-US" sz="1200" b="1" dirty="0">
                <a:solidFill>
                  <a:schemeClr val="bg1">
                    <a:lumMod val="50000"/>
                  </a:schemeClr>
                </a:solidFill>
              </a:rPr>
              <a:t>Strategic Partnerships</a:t>
            </a:r>
            <a:endParaRPr lang="en-US" sz="1200" dirty="0">
              <a:solidFill>
                <a:schemeClr val="bg1">
                  <a:lumMod val="50000"/>
                </a:schemeClr>
              </a:solidFill>
            </a:endParaRPr>
          </a:p>
          <a:p>
            <a:pPr marL="800100" lvl="1" indent="-342900">
              <a:buFont typeface="Arial" panose="020B0604020202020204" pitchFamily="34" charset="0"/>
              <a:buChar char="•"/>
            </a:pPr>
            <a:r>
              <a:rPr lang="en-US" sz="1200" dirty="0">
                <a:solidFill>
                  <a:schemeClr val="bg1">
                    <a:lumMod val="50000"/>
                  </a:schemeClr>
                </a:solidFill>
              </a:rPr>
              <a:t>Collaboration with other UNC schools</a:t>
            </a:r>
          </a:p>
          <a:p>
            <a:pPr marL="800100" lvl="1" indent="-342900">
              <a:buFont typeface="Arial" panose="020B0604020202020204" pitchFamily="34" charset="0"/>
              <a:buChar char="•"/>
            </a:pPr>
            <a:r>
              <a:rPr lang="en-US" sz="1200" dirty="0">
                <a:solidFill>
                  <a:schemeClr val="bg1">
                    <a:lumMod val="50000"/>
                  </a:schemeClr>
                </a:solidFill>
              </a:rPr>
              <a:t>Partnerships across industry</a:t>
            </a:r>
          </a:p>
        </p:txBody>
      </p:sp>
    </p:spTree>
    <p:extLst>
      <p:ext uri="{BB962C8B-B14F-4D97-AF65-F5344CB8AC3E}">
        <p14:creationId xmlns:p14="http://schemas.microsoft.com/office/powerpoint/2010/main" val="2834783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Threat #1</a:t>
            </a:r>
            <a:r>
              <a:rPr lang="en-US"/>
              <a:t>: Oversupply of Pharmacy Students</a:t>
            </a:r>
            <a:endParaRPr lang="en-US" dirty="0"/>
          </a:p>
        </p:txBody>
      </p:sp>
      <p:sp>
        <p:nvSpPr>
          <p:cNvPr id="9" name="Speech Bubble: Oval 8">
            <a:extLst>
              <a:ext uri="{FF2B5EF4-FFF2-40B4-BE49-F238E27FC236}">
                <a16:creationId xmlns:a16="http://schemas.microsoft.com/office/drawing/2014/main" id="{A642C873-5F7A-4287-999D-88A47D817BDC}"/>
              </a:ext>
            </a:extLst>
          </p:cNvPr>
          <p:cNvSpPr/>
          <p:nvPr/>
        </p:nvSpPr>
        <p:spPr>
          <a:xfrm>
            <a:off x="1899297" y="1221142"/>
            <a:ext cx="974304" cy="974304"/>
          </a:xfrm>
          <a:prstGeom prst="wedgeEllipseCallout">
            <a:avLst>
              <a:gd name="adj1" fmla="val -1547"/>
              <a:gd name="adj2" fmla="val 772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25%</a:t>
            </a:r>
          </a:p>
        </p:txBody>
      </p:sp>
      <p:sp>
        <p:nvSpPr>
          <p:cNvPr id="10" name="Speech Bubble: Oval 9">
            <a:extLst>
              <a:ext uri="{FF2B5EF4-FFF2-40B4-BE49-F238E27FC236}">
                <a16:creationId xmlns:a16="http://schemas.microsoft.com/office/drawing/2014/main" id="{2918C97C-27E0-43E9-B51E-2D3FA4084E13}"/>
              </a:ext>
            </a:extLst>
          </p:cNvPr>
          <p:cNvSpPr/>
          <p:nvPr/>
        </p:nvSpPr>
        <p:spPr>
          <a:xfrm>
            <a:off x="5676452" y="1221142"/>
            <a:ext cx="974304" cy="974304"/>
          </a:xfrm>
          <a:prstGeom prst="wedgeEllipseCallout">
            <a:avLst>
              <a:gd name="adj1" fmla="val -1547"/>
              <a:gd name="adj2" fmla="val 772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23%</a:t>
            </a:r>
          </a:p>
        </p:txBody>
      </p:sp>
      <p:sp>
        <p:nvSpPr>
          <p:cNvPr id="11" name="Speech Bubble: Oval 10">
            <a:extLst>
              <a:ext uri="{FF2B5EF4-FFF2-40B4-BE49-F238E27FC236}">
                <a16:creationId xmlns:a16="http://schemas.microsoft.com/office/drawing/2014/main" id="{C7939E0F-4E61-4953-A29C-CE157F27FC93}"/>
              </a:ext>
            </a:extLst>
          </p:cNvPr>
          <p:cNvSpPr/>
          <p:nvPr/>
        </p:nvSpPr>
        <p:spPr>
          <a:xfrm>
            <a:off x="9453607" y="1221142"/>
            <a:ext cx="974304" cy="974304"/>
          </a:xfrm>
          <a:prstGeom prst="wedgeEllipseCallout">
            <a:avLst>
              <a:gd name="adj1" fmla="val -1547"/>
              <a:gd name="adj2" fmla="val 772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17%</a:t>
            </a:r>
          </a:p>
        </p:txBody>
      </p:sp>
      <p:sp>
        <p:nvSpPr>
          <p:cNvPr id="14" name="TextBox 13">
            <a:extLst>
              <a:ext uri="{FF2B5EF4-FFF2-40B4-BE49-F238E27FC236}">
                <a16:creationId xmlns:a16="http://schemas.microsoft.com/office/drawing/2014/main" id="{27E10D85-979C-4775-9C34-4B24A2FE128A}"/>
              </a:ext>
            </a:extLst>
          </p:cNvPr>
          <p:cNvSpPr txBox="1"/>
          <p:nvPr/>
        </p:nvSpPr>
        <p:spPr>
          <a:xfrm>
            <a:off x="1421154" y="2496145"/>
            <a:ext cx="1795381" cy="646331"/>
          </a:xfrm>
          <a:prstGeom prst="rect">
            <a:avLst/>
          </a:prstGeom>
          <a:noFill/>
        </p:spPr>
        <p:txBody>
          <a:bodyPr wrap="square" rtlCol="0">
            <a:spAutoFit/>
          </a:bodyPr>
          <a:lstStyle/>
          <a:p>
            <a:pPr algn="ctr"/>
            <a:r>
              <a:rPr lang="en-US" b="1"/>
              <a:t>Alumni</a:t>
            </a:r>
          </a:p>
          <a:p>
            <a:pPr algn="ctr"/>
            <a:r>
              <a:rPr lang="en-US" b="1"/>
              <a:t>respondents</a:t>
            </a:r>
          </a:p>
        </p:txBody>
      </p:sp>
      <p:sp>
        <p:nvSpPr>
          <p:cNvPr id="15" name="TextBox 14">
            <a:extLst>
              <a:ext uri="{FF2B5EF4-FFF2-40B4-BE49-F238E27FC236}">
                <a16:creationId xmlns:a16="http://schemas.microsoft.com/office/drawing/2014/main" id="{C9035527-DB9E-4E7D-8DD8-84D44212DCFC}"/>
              </a:ext>
            </a:extLst>
          </p:cNvPr>
          <p:cNvSpPr txBox="1"/>
          <p:nvPr/>
        </p:nvSpPr>
        <p:spPr>
          <a:xfrm>
            <a:off x="5014280" y="2504945"/>
            <a:ext cx="2163439" cy="646331"/>
          </a:xfrm>
          <a:prstGeom prst="rect">
            <a:avLst/>
          </a:prstGeom>
          <a:noFill/>
        </p:spPr>
        <p:txBody>
          <a:bodyPr wrap="square" rtlCol="0">
            <a:spAutoFit/>
          </a:bodyPr>
          <a:lstStyle/>
          <a:p>
            <a:pPr algn="ctr"/>
            <a:r>
              <a:rPr lang="en-US" b="1"/>
              <a:t>Experiential Faculty</a:t>
            </a:r>
          </a:p>
          <a:p>
            <a:pPr algn="ctr"/>
            <a:r>
              <a:rPr lang="en-US" b="1"/>
              <a:t>respondents</a:t>
            </a:r>
          </a:p>
        </p:txBody>
      </p:sp>
      <p:sp>
        <p:nvSpPr>
          <p:cNvPr id="16" name="TextBox 15">
            <a:extLst>
              <a:ext uri="{FF2B5EF4-FFF2-40B4-BE49-F238E27FC236}">
                <a16:creationId xmlns:a16="http://schemas.microsoft.com/office/drawing/2014/main" id="{EEB29DBF-10E4-41B9-84BE-9A4744EBAEA1}"/>
              </a:ext>
            </a:extLst>
          </p:cNvPr>
          <p:cNvSpPr txBox="1"/>
          <p:nvPr/>
        </p:nvSpPr>
        <p:spPr>
          <a:xfrm>
            <a:off x="9001353" y="2502012"/>
            <a:ext cx="1743604" cy="646331"/>
          </a:xfrm>
          <a:prstGeom prst="rect">
            <a:avLst/>
          </a:prstGeom>
          <a:noFill/>
        </p:spPr>
        <p:txBody>
          <a:bodyPr wrap="square" rtlCol="0">
            <a:spAutoFit/>
          </a:bodyPr>
          <a:lstStyle/>
          <a:p>
            <a:pPr algn="ctr"/>
            <a:r>
              <a:rPr lang="en-US" b="1"/>
              <a:t>Student</a:t>
            </a:r>
          </a:p>
          <a:p>
            <a:pPr algn="ctr"/>
            <a:r>
              <a:rPr lang="en-US" b="1"/>
              <a:t>respondents</a:t>
            </a:r>
          </a:p>
        </p:txBody>
      </p:sp>
      <p:sp>
        <p:nvSpPr>
          <p:cNvPr id="18" name="TextBox 17">
            <a:extLst>
              <a:ext uri="{FF2B5EF4-FFF2-40B4-BE49-F238E27FC236}">
                <a16:creationId xmlns:a16="http://schemas.microsoft.com/office/drawing/2014/main" id="{6D3DF157-EAF7-4FFA-A30E-75FEF584D531}"/>
              </a:ext>
            </a:extLst>
          </p:cNvPr>
          <p:cNvSpPr txBox="1"/>
          <p:nvPr/>
        </p:nvSpPr>
        <p:spPr>
          <a:xfrm>
            <a:off x="4529997" y="3112087"/>
            <a:ext cx="3132004" cy="830997"/>
          </a:xfrm>
          <a:prstGeom prst="rect">
            <a:avLst/>
          </a:prstGeom>
          <a:solidFill>
            <a:schemeClr val="accent1">
              <a:lumMod val="20000"/>
              <a:lumOff val="80000"/>
            </a:schemeClr>
          </a:solidFill>
        </p:spPr>
        <p:txBody>
          <a:bodyPr wrap="square">
            <a:spAutoFit/>
          </a:bodyPr>
          <a:lstStyle/>
          <a:p>
            <a:pPr algn="ctr"/>
            <a:r>
              <a:rPr lang="en-US" sz="1600"/>
              <a:t>“The increased number of pharmacy schools is completely saturating the market”</a:t>
            </a:r>
          </a:p>
        </p:txBody>
      </p:sp>
      <p:sp>
        <p:nvSpPr>
          <p:cNvPr id="20" name="TextBox 19">
            <a:extLst>
              <a:ext uri="{FF2B5EF4-FFF2-40B4-BE49-F238E27FC236}">
                <a16:creationId xmlns:a16="http://schemas.microsoft.com/office/drawing/2014/main" id="{FC78F863-3DA1-4BB7-A09C-BC13D238A083}"/>
              </a:ext>
            </a:extLst>
          </p:cNvPr>
          <p:cNvSpPr txBox="1"/>
          <p:nvPr/>
        </p:nvSpPr>
        <p:spPr>
          <a:xfrm>
            <a:off x="4529997" y="4204792"/>
            <a:ext cx="3132004" cy="584775"/>
          </a:xfrm>
          <a:prstGeom prst="rect">
            <a:avLst/>
          </a:prstGeom>
          <a:solidFill>
            <a:schemeClr val="accent1">
              <a:lumMod val="20000"/>
              <a:lumOff val="80000"/>
            </a:schemeClr>
          </a:solidFill>
        </p:spPr>
        <p:txBody>
          <a:bodyPr wrap="square">
            <a:spAutoFit/>
          </a:bodyPr>
          <a:lstStyle/>
          <a:p>
            <a:pPr algn="ctr"/>
            <a:r>
              <a:rPr lang="en-US" sz="1600"/>
              <a:t>“declining pharmacist jobs! declining salaries!”</a:t>
            </a:r>
          </a:p>
        </p:txBody>
      </p:sp>
      <p:sp>
        <p:nvSpPr>
          <p:cNvPr id="22" name="TextBox 21">
            <a:extLst>
              <a:ext uri="{FF2B5EF4-FFF2-40B4-BE49-F238E27FC236}">
                <a16:creationId xmlns:a16="http://schemas.microsoft.com/office/drawing/2014/main" id="{3D09B3ED-4E43-41FA-9CB1-96DF18C4F8E3}"/>
              </a:ext>
            </a:extLst>
          </p:cNvPr>
          <p:cNvSpPr txBox="1"/>
          <p:nvPr/>
        </p:nvSpPr>
        <p:spPr>
          <a:xfrm>
            <a:off x="4529998" y="5051275"/>
            <a:ext cx="3132004" cy="830997"/>
          </a:xfrm>
          <a:prstGeom prst="rect">
            <a:avLst/>
          </a:prstGeom>
          <a:solidFill>
            <a:schemeClr val="accent1">
              <a:lumMod val="20000"/>
              <a:lumOff val="80000"/>
            </a:schemeClr>
          </a:solidFill>
        </p:spPr>
        <p:txBody>
          <a:bodyPr wrap="square">
            <a:spAutoFit/>
          </a:bodyPr>
          <a:lstStyle/>
          <a:p>
            <a:pPr algn="ctr"/>
            <a:r>
              <a:rPr lang="en-US" sz="1600"/>
              <a:t>“Lack of pharmacy positions to keep up with the number of graduates”</a:t>
            </a:r>
          </a:p>
        </p:txBody>
      </p:sp>
      <p:sp>
        <p:nvSpPr>
          <p:cNvPr id="24" name="TextBox 23">
            <a:extLst>
              <a:ext uri="{FF2B5EF4-FFF2-40B4-BE49-F238E27FC236}">
                <a16:creationId xmlns:a16="http://schemas.microsoft.com/office/drawing/2014/main" id="{0FDDBD2B-F8AF-455D-B6A3-766435EB8AAE}"/>
              </a:ext>
            </a:extLst>
          </p:cNvPr>
          <p:cNvSpPr txBox="1"/>
          <p:nvPr/>
        </p:nvSpPr>
        <p:spPr>
          <a:xfrm>
            <a:off x="8307153" y="3103287"/>
            <a:ext cx="3132004" cy="1815882"/>
          </a:xfrm>
          <a:prstGeom prst="rect">
            <a:avLst/>
          </a:prstGeom>
          <a:solidFill>
            <a:schemeClr val="accent1">
              <a:lumMod val="20000"/>
              <a:lumOff val="80000"/>
            </a:schemeClr>
          </a:solidFill>
        </p:spPr>
        <p:txBody>
          <a:bodyPr wrap="square">
            <a:spAutoFit/>
          </a:bodyPr>
          <a:lstStyle/>
          <a:p>
            <a:pPr algn="ctr"/>
            <a:r>
              <a:rPr lang="en-US" sz="1600"/>
              <a:t>“Pharmacy job market - if we as a school don't start training our students to be very active in the political sphere when it comes to issues facing pharmacists like provider status we are in big trouble.”</a:t>
            </a:r>
          </a:p>
        </p:txBody>
      </p:sp>
      <p:sp>
        <p:nvSpPr>
          <p:cNvPr id="26" name="TextBox 25">
            <a:extLst>
              <a:ext uri="{FF2B5EF4-FFF2-40B4-BE49-F238E27FC236}">
                <a16:creationId xmlns:a16="http://schemas.microsoft.com/office/drawing/2014/main" id="{B9FE5778-012E-4F9A-9B75-31A63F20B8B7}"/>
              </a:ext>
            </a:extLst>
          </p:cNvPr>
          <p:cNvSpPr txBox="1"/>
          <p:nvPr/>
        </p:nvSpPr>
        <p:spPr>
          <a:xfrm>
            <a:off x="8307153" y="5051274"/>
            <a:ext cx="3132004" cy="830997"/>
          </a:xfrm>
          <a:prstGeom prst="rect">
            <a:avLst/>
          </a:prstGeom>
          <a:solidFill>
            <a:schemeClr val="accent1">
              <a:lumMod val="20000"/>
              <a:lumOff val="80000"/>
            </a:schemeClr>
          </a:solidFill>
        </p:spPr>
        <p:txBody>
          <a:bodyPr wrap="square">
            <a:spAutoFit/>
          </a:bodyPr>
          <a:lstStyle/>
          <a:p>
            <a:pPr algn="ctr"/>
            <a:r>
              <a:rPr lang="en-US" sz="1600"/>
              <a:t>“Accepting larger and larger classes despite job growth in the field not expanding”</a:t>
            </a:r>
          </a:p>
        </p:txBody>
      </p:sp>
      <p:sp>
        <p:nvSpPr>
          <p:cNvPr id="28" name="TextBox 27">
            <a:extLst>
              <a:ext uri="{FF2B5EF4-FFF2-40B4-BE49-F238E27FC236}">
                <a16:creationId xmlns:a16="http://schemas.microsoft.com/office/drawing/2014/main" id="{5DE67FB2-9B45-4671-A4CA-0D2185833B6C}"/>
              </a:ext>
            </a:extLst>
          </p:cNvPr>
          <p:cNvSpPr txBox="1"/>
          <p:nvPr/>
        </p:nvSpPr>
        <p:spPr>
          <a:xfrm>
            <a:off x="752843" y="3103287"/>
            <a:ext cx="3132004" cy="584775"/>
          </a:xfrm>
          <a:prstGeom prst="rect">
            <a:avLst/>
          </a:prstGeom>
          <a:solidFill>
            <a:schemeClr val="accent1">
              <a:lumMod val="20000"/>
              <a:lumOff val="80000"/>
            </a:schemeClr>
          </a:solidFill>
        </p:spPr>
        <p:txBody>
          <a:bodyPr wrap="square">
            <a:spAutoFit/>
          </a:bodyPr>
          <a:lstStyle/>
          <a:p>
            <a:pPr algn="ctr"/>
            <a:r>
              <a:rPr lang="en-US" sz="1600" dirty="0"/>
              <a:t>“Uncontrolled opening of additional pharmacy schools”</a:t>
            </a:r>
          </a:p>
        </p:txBody>
      </p:sp>
      <p:sp>
        <p:nvSpPr>
          <p:cNvPr id="30" name="TextBox 29">
            <a:extLst>
              <a:ext uri="{FF2B5EF4-FFF2-40B4-BE49-F238E27FC236}">
                <a16:creationId xmlns:a16="http://schemas.microsoft.com/office/drawing/2014/main" id="{F73C7407-0B76-4142-8CC5-B1B34209BAA4}"/>
              </a:ext>
            </a:extLst>
          </p:cNvPr>
          <p:cNvSpPr txBox="1"/>
          <p:nvPr/>
        </p:nvSpPr>
        <p:spPr>
          <a:xfrm>
            <a:off x="752841" y="3820168"/>
            <a:ext cx="3132004" cy="2062103"/>
          </a:xfrm>
          <a:prstGeom prst="rect">
            <a:avLst/>
          </a:prstGeom>
          <a:solidFill>
            <a:schemeClr val="accent1">
              <a:lumMod val="20000"/>
              <a:lumOff val="80000"/>
            </a:schemeClr>
          </a:solidFill>
        </p:spPr>
        <p:txBody>
          <a:bodyPr wrap="square">
            <a:spAutoFit/>
          </a:bodyPr>
          <a:lstStyle/>
          <a:p>
            <a:pPr algn="ctr"/>
            <a:r>
              <a:rPr lang="en-US" sz="1600"/>
              <a:t>“Competitive job market when graduating from pharmacy school - students have overwhelming financial aid debt when leaving school and the job market is tight, many experienced pharmacists are competing for the same jobs as graduating pharmacy students”</a:t>
            </a:r>
          </a:p>
        </p:txBody>
      </p:sp>
      <p:sp>
        <p:nvSpPr>
          <p:cNvPr id="17" name="Rectangle 16">
            <a:extLst>
              <a:ext uri="{FF2B5EF4-FFF2-40B4-BE49-F238E27FC236}">
                <a16:creationId xmlns:a16="http://schemas.microsoft.com/office/drawing/2014/main" id="{9F1B633B-4CC4-3847-8911-7BB4255389C5}"/>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21" name="TextBox 20">
            <a:extLst>
              <a:ext uri="{FF2B5EF4-FFF2-40B4-BE49-F238E27FC236}">
                <a16:creationId xmlns:a16="http://schemas.microsoft.com/office/drawing/2014/main" id="{64374017-3B5A-AF40-8C39-1065BD36FA3E}"/>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(3) Additional Research</a:t>
            </a:r>
            <a:endParaRPr lang="en-US" sz="1100" b="1" dirty="0"/>
          </a:p>
        </p:txBody>
      </p:sp>
    </p:spTree>
    <p:extLst>
      <p:ext uri="{BB962C8B-B14F-4D97-AF65-F5344CB8AC3E}">
        <p14:creationId xmlns:p14="http://schemas.microsoft.com/office/powerpoint/2010/main" val="2568933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Threat #2</a:t>
            </a:r>
            <a:r>
              <a:rPr lang="en-US"/>
              <a:t>: Economy</a:t>
            </a:r>
            <a:endParaRPr lang="en-US" dirty="0"/>
          </a:p>
        </p:txBody>
      </p:sp>
      <p:sp>
        <p:nvSpPr>
          <p:cNvPr id="6" name="Content Placeholder 5">
            <a:extLst>
              <a:ext uri="{FF2B5EF4-FFF2-40B4-BE49-F238E27FC236}">
                <a16:creationId xmlns:a16="http://schemas.microsoft.com/office/drawing/2014/main" id="{E3B2717E-465F-4F83-B519-2C1A366C5071}"/>
              </a:ext>
            </a:extLst>
          </p:cNvPr>
          <p:cNvSpPr>
            <a:spLocks noGrp="1"/>
          </p:cNvSpPr>
          <p:nvPr>
            <p:ph idx="1"/>
          </p:nvPr>
        </p:nvSpPr>
        <p:spPr/>
        <p:txBody>
          <a:bodyPr/>
          <a:lstStyle/>
          <a:p>
            <a:pPr marL="0" indent="0" algn="ctr">
              <a:buNone/>
            </a:pPr>
            <a:r>
              <a:rPr lang="en-US" i="1" dirty="0"/>
              <a:t>Economy</a:t>
            </a:r>
            <a:r>
              <a:rPr lang="en-US" dirty="0"/>
              <a:t> is the top threat reported by tenured/fixed-term faculty and staff.</a:t>
            </a:r>
          </a:p>
        </p:txBody>
      </p:sp>
      <p:sp>
        <p:nvSpPr>
          <p:cNvPr id="7" name="Oval 6">
            <a:extLst>
              <a:ext uri="{FF2B5EF4-FFF2-40B4-BE49-F238E27FC236}">
                <a16:creationId xmlns:a16="http://schemas.microsoft.com/office/drawing/2014/main" id="{5991135D-2A4F-46C3-88AA-07763948FCBA}"/>
              </a:ext>
            </a:extLst>
          </p:cNvPr>
          <p:cNvSpPr/>
          <p:nvPr/>
        </p:nvSpPr>
        <p:spPr>
          <a:xfrm>
            <a:off x="2390660" y="1824355"/>
            <a:ext cx="1828800" cy="1828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rPr>
              <a:t>22%</a:t>
            </a:r>
          </a:p>
        </p:txBody>
      </p:sp>
      <p:sp>
        <p:nvSpPr>
          <p:cNvPr id="8" name="Oval 7">
            <a:extLst>
              <a:ext uri="{FF2B5EF4-FFF2-40B4-BE49-F238E27FC236}">
                <a16:creationId xmlns:a16="http://schemas.microsoft.com/office/drawing/2014/main" id="{2A4B1B25-11B6-455E-85D5-4B25C9CB9E64}"/>
              </a:ext>
            </a:extLst>
          </p:cNvPr>
          <p:cNvSpPr/>
          <p:nvPr/>
        </p:nvSpPr>
        <p:spPr>
          <a:xfrm>
            <a:off x="7972542" y="1824355"/>
            <a:ext cx="1828800" cy="1828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rPr>
              <a:t>23%</a:t>
            </a:r>
          </a:p>
        </p:txBody>
      </p:sp>
      <p:sp>
        <p:nvSpPr>
          <p:cNvPr id="9" name="TextBox 8">
            <a:extLst>
              <a:ext uri="{FF2B5EF4-FFF2-40B4-BE49-F238E27FC236}">
                <a16:creationId xmlns:a16="http://schemas.microsoft.com/office/drawing/2014/main" id="{1712963F-EAD7-41C8-8D5A-42E017082E39}"/>
              </a:ext>
            </a:extLst>
          </p:cNvPr>
          <p:cNvSpPr txBox="1"/>
          <p:nvPr/>
        </p:nvSpPr>
        <p:spPr>
          <a:xfrm>
            <a:off x="2407369" y="3653155"/>
            <a:ext cx="1795381" cy="646331"/>
          </a:xfrm>
          <a:prstGeom prst="rect">
            <a:avLst/>
          </a:prstGeom>
          <a:noFill/>
        </p:spPr>
        <p:txBody>
          <a:bodyPr wrap="square" rtlCol="0">
            <a:spAutoFit/>
          </a:bodyPr>
          <a:lstStyle/>
          <a:p>
            <a:pPr algn="ctr"/>
            <a:r>
              <a:rPr lang="en-US" b="1"/>
              <a:t>Faculty</a:t>
            </a:r>
          </a:p>
          <a:p>
            <a:pPr algn="ctr"/>
            <a:r>
              <a:rPr lang="en-US" b="1"/>
              <a:t>respondents</a:t>
            </a:r>
          </a:p>
        </p:txBody>
      </p:sp>
      <p:sp>
        <p:nvSpPr>
          <p:cNvPr id="10" name="TextBox 9">
            <a:extLst>
              <a:ext uri="{FF2B5EF4-FFF2-40B4-BE49-F238E27FC236}">
                <a16:creationId xmlns:a16="http://schemas.microsoft.com/office/drawing/2014/main" id="{F2F13980-D65C-425F-9D83-68EAC25DA53C}"/>
              </a:ext>
            </a:extLst>
          </p:cNvPr>
          <p:cNvSpPr txBox="1"/>
          <p:nvPr/>
        </p:nvSpPr>
        <p:spPr>
          <a:xfrm>
            <a:off x="7989252" y="3653154"/>
            <a:ext cx="1795381" cy="646331"/>
          </a:xfrm>
          <a:prstGeom prst="rect">
            <a:avLst/>
          </a:prstGeom>
          <a:noFill/>
        </p:spPr>
        <p:txBody>
          <a:bodyPr wrap="square" rtlCol="0">
            <a:spAutoFit/>
          </a:bodyPr>
          <a:lstStyle/>
          <a:p>
            <a:pPr algn="ctr"/>
            <a:r>
              <a:rPr lang="en-US" b="1"/>
              <a:t>Staff</a:t>
            </a:r>
          </a:p>
          <a:p>
            <a:pPr algn="ctr"/>
            <a:r>
              <a:rPr lang="en-US" b="1"/>
              <a:t>respondents</a:t>
            </a:r>
          </a:p>
        </p:txBody>
      </p:sp>
      <p:sp>
        <p:nvSpPr>
          <p:cNvPr id="11" name="Star: 8 Points 10">
            <a:extLst>
              <a:ext uri="{FF2B5EF4-FFF2-40B4-BE49-F238E27FC236}">
                <a16:creationId xmlns:a16="http://schemas.microsoft.com/office/drawing/2014/main" id="{7A6775EB-A840-4824-9E5E-1DD4A6F8DB6A}"/>
              </a:ext>
            </a:extLst>
          </p:cNvPr>
          <p:cNvSpPr/>
          <p:nvPr/>
        </p:nvSpPr>
        <p:spPr>
          <a:xfrm>
            <a:off x="3979888" y="2455164"/>
            <a:ext cx="1946430" cy="1947672"/>
          </a:xfrm>
          <a:prstGeom prst="star8">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39%</a:t>
            </a:r>
            <a:r>
              <a:rPr lang="en-US" sz="1400">
                <a:solidFill>
                  <a:schemeClr val="tx2"/>
                </a:solidFill>
              </a:rPr>
              <a:t> </a:t>
            </a:r>
          </a:p>
          <a:p>
            <a:pPr algn="ctr"/>
            <a:r>
              <a:rPr lang="en-US" sz="1400">
                <a:solidFill>
                  <a:schemeClr val="tx2"/>
                </a:solidFill>
              </a:rPr>
              <a:t>specifically mentioned economic impacts of COVID-19</a:t>
            </a:r>
          </a:p>
        </p:txBody>
      </p:sp>
      <p:sp>
        <p:nvSpPr>
          <p:cNvPr id="13" name="TextBox 12">
            <a:extLst>
              <a:ext uri="{FF2B5EF4-FFF2-40B4-BE49-F238E27FC236}">
                <a16:creationId xmlns:a16="http://schemas.microsoft.com/office/drawing/2014/main" id="{951AFD76-E726-493C-BC1B-D279D0947C53}"/>
              </a:ext>
            </a:extLst>
          </p:cNvPr>
          <p:cNvSpPr txBox="1"/>
          <p:nvPr/>
        </p:nvSpPr>
        <p:spPr>
          <a:xfrm>
            <a:off x="8095127" y="4521349"/>
            <a:ext cx="1583630" cy="1323439"/>
          </a:xfrm>
          <a:prstGeom prst="rect">
            <a:avLst/>
          </a:prstGeom>
          <a:solidFill>
            <a:schemeClr val="accent1">
              <a:lumMod val="20000"/>
              <a:lumOff val="80000"/>
            </a:schemeClr>
          </a:solidFill>
        </p:spPr>
        <p:txBody>
          <a:bodyPr wrap="square">
            <a:spAutoFit/>
          </a:bodyPr>
          <a:lstStyle/>
          <a:p>
            <a:pPr algn="ctr"/>
            <a:r>
              <a:rPr lang="en-US" sz="1600"/>
              <a:t>“budget and personnel cuts necessary with economic downturn”</a:t>
            </a:r>
          </a:p>
        </p:txBody>
      </p:sp>
      <p:sp>
        <p:nvSpPr>
          <p:cNvPr id="15" name="TextBox 14">
            <a:extLst>
              <a:ext uri="{FF2B5EF4-FFF2-40B4-BE49-F238E27FC236}">
                <a16:creationId xmlns:a16="http://schemas.microsoft.com/office/drawing/2014/main" id="{99215EB9-6867-4732-8740-43AEC3543E81}"/>
              </a:ext>
            </a:extLst>
          </p:cNvPr>
          <p:cNvSpPr txBox="1"/>
          <p:nvPr/>
        </p:nvSpPr>
        <p:spPr>
          <a:xfrm>
            <a:off x="6361166" y="4521349"/>
            <a:ext cx="1583630" cy="1323439"/>
          </a:xfrm>
          <a:prstGeom prst="rect">
            <a:avLst/>
          </a:prstGeom>
          <a:solidFill>
            <a:schemeClr val="accent1">
              <a:lumMod val="20000"/>
              <a:lumOff val="80000"/>
            </a:schemeClr>
          </a:solidFill>
        </p:spPr>
        <p:txBody>
          <a:bodyPr wrap="square">
            <a:spAutoFit/>
          </a:bodyPr>
          <a:lstStyle/>
          <a:p>
            <a:pPr algn="ctr"/>
            <a:r>
              <a:rPr lang="en-US" sz="1600"/>
              <a:t>“economic recession due to continued pandemic conditions”</a:t>
            </a:r>
          </a:p>
        </p:txBody>
      </p:sp>
      <p:sp>
        <p:nvSpPr>
          <p:cNvPr id="17" name="TextBox 16">
            <a:extLst>
              <a:ext uri="{FF2B5EF4-FFF2-40B4-BE49-F238E27FC236}">
                <a16:creationId xmlns:a16="http://schemas.microsoft.com/office/drawing/2014/main" id="{3B388F18-F7B4-416A-9F9C-1746B1732813}"/>
              </a:ext>
            </a:extLst>
          </p:cNvPr>
          <p:cNvSpPr txBox="1"/>
          <p:nvPr/>
        </p:nvSpPr>
        <p:spPr>
          <a:xfrm>
            <a:off x="9829088" y="4518170"/>
            <a:ext cx="1583630" cy="1323439"/>
          </a:xfrm>
          <a:prstGeom prst="rect">
            <a:avLst/>
          </a:prstGeom>
          <a:solidFill>
            <a:schemeClr val="accent1">
              <a:lumMod val="20000"/>
              <a:lumOff val="80000"/>
            </a:schemeClr>
          </a:solidFill>
        </p:spPr>
        <p:txBody>
          <a:bodyPr wrap="square">
            <a:spAutoFit/>
          </a:bodyPr>
          <a:lstStyle/>
          <a:p>
            <a:pPr algn="ctr"/>
            <a:r>
              <a:rPr lang="en-US" sz="1600"/>
              <a:t>“Potential for low student enrollment due to current economic crisis”</a:t>
            </a:r>
          </a:p>
        </p:txBody>
      </p:sp>
      <p:sp>
        <p:nvSpPr>
          <p:cNvPr id="23" name="TextBox 22">
            <a:extLst>
              <a:ext uri="{FF2B5EF4-FFF2-40B4-BE49-F238E27FC236}">
                <a16:creationId xmlns:a16="http://schemas.microsoft.com/office/drawing/2014/main" id="{A3871C4C-A8C8-4E44-B8A1-93A057AFDD1E}"/>
              </a:ext>
            </a:extLst>
          </p:cNvPr>
          <p:cNvSpPr txBox="1"/>
          <p:nvPr/>
        </p:nvSpPr>
        <p:spPr>
          <a:xfrm>
            <a:off x="3533293" y="4518169"/>
            <a:ext cx="1885727" cy="1323439"/>
          </a:xfrm>
          <a:prstGeom prst="rect">
            <a:avLst/>
          </a:prstGeom>
          <a:solidFill>
            <a:schemeClr val="accent1">
              <a:lumMod val="20000"/>
              <a:lumOff val="80000"/>
            </a:schemeClr>
          </a:solidFill>
        </p:spPr>
        <p:txBody>
          <a:bodyPr wrap="square">
            <a:spAutoFit/>
          </a:bodyPr>
          <a:lstStyle/>
          <a:p>
            <a:pPr algn="ctr"/>
            <a:r>
              <a:rPr lang="en-US" sz="1600"/>
              <a:t>“Economic downturn due to COVID and impact on existing funding streams”</a:t>
            </a:r>
          </a:p>
        </p:txBody>
      </p:sp>
      <p:sp>
        <p:nvSpPr>
          <p:cNvPr id="25" name="TextBox 24">
            <a:extLst>
              <a:ext uri="{FF2B5EF4-FFF2-40B4-BE49-F238E27FC236}">
                <a16:creationId xmlns:a16="http://schemas.microsoft.com/office/drawing/2014/main" id="{CD5E9B80-6098-439A-8E6B-5A75CE4F11E3}"/>
              </a:ext>
            </a:extLst>
          </p:cNvPr>
          <p:cNvSpPr txBox="1"/>
          <p:nvPr/>
        </p:nvSpPr>
        <p:spPr>
          <a:xfrm>
            <a:off x="1301491" y="4517692"/>
            <a:ext cx="1885727" cy="1325880"/>
          </a:xfrm>
          <a:prstGeom prst="rect">
            <a:avLst/>
          </a:prstGeom>
          <a:solidFill>
            <a:schemeClr val="accent1">
              <a:lumMod val="20000"/>
              <a:lumOff val="80000"/>
            </a:schemeClr>
          </a:solidFill>
        </p:spPr>
        <p:txBody>
          <a:bodyPr wrap="square">
            <a:spAutoFit/>
          </a:bodyPr>
          <a:lstStyle/>
          <a:p>
            <a:pPr algn="ctr"/>
            <a:r>
              <a:rPr lang="en-US" sz="1600"/>
              <a:t>“the looming financial constraints we are and will continue to be under”</a:t>
            </a:r>
          </a:p>
        </p:txBody>
      </p:sp>
      <p:sp>
        <p:nvSpPr>
          <p:cNvPr id="14" name="Rectangle 13">
            <a:extLst>
              <a:ext uri="{FF2B5EF4-FFF2-40B4-BE49-F238E27FC236}">
                <a16:creationId xmlns:a16="http://schemas.microsoft.com/office/drawing/2014/main" id="{30A576AD-F7D3-B04B-9CFA-123D59EA9849}"/>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6" name="TextBox 15">
            <a:extLst>
              <a:ext uri="{FF2B5EF4-FFF2-40B4-BE49-F238E27FC236}">
                <a16:creationId xmlns:a16="http://schemas.microsoft.com/office/drawing/2014/main" id="{2EE3683E-5D3D-374D-948A-D9473F30F674}"/>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(2) Additional Research</a:t>
            </a:r>
            <a:endParaRPr lang="en-US" sz="1100" b="1" dirty="0"/>
          </a:p>
        </p:txBody>
      </p:sp>
    </p:spTree>
    <p:extLst>
      <p:ext uri="{BB962C8B-B14F-4D97-AF65-F5344CB8AC3E}">
        <p14:creationId xmlns:p14="http://schemas.microsoft.com/office/powerpoint/2010/main" val="3183167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Threat #3</a:t>
            </a:r>
            <a:r>
              <a:rPr lang="en-US"/>
              <a:t>: Fewer Applicants</a:t>
            </a:r>
            <a:endParaRPr lang="en-US" dirty="0"/>
          </a:p>
        </p:txBody>
      </p:sp>
      <p:sp>
        <p:nvSpPr>
          <p:cNvPr id="6" name="Content Placeholder 5">
            <a:extLst>
              <a:ext uri="{FF2B5EF4-FFF2-40B4-BE49-F238E27FC236}">
                <a16:creationId xmlns:a16="http://schemas.microsoft.com/office/drawing/2014/main" id="{562309E3-E6EE-4648-83BA-59373C991ED1}"/>
              </a:ext>
            </a:extLst>
          </p:cNvPr>
          <p:cNvSpPr>
            <a:spLocks noGrp="1"/>
          </p:cNvSpPr>
          <p:nvPr>
            <p:ph idx="1"/>
          </p:nvPr>
        </p:nvSpPr>
        <p:spPr/>
        <p:txBody>
          <a:bodyPr/>
          <a:lstStyle/>
          <a:p>
            <a:pPr marL="0" indent="0" algn="ctr">
              <a:buNone/>
            </a:pPr>
            <a:r>
              <a:rPr lang="en-US" i="1" dirty="0"/>
              <a:t>Fewer applicants </a:t>
            </a:r>
            <a:r>
              <a:rPr lang="en-US" dirty="0"/>
              <a:t>is the second most reported threat by tenured/fixed-term faculty, but was also reported by alumni, experiential faculty, staff, and students.</a:t>
            </a:r>
          </a:p>
        </p:txBody>
      </p:sp>
      <p:sp>
        <p:nvSpPr>
          <p:cNvPr id="7" name="Speech Bubble: Rectangle 6">
            <a:extLst>
              <a:ext uri="{FF2B5EF4-FFF2-40B4-BE49-F238E27FC236}">
                <a16:creationId xmlns:a16="http://schemas.microsoft.com/office/drawing/2014/main" id="{145E0D07-7336-442F-A170-1881B29A5E47}"/>
              </a:ext>
            </a:extLst>
          </p:cNvPr>
          <p:cNvSpPr/>
          <p:nvPr/>
        </p:nvSpPr>
        <p:spPr>
          <a:xfrm>
            <a:off x="1155253" y="4205285"/>
            <a:ext cx="2577947" cy="154119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“declining pool of highly qualified prospective students, especially for the professional program”</a:t>
            </a:r>
          </a:p>
          <a:p>
            <a:pPr algn="ctr"/>
            <a:r>
              <a:rPr lang="en-US" sz="1600">
                <a:solidFill>
                  <a:schemeClr val="tx2"/>
                </a:solidFill>
              </a:rPr>
              <a:t>- </a:t>
            </a:r>
            <a:r>
              <a:rPr lang="en-US" sz="1600" i="1">
                <a:solidFill>
                  <a:schemeClr val="tx2"/>
                </a:solidFill>
              </a:rPr>
              <a:t>Faculty</a:t>
            </a:r>
          </a:p>
        </p:txBody>
      </p:sp>
      <p:sp>
        <p:nvSpPr>
          <p:cNvPr id="8" name="Speech Bubble: Rectangle 7">
            <a:extLst>
              <a:ext uri="{FF2B5EF4-FFF2-40B4-BE49-F238E27FC236}">
                <a16:creationId xmlns:a16="http://schemas.microsoft.com/office/drawing/2014/main" id="{C2B555B9-AAC5-4D4D-84A3-0F949EC46FC2}"/>
              </a:ext>
            </a:extLst>
          </p:cNvPr>
          <p:cNvSpPr/>
          <p:nvPr/>
        </p:nvSpPr>
        <p:spPr>
          <a:xfrm>
            <a:off x="7767325" y="4078996"/>
            <a:ext cx="3269422" cy="1541193"/>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“Prospective admission applicant pool given declining birthrates and oversaturation of pharmacy profession”</a:t>
            </a:r>
          </a:p>
          <a:p>
            <a:pPr algn="ctr"/>
            <a:r>
              <a:rPr lang="en-US" sz="1600">
                <a:solidFill>
                  <a:schemeClr val="tx2"/>
                </a:solidFill>
              </a:rPr>
              <a:t>- </a:t>
            </a:r>
            <a:r>
              <a:rPr lang="en-US" sz="1600" i="1">
                <a:solidFill>
                  <a:schemeClr val="tx2"/>
                </a:solidFill>
              </a:rPr>
              <a:t>Student</a:t>
            </a:r>
            <a:endParaRPr lang="en-US" i="1">
              <a:solidFill>
                <a:schemeClr val="tx2"/>
              </a:solidFill>
            </a:endParaRPr>
          </a:p>
        </p:txBody>
      </p:sp>
      <p:sp>
        <p:nvSpPr>
          <p:cNvPr id="9" name="Speech Bubble: Rectangle 8">
            <a:extLst>
              <a:ext uri="{FF2B5EF4-FFF2-40B4-BE49-F238E27FC236}">
                <a16:creationId xmlns:a16="http://schemas.microsoft.com/office/drawing/2014/main" id="{5EC3AD13-D9F9-4AE5-8005-328C5B98829E}"/>
              </a:ext>
            </a:extLst>
          </p:cNvPr>
          <p:cNvSpPr/>
          <p:nvPr/>
        </p:nvSpPr>
        <p:spPr>
          <a:xfrm>
            <a:off x="8240234" y="2229657"/>
            <a:ext cx="2115941" cy="1330798"/>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“Declining interest in the profession of pharmacy”</a:t>
            </a:r>
          </a:p>
          <a:p>
            <a:pPr algn="ctr"/>
            <a:r>
              <a:rPr lang="en-US" sz="1600">
                <a:solidFill>
                  <a:schemeClr val="tx2"/>
                </a:solidFill>
              </a:rPr>
              <a:t>- </a:t>
            </a:r>
            <a:r>
              <a:rPr lang="en-US" sz="1600" i="1">
                <a:solidFill>
                  <a:schemeClr val="tx2"/>
                </a:solidFill>
              </a:rPr>
              <a:t>Staff</a:t>
            </a:r>
          </a:p>
        </p:txBody>
      </p:sp>
      <p:sp>
        <p:nvSpPr>
          <p:cNvPr id="10" name="Speech Bubble: Rectangle 9">
            <a:extLst>
              <a:ext uri="{FF2B5EF4-FFF2-40B4-BE49-F238E27FC236}">
                <a16:creationId xmlns:a16="http://schemas.microsoft.com/office/drawing/2014/main" id="{54DD8572-EC35-4F6C-99E6-D7AE5680B774}"/>
              </a:ext>
            </a:extLst>
          </p:cNvPr>
          <p:cNvSpPr/>
          <p:nvPr/>
        </p:nvSpPr>
        <p:spPr>
          <a:xfrm>
            <a:off x="2021914" y="2124459"/>
            <a:ext cx="1990381" cy="154119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“recruitment: dilution of qualified applicants for the sake of numbers”</a:t>
            </a:r>
          </a:p>
          <a:p>
            <a:pPr algn="ctr"/>
            <a:r>
              <a:rPr lang="en-US" sz="1600">
                <a:solidFill>
                  <a:schemeClr val="tx2"/>
                </a:solidFill>
              </a:rPr>
              <a:t>- </a:t>
            </a:r>
            <a:r>
              <a:rPr lang="en-US" sz="1600" i="1">
                <a:solidFill>
                  <a:schemeClr val="tx2"/>
                </a:solidFill>
              </a:rPr>
              <a:t>Experiential Faculty</a:t>
            </a:r>
          </a:p>
        </p:txBody>
      </p:sp>
      <p:sp>
        <p:nvSpPr>
          <p:cNvPr id="11" name="Speech Bubble: Rectangle 10">
            <a:extLst>
              <a:ext uri="{FF2B5EF4-FFF2-40B4-BE49-F238E27FC236}">
                <a16:creationId xmlns:a16="http://schemas.microsoft.com/office/drawing/2014/main" id="{79322D2B-B19B-4D58-8D33-2F9C1A9D7674}"/>
              </a:ext>
            </a:extLst>
          </p:cNvPr>
          <p:cNvSpPr/>
          <p:nvPr/>
        </p:nvSpPr>
        <p:spPr>
          <a:xfrm>
            <a:off x="4499425" y="3126955"/>
            <a:ext cx="2856286" cy="1541193"/>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“Decreased Return on Investment (ROI) for students, causing less people to apply to the program”</a:t>
            </a:r>
          </a:p>
          <a:p>
            <a:pPr algn="ctr"/>
            <a:r>
              <a:rPr lang="en-US" sz="1600">
                <a:solidFill>
                  <a:schemeClr val="tx2"/>
                </a:solidFill>
              </a:rPr>
              <a:t>- </a:t>
            </a:r>
            <a:r>
              <a:rPr lang="en-US" sz="1600" i="1">
                <a:solidFill>
                  <a:schemeClr val="tx2"/>
                </a:solidFill>
              </a:rPr>
              <a:t>Alumni</a:t>
            </a:r>
            <a:endParaRPr lang="en-US" i="1">
              <a:solidFill>
                <a:schemeClr val="tx2"/>
              </a:solidFill>
            </a:endParaRPr>
          </a:p>
        </p:txBody>
      </p:sp>
      <p:sp>
        <p:nvSpPr>
          <p:cNvPr id="12" name="Rectangle 11">
            <a:extLst>
              <a:ext uri="{FF2B5EF4-FFF2-40B4-BE49-F238E27FC236}">
                <a16:creationId xmlns:a16="http://schemas.microsoft.com/office/drawing/2014/main" id="{8B4F8D2C-38FF-B44B-A64D-79A4188360C3}"/>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3" name="TextBox 12">
            <a:extLst>
              <a:ext uri="{FF2B5EF4-FFF2-40B4-BE49-F238E27FC236}">
                <a16:creationId xmlns:a16="http://schemas.microsoft.com/office/drawing/2014/main" id="{57961947-9525-7140-9188-26952CBB480B}"/>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(3) Additional Research</a:t>
            </a:r>
            <a:endParaRPr lang="en-US" sz="1100" b="1" dirty="0"/>
          </a:p>
        </p:txBody>
      </p:sp>
    </p:spTree>
    <p:extLst>
      <p:ext uri="{BB962C8B-B14F-4D97-AF65-F5344CB8AC3E}">
        <p14:creationId xmlns:p14="http://schemas.microsoft.com/office/powerpoint/2010/main" val="298133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C9-B413-4649-9EC8-16F09E53CB2A}"/>
              </a:ext>
            </a:extLst>
          </p:cNvPr>
          <p:cNvSpPr>
            <a:spLocks noGrp="1"/>
          </p:cNvSpPr>
          <p:nvPr>
            <p:ph type="title"/>
          </p:nvPr>
        </p:nvSpPr>
        <p:spPr/>
        <p:txBody>
          <a:bodyPr/>
          <a:lstStyle/>
          <a:p>
            <a:r>
              <a:rPr lang="en-US" dirty="0"/>
              <a:t>Discussion: UNC Eshelman School of Pharmacy Phase I SWOT</a:t>
            </a:r>
          </a:p>
        </p:txBody>
      </p:sp>
      <p:sp>
        <p:nvSpPr>
          <p:cNvPr id="3" name="Content Placeholder 2">
            <a:extLst>
              <a:ext uri="{FF2B5EF4-FFF2-40B4-BE49-F238E27FC236}">
                <a16:creationId xmlns:a16="http://schemas.microsoft.com/office/drawing/2014/main" id="{437A82C3-37D2-3C40-AD59-F80BEE55D1C6}"/>
              </a:ext>
            </a:extLst>
          </p:cNvPr>
          <p:cNvSpPr>
            <a:spLocks noGrp="1"/>
          </p:cNvSpPr>
          <p:nvPr>
            <p:ph idx="1"/>
          </p:nvPr>
        </p:nvSpPr>
        <p:spPr>
          <a:xfrm>
            <a:off x="384634" y="1151783"/>
            <a:ext cx="10972800" cy="661327"/>
          </a:xfrm>
        </p:spPr>
        <p:txBody>
          <a:bodyPr>
            <a:normAutofit/>
          </a:bodyPr>
          <a:lstStyle/>
          <a:p>
            <a:r>
              <a:rPr lang="en-US" sz="1600" b="0" i="1" dirty="0">
                <a:solidFill>
                  <a:schemeClr val="tx2"/>
                </a:solidFill>
              </a:rPr>
              <a:t>(Based on 850+ respondents from UNC Eshelman School of Pharmacy Strategic Planning Survey, 13 members of of the UNC Eshelman School of Pharmacy Strategic Planning Task Force, Competitive Benchmarking, Strategic Plan 2.0 2018-2020)</a:t>
            </a:r>
          </a:p>
        </p:txBody>
      </p:sp>
      <p:sp>
        <p:nvSpPr>
          <p:cNvPr id="10" name="TextBox 9">
            <a:extLst>
              <a:ext uri="{FF2B5EF4-FFF2-40B4-BE49-F238E27FC236}">
                <a16:creationId xmlns:a16="http://schemas.microsoft.com/office/drawing/2014/main" id="{2EE9BFC3-E54C-1E42-B581-DC8354A0E7FC}"/>
              </a:ext>
            </a:extLst>
          </p:cNvPr>
          <p:cNvSpPr txBox="1"/>
          <p:nvPr/>
        </p:nvSpPr>
        <p:spPr>
          <a:xfrm>
            <a:off x="10977190" y="298776"/>
            <a:ext cx="819455" cy="369332"/>
          </a:xfrm>
          <a:prstGeom prst="rect">
            <a:avLst/>
          </a:prstGeom>
          <a:noFill/>
        </p:spPr>
        <p:txBody>
          <a:bodyPr wrap="none" rtlCol="0">
            <a:spAutoFit/>
          </a:bodyPr>
          <a:lstStyle/>
          <a:p>
            <a:r>
              <a:rPr lang="en-US" b="1" dirty="0">
                <a:solidFill>
                  <a:schemeClr val="bg2"/>
                </a:solidFill>
              </a:rPr>
              <a:t>DRAFT</a:t>
            </a:r>
          </a:p>
        </p:txBody>
      </p:sp>
      <p:grpSp>
        <p:nvGrpSpPr>
          <p:cNvPr id="11" name="Group 10">
            <a:extLst>
              <a:ext uri="{FF2B5EF4-FFF2-40B4-BE49-F238E27FC236}">
                <a16:creationId xmlns:a16="http://schemas.microsoft.com/office/drawing/2014/main" id="{7C2A55CA-9941-D842-8EB5-50AD4CAD5163}"/>
              </a:ext>
            </a:extLst>
          </p:cNvPr>
          <p:cNvGrpSpPr/>
          <p:nvPr/>
        </p:nvGrpSpPr>
        <p:grpSpPr>
          <a:xfrm>
            <a:off x="928902" y="1963507"/>
            <a:ext cx="10334196" cy="4102294"/>
            <a:chOff x="715267" y="1963507"/>
            <a:chExt cx="10334196" cy="4102294"/>
          </a:xfrm>
        </p:grpSpPr>
        <p:graphicFrame>
          <p:nvGraphicFramePr>
            <p:cNvPr id="12" name="Table 6">
              <a:extLst>
                <a:ext uri="{FF2B5EF4-FFF2-40B4-BE49-F238E27FC236}">
                  <a16:creationId xmlns:a16="http://schemas.microsoft.com/office/drawing/2014/main" id="{A8E5CC8F-9E75-1240-9EDA-61484A22EC9B}"/>
                </a:ext>
              </a:extLst>
            </p:cNvPr>
            <p:cNvGraphicFramePr>
              <a:graphicFrameLocks/>
            </p:cNvGraphicFramePr>
            <p:nvPr>
              <p:extLst>
                <p:ext uri="{D42A27DB-BD31-4B8C-83A1-F6EECF244321}">
                  <p14:modId xmlns:p14="http://schemas.microsoft.com/office/powerpoint/2010/main" val="1341023701"/>
                </p:ext>
              </p:extLst>
            </p:nvPr>
          </p:nvGraphicFramePr>
          <p:xfrm>
            <a:off x="715267" y="1963507"/>
            <a:ext cx="10334196" cy="4073118"/>
          </p:xfrm>
          <a:graphic>
            <a:graphicData uri="http://schemas.openxmlformats.org/drawingml/2006/table">
              <a:tbl>
                <a:tblPr firstRow="1" bandRow="1">
                  <a:tableStyleId>{5C22544A-7EE6-4342-B048-85BDC9FD1C3A}</a:tableStyleId>
                </a:tblPr>
                <a:tblGrid>
                  <a:gridCol w="5167098">
                    <a:extLst>
                      <a:ext uri="{9D8B030D-6E8A-4147-A177-3AD203B41FA5}">
                        <a16:colId xmlns:a16="http://schemas.microsoft.com/office/drawing/2014/main" val="478615975"/>
                      </a:ext>
                    </a:extLst>
                  </a:gridCol>
                  <a:gridCol w="5167098">
                    <a:extLst>
                      <a:ext uri="{9D8B030D-6E8A-4147-A177-3AD203B41FA5}">
                        <a16:colId xmlns:a16="http://schemas.microsoft.com/office/drawing/2014/main" val="2863150277"/>
                      </a:ext>
                    </a:extLst>
                  </a:gridCol>
                </a:tblGrid>
                <a:tr h="2036559">
                  <a:tc>
                    <a:txBody>
                      <a:bodyPr/>
                      <a:lstStyle/>
                      <a:p>
                        <a:endParaRPr lang="en-US" dirty="0"/>
                      </a:p>
                    </a:txBody>
                    <a:tcPr>
                      <a:solidFill>
                        <a:srgbClr val="DDE8F7"/>
                      </a:solidFill>
                    </a:tcPr>
                  </a:tc>
                  <a:tc>
                    <a:txBody>
                      <a:bodyPr/>
                      <a:lstStyle/>
                      <a:p>
                        <a:endParaRPr lang="en-US" dirty="0"/>
                      </a:p>
                    </a:txBody>
                    <a:tcPr>
                      <a:solidFill>
                        <a:srgbClr val="DDE8F7"/>
                      </a:solidFill>
                    </a:tcPr>
                  </a:tc>
                  <a:extLst>
                    <a:ext uri="{0D108BD9-81ED-4DB2-BD59-A6C34878D82A}">
                      <a16:rowId xmlns:a16="http://schemas.microsoft.com/office/drawing/2014/main" val="1682864012"/>
                    </a:ext>
                  </a:extLst>
                </a:tr>
                <a:tr h="2036559">
                  <a:tc>
                    <a:txBody>
                      <a:bodyPr/>
                      <a:lstStyle/>
                      <a:p>
                        <a:endParaRPr lang="en-US" dirty="0"/>
                      </a:p>
                    </a:txBody>
                    <a:tcPr>
                      <a:solidFill>
                        <a:srgbClr val="DDE8F7"/>
                      </a:solidFill>
                    </a:tcPr>
                  </a:tc>
                  <a:tc>
                    <a:txBody>
                      <a:bodyPr/>
                      <a:lstStyle/>
                      <a:p>
                        <a:endParaRPr lang="en-US" dirty="0"/>
                      </a:p>
                    </a:txBody>
                    <a:tcPr>
                      <a:solidFill>
                        <a:srgbClr val="DDE8F7"/>
                      </a:solidFill>
                    </a:tcPr>
                  </a:tc>
                  <a:extLst>
                    <a:ext uri="{0D108BD9-81ED-4DB2-BD59-A6C34878D82A}">
                      <a16:rowId xmlns:a16="http://schemas.microsoft.com/office/drawing/2014/main" val="3921798619"/>
                    </a:ext>
                  </a:extLst>
                </a:tr>
              </a:tbl>
            </a:graphicData>
          </a:graphic>
        </p:graphicFrame>
        <p:sp>
          <p:nvSpPr>
            <p:cNvPr id="13" name="TextBox 12">
              <a:extLst>
                <a:ext uri="{FF2B5EF4-FFF2-40B4-BE49-F238E27FC236}">
                  <a16:creationId xmlns:a16="http://schemas.microsoft.com/office/drawing/2014/main" id="{C14D5463-80F5-0F4F-8B8E-000AC5A66997}"/>
                </a:ext>
              </a:extLst>
            </p:cNvPr>
            <p:cNvSpPr txBox="1"/>
            <p:nvPr/>
          </p:nvSpPr>
          <p:spPr>
            <a:xfrm>
              <a:off x="715267" y="1972373"/>
              <a:ext cx="5122704" cy="1877437"/>
            </a:xfrm>
            <a:prstGeom prst="rect">
              <a:avLst/>
            </a:prstGeom>
            <a:noFill/>
          </p:spPr>
          <p:txBody>
            <a:bodyPr wrap="square" rtlCol="0">
              <a:spAutoFit/>
            </a:bodyPr>
            <a:lstStyle/>
            <a:p>
              <a:pPr algn="ctr"/>
              <a:r>
                <a:rPr lang="en-US" b="1" u="sng" dirty="0">
                  <a:solidFill>
                    <a:schemeClr val="accent1">
                      <a:lumMod val="75000"/>
                    </a:schemeClr>
                  </a:solidFill>
                </a:rPr>
                <a:t>Strengths</a:t>
              </a:r>
            </a:p>
            <a:p>
              <a:pPr marL="342900" indent="-342900">
                <a:buFont typeface="Arial" panose="020B0604020202020204" pitchFamily="34" charset="0"/>
                <a:buChar char="•"/>
              </a:pPr>
              <a:r>
                <a:rPr lang="en-US" sz="1200" b="1" dirty="0">
                  <a:solidFill>
                    <a:schemeClr val="accent2"/>
                  </a:solidFill>
                </a:rPr>
                <a:t>Innovative and Rigorous PharmD Curriculum</a:t>
              </a:r>
            </a:p>
            <a:p>
              <a:pPr marL="800100" lvl="1" indent="-342900">
                <a:buFont typeface="Arial" panose="020B0604020202020204" pitchFamily="34" charset="0"/>
                <a:buChar char="•"/>
              </a:pPr>
              <a:r>
                <a:rPr lang="en-US" sz="1200" dirty="0">
                  <a:solidFill>
                    <a:schemeClr val="accent2"/>
                  </a:solidFill>
                </a:rPr>
                <a:t>Early immersion experiences, strong clinical training/rotations </a:t>
              </a:r>
            </a:p>
            <a:p>
              <a:pPr marL="800100" lvl="1" indent="-342900">
                <a:buFont typeface="Arial" panose="020B0604020202020204" pitchFamily="34" charset="0"/>
                <a:buChar char="•"/>
              </a:pPr>
              <a:r>
                <a:rPr lang="en-US" sz="1200" dirty="0">
                  <a:solidFill>
                    <a:schemeClr val="accent2"/>
                  </a:solidFill>
                </a:rPr>
                <a:t>Rigorous and challenging coursework</a:t>
              </a:r>
            </a:p>
            <a:p>
              <a:pPr marL="342900" indent="-342900">
                <a:buFont typeface="Arial" panose="020B0604020202020204" pitchFamily="34" charset="0"/>
                <a:buChar char="•"/>
              </a:pPr>
              <a:r>
                <a:rPr lang="en-US" sz="1200" b="1" dirty="0">
                  <a:solidFill>
                    <a:schemeClr val="accent2"/>
                  </a:solidFill>
                </a:rPr>
                <a:t>Exceptional and Dedicated Faculty</a:t>
              </a:r>
            </a:p>
            <a:p>
              <a:pPr marL="800100" lvl="1" indent="-342900">
                <a:buFont typeface="Arial" panose="020B0604020202020204" pitchFamily="34" charset="0"/>
                <a:buChar char="•"/>
              </a:pPr>
              <a:r>
                <a:rPr lang="en-US" sz="1200" dirty="0">
                  <a:solidFill>
                    <a:schemeClr val="accent2"/>
                  </a:solidFill>
                </a:rPr>
                <a:t>In varying areas of research and expertise</a:t>
              </a:r>
            </a:p>
            <a:p>
              <a:pPr marL="800100" lvl="1" indent="-342900">
                <a:buFont typeface="Arial" panose="020B0604020202020204" pitchFamily="34" charset="0"/>
                <a:buChar char="•"/>
              </a:pPr>
              <a:r>
                <a:rPr lang="en-US" sz="1200" dirty="0">
                  <a:solidFill>
                    <a:schemeClr val="accent2"/>
                  </a:solidFill>
                </a:rPr>
                <a:t>Committed to teaching and student success</a:t>
              </a:r>
            </a:p>
            <a:p>
              <a:pPr marL="342900" indent="-342900">
                <a:buFont typeface="Arial" panose="020B0604020202020204" pitchFamily="34" charset="0"/>
                <a:buChar char="•"/>
              </a:pPr>
              <a:r>
                <a:rPr lang="en-US" sz="1200" b="1" dirty="0">
                  <a:solidFill>
                    <a:schemeClr val="accent2"/>
                  </a:solidFill>
                </a:rPr>
                <a:t>Breadth and Depth of Research</a:t>
              </a:r>
            </a:p>
            <a:p>
              <a:pPr marL="800100" lvl="1" indent="-342900">
                <a:buFont typeface="Arial" panose="020B0604020202020204" pitchFamily="34" charset="0"/>
                <a:buChar char="•"/>
              </a:pPr>
              <a:r>
                <a:rPr lang="en-US" sz="1200" dirty="0">
                  <a:solidFill>
                    <a:schemeClr val="accent2"/>
                  </a:solidFill>
                </a:rPr>
                <a:t>Innovative research enterprise with diverse research areas</a:t>
              </a:r>
            </a:p>
          </p:txBody>
        </p:sp>
        <p:sp>
          <p:nvSpPr>
            <p:cNvPr id="15" name="TextBox 14">
              <a:extLst>
                <a:ext uri="{FF2B5EF4-FFF2-40B4-BE49-F238E27FC236}">
                  <a16:creationId xmlns:a16="http://schemas.microsoft.com/office/drawing/2014/main" id="{49A378EF-0E80-0944-82CF-5A88AAF52E9F}"/>
                </a:ext>
              </a:extLst>
            </p:cNvPr>
            <p:cNvSpPr txBox="1"/>
            <p:nvPr/>
          </p:nvSpPr>
          <p:spPr>
            <a:xfrm>
              <a:off x="5910397" y="1963507"/>
              <a:ext cx="5083782" cy="1846659"/>
            </a:xfrm>
            <a:prstGeom prst="rect">
              <a:avLst/>
            </a:prstGeom>
            <a:noFill/>
          </p:spPr>
          <p:txBody>
            <a:bodyPr wrap="square" rtlCol="0">
              <a:spAutoFit/>
            </a:bodyPr>
            <a:lstStyle/>
            <a:p>
              <a:pPr algn="ctr"/>
              <a:r>
                <a:rPr lang="en-US" b="1" u="sng" dirty="0">
                  <a:solidFill>
                    <a:schemeClr val="accent1">
                      <a:lumMod val="75000"/>
                    </a:schemeClr>
                  </a:solidFill>
                </a:rPr>
                <a:t>Weaknesses</a:t>
              </a:r>
            </a:p>
            <a:p>
              <a:pPr marL="342900" indent="-342900">
                <a:buFont typeface="Arial" panose="020B0604020202020204" pitchFamily="34" charset="0"/>
                <a:buChar char="•"/>
              </a:pPr>
              <a:r>
                <a:rPr lang="en-US" sz="1200" b="1" dirty="0">
                  <a:solidFill>
                    <a:schemeClr val="accent2"/>
                  </a:solidFill>
                </a:rPr>
                <a:t>Organization and Fiscal Sustainability</a:t>
              </a:r>
            </a:p>
            <a:p>
              <a:pPr marL="800100" lvl="1" indent="-342900">
                <a:buFont typeface="Arial" panose="020B0604020202020204" pitchFamily="34" charset="0"/>
                <a:buChar char="•"/>
              </a:pPr>
              <a:r>
                <a:rPr lang="en-US" sz="1200" dirty="0">
                  <a:solidFill>
                    <a:schemeClr val="accent2"/>
                  </a:solidFill>
                </a:rPr>
                <a:t>Too many initiatives and priorities, lack of accountability</a:t>
              </a:r>
            </a:p>
            <a:p>
              <a:pPr marL="800100" lvl="1" indent="-342900">
                <a:buFont typeface="Arial" panose="020B0604020202020204" pitchFamily="34" charset="0"/>
                <a:buChar char="•"/>
              </a:pPr>
              <a:r>
                <a:rPr lang="en-US" sz="1200" dirty="0">
                  <a:solidFill>
                    <a:schemeClr val="accent2"/>
                  </a:solidFill>
                </a:rPr>
                <a:t>Too many leaders/administrators, lack of transparency</a:t>
              </a:r>
            </a:p>
            <a:p>
              <a:pPr marL="342900" indent="-342900">
                <a:buFont typeface="Arial" panose="020B0604020202020204" pitchFamily="34" charset="0"/>
                <a:buChar char="•"/>
              </a:pPr>
              <a:r>
                <a:rPr lang="en-US" sz="1200" b="1" dirty="0">
                  <a:solidFill>
                    <a:schemeClr val="accent2"/>
                  </a:solidFill>
                </a:rPr>
                <a:t>Diversity, Equity, and Inclusion</a:t>
              </a:r>
            </a:p>
            <a:p>
              <a:pPr marL="800100" lvl="1" indent="-342900">
                <a:buFont typeface="Arial" panose="020B0604020202020204" pitchFamily="34" charset="0"/>
                <a:buChar char="•"/>
              </a:pPr>
              <a:r>
                <a:rPr lang="en-US" sz="1200" dirty="0">
                  <a:solidFill>
                    <a:schemeClr val="accent2"/>
                  </a:solidFill>
                </a:rPr>
                <a:t>Lack of diversity of faculty, staff, and students</a:t>
              </a:r>
              <a:endParaRPr lang="en-US" sz="1200" b="1" dirty="0">
                <a:solidFill>
                  <a:schemeClr val="accent2"/>
                </a:solidFill>
              </a:endParaRPr>
            </a:p>
            <a:p>
              <a:pPr marL="342900" indent="-342900">
                <a:buFont typeface="Arial" panose="020B0604020202020204" pitchFamily="34" charset="0"/>
                <a:buChar char="•"/>
              </a:pPr>
              <a:r>
                <a:rPr lang="en-US" sz="1200" b="1" dirty="0">
                  <a:solidFill>
                    <a:schemeClr val="accent2"/>
                  </a:solidFill>
                </a:rPr>
                <a:t>Career and Curricular Options for Students</a:t>
              </a:r>
              <a:r>
                <a:rPr lang="en-US" sz="1200" dirty="0">
                  <a:solidFill>
                    <a:schemeClr val="accent2"/>
                  </a:solidFill>
                </a:rPr>
                <a:t> </a:t>
              </a:r>
            </a:p>
            <a:p>
              <a:pPr marL="800100" lvl="1" indent="-342900">
                <a:buFont typeface="Arial" panose="020B0604020202020204" pitchFamily="34" charset="0"/>
                <a:buChar char="•"/>
              </a:pPr>
              <a:r>
                <a:rPr lang="en-US" sz="1200" dirty="0">
                  <a:solidFill>
                    <a:schemeClr val="accent2"/>
                  </a:solidFill>
                </a:rPr>
                <a:t>Need for career opportunities outside of direct patient care</a:t>
              </a:r>
            </a:p>
            <a:p>
              <a:pPr marL="800100" lvl="1" indent="-342900">
                <a:buFont typeface="Arial" panose="020B0604020202020204" pitchFamily="34" charset="0"/>
                <a:buChar char="•"/>
              </a:pPr>
              <a:r>
                <a:rPr lang="en-US" sz="1200" dirty="0">
                  <a:solidFill>
                    <a:schemeClr val="accent2"/>
                  </a:solidFill>
                </a:rPr>
                <a:t>Lack of adaptation to the changing healthcare market landscape</a:t>
              </a:r>
            </a:p>
          </p:txBody>
        </p:sp>
        <p:sp>
          <p:nvSpPr>
            <p:cNvPr id="16" name="TextBox 15">
              <a:extLst>
                <a:ext uri="{FF2B5EF4-FFF2-40B4-BE49-F238E27FC236}">
                  <a16:creationId xmlns:a16="http://schemas.microsoft.com/office/drawing/2014/main" id="{64366E42-0FBC-5143-B5F6-58D1BC18ACEB}"/>
                </a:ext>
              </a:extLst>
            </p:cNvPr>
            <p:cNvSpPr txBox="1"/>
            <p:nvPr/>
          </p:nvSpPr>
          <p:spPr>
            <a:xfrm>
              <a:off x="715267" y="4034476"/>
              <a:ext cx="5131942" cy="2031325"/>
            </a:xfrm>
            <a:prstGeom prst="rect">
              <a:avLst/>
            </a:prstGeom>
            <a:noFill/>
          </p:spPr>
          <p:txBody>
            <a:bodyPr wrap="square" rtlCol="0">
              <a:spAutoFit/>
            </a:bodyPr>
            <a:lstStyle/>
            <a:p>
              <a:pPr algn="ctr"/>
              <a:r>
                <a:rPr lang="en-US" b="1" u="sng" dirty="0">
                  <a:solidFill>
                    <a:schemeClr val="accent1">
                      <a:lumMod val="75000"/>
                    </a:schemeClr>
                  </a:solidFill>
                </a:rPr>
                <a:t>Opportunities</a:t>
              </a:r>
            </a:p>
            <a:p>
              <a:pPr marL="342900" indent="-342900">
                <a:buFont typeface="Arial" panose="020B0604020202020204" pitchFamily="34" charset="0"/>
                <a:buChar char="•"/>
              </a:pPr>
              <a:r>
                <a:rPr lang="en-US" sz="1200" b="1" dirty="0">
                  <a:solidFill>
                    <a:schemeClr val="accent2"/>
                  </a:solidFill>
                </a:rPr>
                <a:t>Preparing for Tomorrow’s Jobs</a:t>
              </a:r>
            </a:p>
            <a:p>
              <a:pPr marL="800100" lvl="1" indent="-342900">
                <a:buFont typeface="Arial" panose="020B0604020202020204" pitchFamily="34" charset="0"/>
                <a:buChar char="•"/>
              </a:pPr>
              <a:r>
                <a:rPr lang="en-US" sz="1200" dirty="0">
                  <a:solidFill>
                    <a:schemeClr val="accent2"/>
                  </a:solidFill>
                </a:rPr>
                <a:t>New educational offerings: undergraduate, graduate &amp; certificate</a:t>
              </a:r>
            </a:p>
            <a:p>
              <a:pPr marL="800100" lvl="1" indent="-342900">
                <a:buFont typeface="Arial" panose="020B0604020202020204" pitchFamily="34" charset="0"/>
                <a:buChar char="•"/>
              </a:pPr>
              <a:r>
                <a:rPr lang="en-US" sz="1200" dirty="0">
                  <a:solidFill>
                    <a:schemeClr val="accent2"/>
                  </a:solidFill>
                </a:rPr>
                <a:t>Career services and support</a:t>
              </a:r>
            </a:p>
            <a:p>
              <a:pPr marL="342900" indent="-342900">
                <a:buFont typeface="Arial" panose="020B0604020202020204" pitchFamily="34" charset="0"/>
                <a:buChar char="•"/>
              </a:pPr>
              <a:r>
                <a:rPr lang="en-US" sz="1200" b="1" dirty="0">
                  <a:solidFill>
                    <a:schemeClr val="accent2"/>
                  </a:solidFill>
                </a:rPr>
                <a:t>Creation of New Markets for Pharmacy &amp; Pharmaceutical Sciences</a:t>
              </a:r>
            </a:p>
            <a:p>
              <a:pPr marL="800100" lvl="1" indent="-342900">
                <a:buFont typeface="Arial" panose="020B0604020202020204" pitchFamily="34" charset="0"/>
                <a:buChar char="•"/>
              </a:pPr>
              <a:r>
                <a:rPr lang="en-US" sz="1200" dirty="0">
                  <a:solidFill>
                    <a:schemeClr val="accent2"/>
                  </a:solidFill>
                </a:rPr>
                <a:t>Advancing the practice of pharmacy</a:t>
              </a:r>
            </a:p>
            <a:p>
              <a:pPr marL="800100" lvl="1" indent="-342900">
                <a:buFont typeface="Arial" panose="020B0604020202020204" pitchFamily="34" charset="0"/>
                <a:buChar char="•"/>
              </a:pPr>
              <a:r>
                <a:rPr lang="en-US" sz="1200" dirty="0">
                  <a:solidFill>
                    <a:schemeClr val="accent2"/>
                  </a:solidFill>
                </a:rPr>
                <a:t>Entrepreneurship</a:t>
              </a:r>
            </a:p>
            <a:p>
              <a:pPr marL="342900" indent="-342900">
                <a:buFont typeface="Arial" panose="020B0604020202020204" pitchFamily="34" charset="0"/>
                <a:buChar char="•"/>
              </a:pPr>
              <a:r>
                <a:rPr lang="en-US" sz="1200" b="1" dirty="0">
                  <a:solidFill>
                    <a:schemeClr val="accent2"/>
                  </a:solidFill>
                </a:rPr>
                <a:t>Strategic Partnerships</a:t>
              </a:r>
              <a:endParaRPr lang="en-US" sz="1200" dirty="0">
                <a:solidFill>
                  <a:schemeClr val="accent2"/>
                </a:solidFill>
              </a:endParaRPr>
            </a:p>
            <a:p>
              <a:pPr marL="800100" lvl="1" indent="-342900">
                <a:buFont typeface="Arial" panose="020B0604020202020204" pitchFamily="34" charset="0"/>
                <a:buChar char="•"/>
              </a:pPr>
              <a:r>
                <a:rPr lang="en-US" sz="1200" dirty="0">
                  <a:solidFill>
                    <a:schemeClr val="accent2"/>
                  </a:solidFill>
                </a:rPr>
                <a:t>Collaboration with other UNC schools</a:t>
              </a:r>
            </a:p>
            <a:p>
              <a:pPr marL="800100" lvl="1" indent="-342900">
                <a:buFont typeface="Arial" panose="020B0604020202020204" pitchFamily="34" charset="0"/>
                <a:buChar char="•"/>
              </a:pPr>
              <a:r>
                <a:rPr lang="en-US" sz="1200" dirty="0">
                  <a:solidFill>
                    <a:schemeClr val="accent2"/>
                  </a:solidFill>
                </a:rPr>
                <a:t>Partnerships across industry</a:t>
              </a:r>
            </a:p>
          </p:txBody>
        </p:sp>
        <p:sp>
          <p:nvSpPr>
            <p:cNvPr id="17" name="TextBox 16">
              <a:extLst>
                <a:ext uri="{FF2B5EF4-FFF2-40B4-BE49-F238E27FC236}">
                  <a16:creationId xmlns:a16="http://schemas.microsoft.com/office/drawing/2014/main" id="{77C00EC9-F84A-2A45-A159-9F31A1484426}"/>
                </a:ext>
              </a:extLst>
            </p:cNvPr>
            <p:cNvSpPr txBox="1"/>
            <p:nvPr/>
          </p:nvSpPr>
          <p:spPr>
            <a:xfrm>
              <a:off x="5910397" y="4034476"/>
              <a:ext cx="5083782" cy="2031325"/>
            </a:xfrm>
            <a:prstGeom prst="rect">
              <a:avLst/>
            </a:prstGeom>
            <a:noFill/>
          </p:spPr>
          <p:txBody>
            <a:bodyPr wrap="square" rtlCol="0">
              <a:spAutoFit/>
            </a:bodyPr>
            <a:lstStyle/>
            <a:p>
              <a:pPr algn="ctr"/>
              <a:r>
                <a:rPr lang="en-US" b="1" u="sng" dirty="0">
                  <a:solidFill>
                    <a:schemeClr val="accent1">
                      <a:lumMod val="75000"/>
                    </a:schemeClr>
                  </a:solidFill>
                </a:rPr>
                <a:t>Threats</a:t>
              </a:r>
            </a:p>
            <a:p>
              <a:pPr marL="342900" indent="-342900">
                <a:buFont typeface="Arial" panose="020B0604020202020204" pitchFamily="34" charset="0"/>
                <a:buChar char="•"/>
              </a:pPr>
              <a:r>
                <a:rPr lang="en-US" sz="1200" b="1" dirty="0">
                  <a:solidFill>
                    <a:schemeClr val="accent2"/>
                  </a:solidFill>
                </a:rPr>
                <a:t>Oversupply of Pharmacy Students</a:t>
              </a:r>
              <a:endParaRPr lang="en-US" sz="1200" dirty="0">
                <a:solidFill>
                  <a:schemeClr val="accent2"/>
                </a:solidFill>
              </a:endParaRPr>
            </a:p>
            <a:p>
              <a:pPr marL="800100" lvl="1" indent="-342900">
                <a:buFont typeface="Arial" panose="020B0604020202020204" pitchFamily="34" charset="0"/>
                <a:buChar char="•"/>
              </a:pPr>
              <a:r>
                <a:rPr lang="en-US" sz="1200" dirty="0">
                  <a:solidFill>
                    <a:schemeClr val="accent2"/>
                  </a:solidFill>
                </a:rPr>
                <a:t>Too many pharmacy schools, admitting too many students</a:t>
              </a:r>
            </a:p>
            <a:p>
              <a:pPr marL="800100" lvl="1" indent="-342900">
                <a:buFont typeface="Arial" panose="020B0604020202020204" pitchFamily="34" charset="0"/>
                <a:buChar char="•"/>
              </a:pPr>
              <a:r>
                <a:rPr lang="en-US" sz="1200" dirty="0">
                  <a:solidFill>
                    <a:schemeClr val="accent2"/>
                  </a:solidFill>
                </a:rPr>
                <a:t>Declining number of traditional pharmacy jobs</a:t>
              </a:r>
            </a:p>
            <a:p>
              <a:pPr marL="342900" indent="-342900">
                <a:buFont typeface="Arial" panose="020B0604020202020204" pitchFamily="34" charset="0"/>
                <a:buChar char="•"/>
              </a:pPr>
              <a:r>
                <a:rPr lang="en-US" sz="1200" b="1" dirty="0">
                  <a:solidFill>
                    <a:schemeClr val="accent2"/>
                  </a:solidFill>
                </a:rPr>
                <a:t>Economy</a:t>
              </a:r>
            </a:p>
            <a:p>
              <a:pPr marL="800100" lvl="1" indent="-342900">
                <a:buFont typeface="Arial" panose="020B0604020202020204" pitchFamily="34" charset="0"/>
                <a:buChar char="•"/>
              </a:pPr>
              <a:r>
                <a:rPr lang="en-US" sz="1200" dirty="0">
                  <a:solidFill>
                    <a:schemeClr val="accent2"/>
                  </a:solidFill>
                </a:rPr>
                <a:t>COVID-19, budget cuts, financial crisis, state/federal funding</a:t>
              </a:r>
            </a:p>
            <a:p>
              <a:pPr marL="347663" lvl="1" indent="-336550">
                <a:buFont typeface="Arial" panose="020B0604020202020204" pitchFamily="34" charset="0"/>
                <a:buChar char="•"/>
              </a:pPr>
              <a:r>
                <a:rPr lang="en-US" sz="1200" b="1" dirty="0">
                  <a:solidFill>
                    <a:schemeClr val="accent2"/>
                  </a:solidFill>
                </a:rPr>
                <a:t>Fewer Applicants</a:t>
              </a:r>
            </a:p>
            <a:p>
              <a:pPr marL="804863" lvl="2" indent="-336550">
                <a:buFont typeface="Arial" panose="020B0604020202020204" pitchFamily="34" charset="0"/>
                <a:buChar char="•"/>
              </a:pPr>
              <a:r>
                <a:rPr lang="en-US" sz="1200" dirty="0">
                  <a:solidFill>
                    <a:schemeClr val="accent2"/>
                  </a:solidFill>
                </a:rPr>
                <a:t>Declining number of applications, less qualified applicant pool (nationally)</a:t>
              </a:r>
            </a:p>
            <a:p>
              <a:pPr marL="804863" lvl="2" indent="-336550">
                <a:buFont typeface="Arial" panose="020B0604020202020204" pitchFamily="34" charset="0"/>
                <a:buChar char="•"/>
              </a:pPr>
              <a:r>
                <a:rPr lang="en-US" sz="1200" dirty="0">
                  <a:solidFill>
                    <a:schemeClr val="accent2"/>
                  </a:solidFill>
                </a:rPr>
                <a:t>Decreased interest, declining enrollment</a:t>
              </a:r>
            </a:p>
          </p:txBody>
        </p:sp>
      </p:grpSp>
    </p:spTree>
    <p:extLst>
      <p:ext uri="{BB962C8B-B14F-4D97-AF65-F5344CB8AC3E}">
        <p14:creationId xmlns:p14="http://schemas.microsoft.com/office/powerpoint/2010/main" val="1029729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EA2EB2B-5DE7-4570-BAA4-9A3F3CB994CC}"/>
              </a:ext>
            </a:extLst>
          </p:cNvPr>
          <p:cNvPicPr>
            <a:picLocks noChangeAspect="1"/>
          </p:cNvPicPr>
          <p:nvPr/>
        </p:nvPicPr>
        <p:blipFill rotWithShape="1">
          <a:blip r:embed="rId2">
            <a:extLst>
              <a:ext uri="{28A0092B-C50C-407E-A947-70E740481C1C}">
                <a14:useLocalDpi xmlns:a14="http://schemas.microsoft.com/office/drawing/2010/main" val="0"/>
              </a:ext>
            </a:extLst>
          </a:blip>
          <a:srcRect l="32723" r="20172" b="3333"/>
          <a:stretch/>
        </p:blipFill>
        <p:spPr>
          <a:xfrm>
            <a:off x="20765" y="0"/>
            <a:ext cx="5941125" cy="6858000"/>
          </a:xfrm>
          <a:prstGeom prst="rect">
            <a:avLst/>
          </a:prstGeom>
        </p:spPr>
      </p:pic>
      <p:grpSp>
        <p:nvGrpSpPr>
          <p:cNvPr id="9" name="Group 8"/>
          <p:cNvGrpSpPr/>
          <p:nvPr/>
        </p:nvGrpSpPr>
        <p:grpSpPr>
          <a:xfrm>
            <a:off x="7619151" y="1930400"/>
            <a:ext cx="4707214" cy="502920"/>
            <a:chOff x="838200" y="1676400"/>
            <a:chExt cx="4707214" cy="502920"/>
          </a:xfrm>
        </p:grpSpPr>
        <p:sp>
          <p:nvSpPr>
            <p:cNvPr id="10" name="Oval 9"/>
            <p:cNvSpPr/>
            <p:nvPr/>
          </p:nvSpPr>
          <p:spPr>
            <a:xfrm>
              <a:off x="838200" y="16764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1</a:t>
              </a:r>
            </a:p>
          </p:txBody>
        </p:sp>
        <p:sp>
          <p:nvSpPr>
            <p:cNvPr id="11" name="TextBox 10"/>
            <p:cNvSpPr txBox="1"/>
            <p:nvPr/>
          </p:nvSpPr>
          <p:spPr>
            <a:xfrm>
              <a:off x="1430614" y="1727805"/>
              <a:ext cx="4114800" cy="400110"/>
            </a:xfrm>
            <a:prstGeom prst="rect">
              <a:avLst/>
            </a:prstGeom>
            <a:noFill/>
          </p:spPr>
          <p:txBody>
            <a:bodyPr wrap="square" rtlCol="0">
              <a:spAutoFit/>
            </a:bodyPr>
            <a:lstStyle/>
            <a:p>
              <a:r>
                <a:rPr lang="en-US" sz="2000" dirty="0"/>
                <a:t>Project Overview</a:t>
              </a:r>
            </a:p>
          </p:txBody>
        </p:sp>
      </p:grpSp>
      <p:grpSp>
        <p:nvGrpSpPr>
          <p:cNvPr id="12" name="Group 11"/>
          <p:cNvGrpSpPr/>
          <p:nvPr/>
        </p:nvGrpSpPr>
        <p:grpSpPr>
          <a:xfrm>
            <a:off x="7619151" y="2623820"/>
            <a:ext cx="4707214" cy="502920"/>
            <a:chOff x="838200" y="2362200"/>
            <a:chExt cx="4707214" cy="502920"/>
          </a:xfrm>
        </p:grpSpPr>
        <p:sp>
          <p:nvSpPr>
            <p:cNvPr id="13" name="Oval 12"/>
            <p:cNvSpPr/>
            <p:nvPr/>
          </p:nvSpPr>
          <p:spPr>
            <a:xfrm>
              <a:off x="838200" y="23622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2</a:t>
              </a:r>
            </a:p>
          </p:txBody>
        </p:sp>
        <p:sp>
          <p:nvSpPr>
            <p:cNvPr id="14" name="TextBox 13"/>
            <p:cNvSpPr txBox="1"/>
            <p:nvPr/>
          </p:nvSpPr>
          <p:spPr>
            <a:xfrm>
              <a:off x="1430614" y="2413605"/>
              <a:ext cx="4114800" cy="400110"/>
            </a:xfrm>
            <a:prstGeom prst="rect">
              <a:avLst/>
            </a:prstGeom>
            <a:noFill/>
          </p:spPr>
          <p:txBody>
            <a:bodyPr wrap="square" rtlCol="0">
              <a:spAutoFit/>
            </a:bodyPr>
            <a:lstStyle/>
            <a:p>
              <a:r>
                <a:rPr lang="en-US" sz="2000" dirty="0"/>
                <a:t>Strategic Planning Overview</a:t>
              </a:r>
            </a:p>
          </p:txBody>
        </p:sp>
      </p:grpSp>
      <p:grpSp>
        <p:nvGrpSpPr>
          <p:cNvPr id="15" name="Group 14"/>
          <p:cNvGrpSpPr/>
          <p:nvPr/>
        </p:nvGrpSpPr>
        <p:grpSpPr>
          <a:xfrm>
            <a:off x="7619151" y="3317240"/>
            <a:ext cx="5791200" cy="502920"/>
            <a:chOff x="838200" y="3048000"/>
            <a:chExt cx="5791200" cy="502920"/>
          </a:xfrm>
        </p:grpSpPr>
        <p:sp>
          <p:nvSpPr>
            <p:cNvPr id="16" name="Oval 15"/>
            <p:cNvSpPr/>
            <p:nvPr/>
          </p:nvSpPr>
          <p:spPr>
            <a:xfrm>
              <a:off x="838200" y="30480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3</a:t>
              </a:r>
            </a:p>
          </p:txBody>
        </p:sp>
        <p:sp>
          <p:nvSpPr>
            <p:cNvPr id="17" name="TextBox 16"/>
            <p:cNvSpPr txBox="1"/>
            <p:nvPr/>
          </p:nvSpPr>
          <p:spPr>
            <a:xfrm>
              <a:off x="1430614" y="3099405"/>
              <a:ext cx="5198786" cy="400110"/>
            </a:xfrm>
            <a:prstGeom prst="rect">
              <a:avLst/>
            </a:prstGeom>
            <a:noFill/>
          </p:spPr>
          <p:txBody>
            <a:bodyPr wrap="square" rtlCol="0">
              <a:spAutoFit/>
            </a:bodyPr>
            <a:lstStyle/>
            <a:p>
              <a:r>
                <a:rPr lang="en-US" sz="2000" dirty="0"/>
                <a:t>Phase 1 SWOT</a:t>
              </a:r>
            </a:p>
          </p:txBody>
        </p:sp>
      </p:grpSp>
      <p:grpSp>
        <p:nvGrpSpPr>
          <p:cNvPr id="18" name="Group 17"/>
          <p:cNvGrpSpPr/>
          <p:nvPr/>
        </p:nvGrpSpPr>
        <p:grpSpPr>
          <a:xfrm>
            <a:off x="7633747" y="4010660"/>
            <a:ext cx="4692623" cy="502920"/>
            <a:chOff x="852791" y="3733800"/>
            <a:chExt cx="4692623" cy="502920"/>
          </a:xfrm>
        </p:grpSpPr>
        <p:sp>
          <p:nvSpPr>
            <p:cNvPr id="19" name="Oval 18"/>
            <p:cNvSpPr/>
            <p:nvPr/>
          </p:nvSpPr>
          <p:spPr>
            <a:xfrm>
              <a:off x="852791" y="37338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4</a:t>
              </a:r>
            </a:p>
          </p:txBody>
        </p:sp>
        <p:sp>
          <p:nvSpPr>
            <p:cNvPr id="20" name="TextBox 19"/>
            <p:cNvSpPr txBox="1"/>
            <p:nvPr/>
          </p:nvSpPr>
          <p:spPr>
            <a:xfrm>
              <a:off x="1430614" y="3798509"/>
              <a:ext cx="4114800" cy="400110"/>
            </a:xfrm>
            <a:prstGeom prst="rect">
              <a:avLst/>
            </a:prstGeom>
            <a:noFill/>
          </p:spPr>
          <p:txBody>
            <a:bodyPr wrap="square" rtlCol="0">
              <a:spAutoFit/>
            </a:bodyPr>
            <a:lstStyle/>
            <a:p>
              <a:r>
                <a:rPr lang="en-US" sz="2000" b="1" dirty="0"/>
                <a:t>Next Steps</a:t>
              </a:r>
            </a:p>
          </p:txBody>
        </p:sp>
      </p:grpSp>
      <p:sp>
        <p:nvSpPr>
          <p:cNvPr id="3" name="AutoShape 2" descr="See the source image">
            <a:extLst>
              <a:ext uri="{FF2B5EF4-FFF2-40B4-BE49-F238E27FC236}">
                <a16:creationId xmlns:a16="http://schemas.microsoft.com/office/drawing/2014/main" id="{AD612C76-6861-4B67-AF9F-DD242E7682D7}"/>
              </a:ext>
            </a:extLst>
          </p:cNvPr>
          <p:cNvSpPr>
            <a:spLocks noChangeAspect="1" noChangeArrowheads="1"/>
          </p:cNvSpPr>
          <p:nvPr/>
        </p:nvSpPr>
        <p:spPr bwMode="auto">
          <a:xfrm>
            <a:off x="11200551" y="353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a:extLst>
              <a:ext uri="{FF2B5EF4-FFF2-40B4-BE49-F238E27FC236}">
                <a16:creationId xmlns:a16="http://schemas.microsoft.com/office/drawing/2014/main" id="{9C5F1352-CE02-4DFA-90C3-FD3B6057CDDE}"/>
              </a:ext>
            </a:extLst>
          </p:cNvPr>
          <p:cNvSpPr/>
          <p:nvPr/>
        </p:nvSpPr>
        <p:spPr bwMode="auto">
          <a:xfrm>
            <a:off x="1517392" y="2413609"/>
            <a:ext cx="5067300" cy="191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cxnSp>
        <p:nvCxnSpPr>
          <p:cNvPr id="31" name="Straight Connector 30">
            <a:extLst>
              <a:ext uri="{FF2B5EF4-FFF2-40B4-BE49-F238E27FC236}">
                <a16:creationId xmlns:a16="http://schemas.microsoft.com/office/drawing/2014/main" id="{7ACE2F00-15A7-434B-85E7-5CAF6EF3E83D}"/>
              </a:ext>
            </a:extLst>
          </p:cNvPr>
          <p:cNvCxnSpPr/>
          <p:nvPr/>
        </p:nvCxnSpPr>
        <p:spPr bwMode="auto">
          <a:xfrm>
            <a:off x="1937352" y="3923571"/>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F4827466-5168-45ED-A85D-9DEC67A7BBCE}"/>
              </a:ext>
            </a:extLst>
          </p:cNvPr>
          <p:cNvSpPr/>
          <p:nvPr/>
        </p:nvSpPr>
        <p:spPr bwMode="auto">
          <a:xfrm>
            <a:off x="6258411" y="2428849"/>
            <a:ext cx="297746" cy="1894832"/>
          </a:xfrm>
          <a:prstGeom prst="rect">
            <a:avLst/>
          </a:prstGeom>
          <a:solidFill>
            <a:srgbClr val="4B9C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sp>
        <p:nvSpPr>
          <p:cNvPr id="34" name="Title 1">
            <a:extLst>
              <a:ext uri="{FF2B5EF4-FFF2-40B4-BE49-F238E27FC236}">
                <a16:creationId xmlns:a16="http://schemas.microsoft.com/office/drawing/2014/main" id="{B53A5767-9D91-46E9-BC7C-137D78E2D573}"/>
              </a:ext>
            </a:extLst>
          </p:cNvPr>
          <p:cNvSpPr txBox="1">
            <a:spLocks/>
          </p:cNvSpPr>
          <p:nvPr/>
        </p:nvSpPr>
        <p:spPr>
          <a:xfrm>
            <a:off x="1790246" y="3041169"/>
            <a:ext cx="5186257" cy="830997"/>
          </a:xfrm>
          <a:prstGeom prst="rect">
            <a:avLst/>
          </a:prstGeom>
        </p:spPr>
        <p:txBody>
          <a:bodyPr anchor="b"/>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sz="7000" dirty="0"/>
              <a:t>Agenda</a:t>
            </a:r>
          </a:p>
        </p:txBody>
      </p:sp>
    </p:spTree>
    <p:extLst>
      <p:ext uri="{BB962C8B-B14F-4D97-AF65-F5344CB8AC3E}">
        <p14:creationId xmlns:p14="http://schemas.microsoft.com/office/powerpoint/2010/main" val="598601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2BBA2-BB44-6E49-8A9E-4E664BCC577E}"/>
              </a:ext>
            </a:extLst>
          </p:cNvPr>
          <p:cNvSpPr>
            <a:spLocks noGrp="1"/>
          </p:cNvSpPr>
          <p:nvPr>
            <p:ph type="title"/>
          </p:nvPr>
        </p:nvSpPr>
        <p:spPr/>
        <p:txBody>
          <a:bodyPr/>
          <a:lstStyle/>
          <a:p>
            <a:r>
              <a:rPr lang="en-US" dirty="0"/>
              <a:t>Next Steps</a:t>
            </a:r>
          </a:p>
        </p:txBody>
      </p:sp>
      <p:sp>
        <p:nvSpPr>
          <p:cNvPr id="4" name="TextBox 3">
            <a:extLst>
              <a:ext uri="{FF2B5EF4-FFF2-40B4-BE49-F238E27FC236}">
                <a16:creationId xmlns:a16="http://schemas.microsoft.com/office/drawing/2014/main" id="{949D92ED-254B-BC4A-B991-9D85AE262A3C}"/>
              </a:ext>
            </a:extLst>
          </p:cNvPr>
          <p:cNvSpPr txBox="1"/>
          <p:nvPr/>
        </p:nvSpPr>
        <p:spPr>
          <a:xfrm>
            <a:off x="531341" y="1309816"/>
            <a:ext cx="9588843" cy="247760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a:solidFill>
                  <a:srgbClr val="448BC3"/>
                </a:solidFill>
              </a:rPr>
              <a:t>Phase 1 coming to an end; Phase 2 will begin in two weeks</a:t>
            </a:r>
          </a:p>
          <a:p>
            <a:pPr marL="342900" indent="-342900">
              <a:spcAft>
                <a:spcPts val="600"/>
              </a:spcAft>
              <a:buFont typeface="Arial" panose="020B0604020202020204" pitchFamily="34" charset="0"/>
              <a:buChar char="•"/>
            </a:pPr>
            <a:r>
              <a:rPr lang="en-US" sz="2000" dirty="0">
                <a:solidFill>
                  <a:srgbClr val="448BC3"/>
                </a:solidFill>
              </a:rPr>
              <a:t>During the Phase 2 Town Halls (Oct 21/22), we will share the final SWOT and revised strategy statements</a:t>
            </a:r>
          </a:p>
          <a:p>
            <a:pPr marL="342900" indent="-342900">
              <a:spcAft>
                <a:spcPts val="600"/>
              </a:spcAft>
              <a:buFont typeface="Arial" panose="020B0604020202020204" pitchFamily="34" charset="0"/>
              <a:buChar char="•"/>
            </a:pPr>
            <a:r>
              <a:rPr lang="en-US" sz="2000" dirty="0">
                <a:solidFill>
                  <a:srgbClr val="448BC3"/>
                </a:solidFill>
              </a:rPr>
              <a:t>Check UNC Eshelman School of Pharmacy Strategic Planning Website for updates on the strategic planning process (</a:t>
            </a:r>
            <a:r>
              <a:rPr lang="en-US" sz="2000" dirty="0">
                <a:solidFill>
                  <a:srgbClr val="448BC3"/>
                </a:solidFill>
                <a:hlinkClick r:id="rId2"/>
              </a:rPr>
              <a:t>https://faopharmacy.unc.edu/beyond</a:t>
            </a:r>
            <a:r>
              <a:rPr lang="en-US" sz="2000" dirty="0">
                <a:solidFill>
                  <a:srgbClr val="448BC3"/>
                </a:solidFill>
              </a:rPr>
              <a:t>)</a:t>
            </a:r>
          </a:p>
          <a:p>
            <a:pPr marL="800100" lvl="1" indent="-342900">
              <a:spcAft>
                <a:spcPts val="600"/>
              </a:spcAft>
              <a:buFont typeface="Courier New" panose="02070309020205020404" pitchFamily="49" charset="0"/>
              <a:buChar char="o"/>
            </a:pPr>
            <a:r>
              <a:rPr lang="en-US" sz="2000" dirty="0">
                <a:solidFill>
                  <a:srgbClr val="448BC3"/>
                </a:solidFill>
              </a:rPr>
              <a:t>Please leave any (anonymous) feedback for the UNC Consulting team or Task Force on a form found on the website</a:t>
            </a:r>
          </a:p>
        </p:txBody>
      </p:sp>
    </p:spTree>
    <p:extLst>
      <p:ext uri="{BB962C8B-B14F-4D97-AF65-F5344CB8AC3E}">
        <p14:creationId xmlns:p14="http://schemas.microsoft.com/office/powerpoint/2010/main" val="1669586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8B09-5B36-EF42-BD94-ADA537D0B826}"/>
              </a:ext>
            </a:extLst>
          </p:cNvPr>
          <p:cNvSpPr>
            <a:spLocks noGrp="1"/>
          </p:cNvSpPr>
          <p:nvPr>
            <p:ph type="title"/>
          </p:nvPr>
        </p:nvSpPr>
        <p:spPr/>
        <p:txBody>
          <a:bodyPr/>
          <a:lstStyle/>
          <a:p>
            <a:r>
              <a:rPr lang="en-US" dirty="0"/>
              <a:t>Provide Feedback Regarding SWOT Process via Survey Link</a:t>
            </a:r>
          </a:p>
        </p:txBody>
      </p:sp>
      <p:sp>
        <p:nvSpPr>
          <p:cNvPr id="3" name="Content Placeholder 2">
            <a:extLst>
              <a:ext uri="{FF2B5EF4-FFF2-40B4-BE49-F238E27FC236}">
                <a16:creationId xmlns:a16="http://schemas.microsoft.com/office/drawing/2014/main" id="{3BA58846-225B-FB4F-88BE-6F814932D5D4}"/>
              </a:ext>
            </a:extLst>
          </p:cNvPr>
          <p:cNvSpPr>
            <a:spLocks noGrp="1"/>
          </p:cNvSpPr>
          <p:nvPr>
            <p:ph idx="1"/>
          </p:nvPr>
        </p:nvSpPr>
        <p:spPr>
          <a:xfrm>
            <a:off x="439918" y="5521840"/>
            <a:ext cx="10972800" cy="675070"/>
          </a:xfrm>
        </p:spPr>
        <p:txBody>
          <a:bodyPr>
            <a:normAutofit/>
          </a:bodyPr>
          <a:lstStyle/>
          <a:p>
            <a:pPr marL="0" indent="0" algn="ctr">
              <a:buNone/>
            </a:pPr>
            <a:r>
              <a:rPr lang="en-US" sz="2400" dirty="0">
                <a:solidFill>
                  <a:schemeClr val="tx2"/>
                </a:solidFill>
              </a:rPr>
              <a:t>It will remain open until October 4, 2020.</a:t>
            </a:r>
          </a:p>
        </p:txBody>
      </p:sp>
      <p:sp>
        <p:nvSpPr>
          <p:cNvPr id="4" name="TextBox 3">
            <a:extLst>
              <a:ext uri="{FF2B5EF4-FFF2-40B4-BE49-F238E27FC236}">
                <a16:creationId xmlns:a16="http://schemas.microsoft.com/office/drawing/2014/main" id="{FCFC1F07-CF0B-3842-918A-113C8BFEA571}"/>
              </a:ext>
            </a:extLst>
          </p:cNvPr>
          <p:cNvSpPr txBox="1"/>
          <p:nvPr/>
        </p:nvSpPr>
        <p:spPr>
          <a:xfrm>
            <a:off x="1166830" y="1756396"/>
            <a:ext cx="9858340" cy="800219"/>
          </a:xfrm>
          <a:prstGeom prst="rect">
            <a:avLst/>
          </a:prstGeom>
          <a:noFill/>
        </p:spPr>
        <p:txBody>
          <a:bodyPr wrap="none" rtlCol="0">
            <a:spAutoFit/>
          </a:bodyPr>
          <a:lstStyle/>
          <a:p>
            <a:r>
              <a:rPr lang="en-US" sz="2800" b="1" dirty="0">
                <a:hlinkClick r:id="rId3"/>
              </a:rPr>
              <a:t>UNC Eshelman School of Pharmacy Phase I SWOT Feedback Form</a:t>
            </a:r>
            <a:endParaRPr lang="en-US" sz="2800" b="1" dirty="0"/>
          </a:p>
          <a:p>
            <a:pPr algn="ctr"/>
            <a:r>
              <a:rPr lang="en-US" b="1" dirty="0"/>
              <a:t>https://</a:t>
            </a:r>
            <a:r>
              <a:rPr lang="en-US" b="1" dirty="0" err="1"/>
              <a:t>tinyurl.com</a:t>
            </a:r>
            <a:r>
              <a:rPr lang="en-US" b="1" dirty="0"/>
              <a:t>/EsopFeedbackPhase1</a:t>
            </a:r>
            <a:endParaRPr lang="en-US" dirty="0"/>
          </a:p>
        </p:txBody>
      </p:sp>
      <p:pic>
        <p:nvPicPr>
          <p:cNvPr id="7" name="Picture 6" descr="A close up of a logo&#10;&#10;Description automatically generated">
            <a:extLst>
              <a:ext uri="{FF2B5EF4-FFF2-40B4-BE49-F238E27FC236}">
                <a16:creationId xmlns:a16="http://schemas.microsoft.com/office/drawing/2014/main" id="{EBA0E045-E1FB-2B44-AE70-4D0F5C3A9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474" y="2715958"/>
            <a:ext cx="2805882" cy="2805882"/>
          </a:xfrm>
          <a:prstGeom prst="rect">
            <a:avLst/>
          </a:prstGeom>
        </p:spPr>
      </p:pic>
      <p:sp>
        <p:nvSpPr>
          <p:cNvPr id="8" name="Rectangle 7">
            <a:extLst>
              <a:ext uri="{FF2B5EF4-FFF2-40B4-BE49-F238E27FC236}">
                <a16:creationId xmlns:a16="http://schemas.microsoft.com/office/drawing/2014/main" id="{55CFF8FE-B84A-E545-804F-E9722C5BEF0D}"/>
              </a:ext>
            </a:extLst>
          </p:cNvPr>
          <p:cNvSpPr/>
          <p:nvPr/>
        </p:nvSpPr>
        <p:spPr>
          <a:xfrm>
            <a:off x="1166830" y="2887792"/>
            <a:ext cx="5956641" cy="2462213"/>
          </a:xfrm>
          <a:prstGeom prst="rect">
            <a:avLst/>
          </a:prstGeom>
        </p:spPr>
        <p:txBody>
          <a:bodyPr wrap="square">
            <a:spAutoFit/>
          </a:bodyPr>
          <a:lstStyle/>
          <a:p>
            <a:r>
              <a:rPr lang="en-US" sz="2200" dirty="0">
                <a:solidFill>
                  <a:schemeClr val="tx2"/>
                </a:solidFill>
              </a:rPr>
              <a:t>Providing feedback on the content presented over the entirety of this meeting will help drive the strategic planning process forward.</a:t>
            </a:r>
          </a:p>
          <a:p>
            <a:endParaRPr lang="en-US" sz="2200" dirty="0">
              <a:solidFill>
                <a:schemeClr val="tx2"/>
              </a:solidFill>
            </a:endParaRPr>
          </a:p>
          <a:p>
            <a:r>
              <a:rPr lang="en-US" sz="2200" dirty="0">
                <a:solidFill>
                  <a:schemeClr val="tx2"/>
                </a:solidFill>
              </a:rPr>
              <a:t>We will record your responses and analyze it to assess how well the strategic planning process is going.</a:t>
            </a:r>
          </a:p>
        </p:txBody>
      </p:sp>
    </p:spTree>
    <p:extLst>
      <p:ext uri="{BB962C8B-B14F-4D97-AF65-F5344CB8AC3E}">
        <p14:creationId xmlns:p14="http://schemas.microsoft.com/office/powerpoint/2010/main" val="1285369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Consulting Team</a:t>
            </a:r>
          </a:p>
        </p:txBody>
      </p:sp>
      <p:sp>
        <p:nvSpPr>
          <p:cNvPr id="54" name="Rounded Rectangle 53"/>
          <p:cNvSpPr/>
          <p:nvPr/>
        </p:nvSpPr>
        <p:spPr>
          <a:xfrm>
            <a:off x="1614780" y="5867173"/>
            <a:ext cx="8444712" cy="252425"/>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ysClr val="windowText" lastClr="000000"/>
                </a:solidFill>
                <a:latin typeface="Calibri" panose="020F0502020204030204" pitchFamily="34" charset="0"/>
              </a:rPr>
              <a:t>Key responsibilities include secondary research, primary research, analysis of options, slide deck creation, and updates to key constituents</a:t>
            </a:r>
          </a:p>
        </p:txBody>
      </p:sp>
      <p:sp>
        <p:nvSpPr>
          <p:cNvPr id="84" name="Rectangle 83"/>
          <p:cNvSpPr/>
          <p:nvPr/>
        </p:nvSpPr>
        <p:spPr>
          <a:xfrm>
            <a:off x="4771311" y="2368444"/>
            <a:ext cx="2265425" cy="1215823"/>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12294B"/>
              </a:solidFill>
            </a:endParaRPr>
          </a:p>
        </p:txBody>
      </p:sp>
      <p:sp>
        <p:nvSpPr>
          <p:cNvPr id="81" name="Rectangle 80"/>
          <p:cNvSpPr/>
          <p:nvPr/>
        </p:nvSpPr>
        <p:spPr>
          <a:xfrm>
            <a:off x="4838732" y="2451136"/>
            <a:ext cx="2265425" cy="1061829"/>
          </a:xfrm>
          <a:prstGeom prst="rect">
            <a:avLst/>
          </a:prstGeom>
        </p:spPr>
        <p:txBody>
          <a:bodyPr wrap="square">
            <a:spAutoFit/>
          </a:bodyPr>
          <a:lstStyle/>
          <a:p>
            <a:pPr marL="171450" indent="-171450">
              <a:buFont typeface="Arial" panose="020B0604020202020204" pitchFamily="34" charset="0"/>
              <a:buChar char="•"/>
            </a:pPr>
            <a:r>
              <a:rPr lang="en-US" sz="900" dirty="0">
                <a:solidFill>
                  <a:srgbClr val="000000"/>
                </a:solidFill>
                <a:ea typeface="Calibri" panose="020F0502020204030204" pitchFamily="34" charset="0"/>
              </a:rPr>
              <a:t>MHA/MBA ’20 </a:t>
            </a:r>
            <a:r>
              <a:rPr lang="en-US" sz="900" dirty="0">
                <a:solidFill>
                  <a:prstClr val="black"/>
                </a:solidFill>
                <a:ea typeface="Calibri" panose="020F0502020204030204" pitchFamily="34" charset="0"/>
              </a:rPr>
              <a:t>(Concentration: Healthcare)</a:t>
            </a:r>
          </a:p>
          <a:p>
            <a:pPr marL="171450" indent="-171450">
              <a:buFont typeface="Arial" panose="020B0604020202020204" pitchFamily="34" charset="0"/>
              <a:buChar char="•"/>
            </a:pPr>
            <a:r>
              <a:rPr lang="en-US" sz="900" dirty="0">
                <a:solidFill>
                  <a:prstClr val="black"/>
                </a:solidFill>
                <a:ea typeface="Times New Roman" panose="02020603050405020304" pitchFamily="18" charset="0"/>
              </a:rPr>
              <a:t>UNC BS Chemistry, minor: Biology</a:t>
            </a:r>
            <a:endParaRPr lang="en-US" sz="900" dirty="0">
              <a:solidFill>
                <a:srgbClr val="000000"/>
              </a:solidFill>
              <a:ea typeface="Times New Roman" panose="02020603050405020304" pitchFamily="18" charset="0"/>
            </a:endParaRPr>
          </a:p>
          <a:p>
            <a:pPr marL="171450" indent="-171450">
              <a:buFont typeface="Arial" panose="020B0604020202020204" pitchFamily="34" charset="0"/>
              <a:buChar char="•"/>
            </a:pPr>
            <a:r>
              <a:rPr lang="en-US" sz="900" dirty="0">
                <a:solidFill>
                  <a:srgbClr val="000000"/>
                </a:solidFill>
                <a:ea typeface="Times New Roman" panose="02020603050405020304" pitchFamily="18" charset="0"/>
              </a:rPr>
              <a:t>3+ years of experience in provider-side healthcare operations and research</a:t>
            </a:r>
          </a:p>
          <a:p>
            <a:pPr marL="171450" indent="-171450">
              <a:buFont typeface="Arial" panose="020B0604020202020204" pitchFamily="34" charset="0"/>
              <a:buChar char="•"/>
            </a:pPr>
            <a:r>
              <a:rPr lang="en-US" sz="900" dirty="0">
                <a:solidFill>
                  <a:srgbClr val="000000"/>
                </a:solidFill>
                <a:ea typeface="Times New Roman" panose="02020603050405020304" pitchFamily="18" charset="0"/>
              </a:rPr>
              <a:t>Going to Deloitte Consulting full time (Jan 2021 start date)</a:t>
            </a:r>
          </a:p>
        </p:txBody>
      </p:sp>
      <p:sp>
        <p:nvSpPr>
          <p:cNvPr id="90" name="Rectangle 89"/>
          <p:cNvSpPr/>
          <p:nvPr/>
        </p:nvSpPr>
        <p:spPr>
          <a:xfrm>
            <a:off x="1884532" y="2504393"/>
            <a:ext cx="2321555" cy="923330"/>
          </a:xfrm>
          <a:prstGeom prst="rect">
            <a:avLst/>
          </a:prstGeom>
        </p:spPr>
        <p:txBody>
          <a:bodyPr wrap="square">
            <a:spAutoFit/>
          </a:bodyPr>
          <a:lstStyle/>
          <a:p>
            <a:pPr marL="171450" indent="-171450">
              <a:buFont typeface="Arial" panose="020B0604020202020204" pitchFamily="34" charset="0"/>
              <a:buChar char="•"/>
            </a:pPr>
            <a:r>
              <a:rPr lang="en-US" sz="900" dirty="0">
                <a:solidFill>
                  <a:srgbClr val="000000"/>
                </a:solidFill>
                <a:ea typeface="Calibri" panose="020F0502020204030204" pitchFamily="34" charset="0"/>
              </a:rPr>
              <a:t>Director of Student Teams Achieving Results and Global Business Projects</a:t>
            </a:r>
          </a:p>
          <a:p>
            <a:pPr marL="171450" indent="-171450">
              <a:buFont typeface="Arial" panose="020B0604020202020204" pitchFamily="34" charset="0"/>
              <a:buChar char="•"/>
            </a:pPr>
            <a:r>
              <a:rPr lang="en-US" sz="900" dirty="0">
                <a:solidFill>
                  <a:srgbClr val="000000"/>
                </a:solidFill>
                <a:ea typeface="Calibri" panose="020F0502020204030204" pitchFamily="34" charset="0"/>
              </a:rPr>
              <a:t>Previously worked for PwC and McKinsey &amp; Company</a:t>
            </a:r>
          </a:p>
          <a:p>
            <a:pPr marL="171450" indent="-171450">
              <a:buFont typeface="Arial" panose="020B0604020202020204" pitchFamily="34" charset="0"/>
              <a:buChar char="•"/>
            </a:pPr>
            <a:r>
              <a:rPr lang="en-US" sz="900" dirty="0">
                <a:solidFill>
                  <a:srgbClr val="000000"/>
                </a:solidFill>
                <a:ea typeface="Calibri" panose="020F0502020204030204" pitchFamily="34" charset="0"/>
              </a:rPr>
              <a:t>Received his PhD and MBA from UNC Kenan-Flagler</a:t>
            </a:r>
          </a:p>
        </p:txBody>
      </p:sp>
      <p:sp>
        <p:nvSpPr>
          <p:cNvPr id="93" name="Rectangle 92"/>
          <p:cNvSpPr/>
          <p:nvPr/>
        </p:nvSpPr>
        <p:spPr>
          <a:xfrm>
            <a:off x="1884532" y="2368444"/>
            <a:ext cx="2265425" cy="1216678"/>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12294B"/>
              </a:solidFill>
            </a:endParaRPr>
          </a:p>
        </p:txBody>
      </p:sp>
      <p:pic>
        <p:nvPicPr>
          <p:cNvPr id="62" name="Picture 2">
            <a:extLst>
              <a:ext uri="{FF2B5EF4-FFF2-40B4-BE49-F238E27FC236}">
                <a16:creationId xmlns:a16="http://schemas.microsoft.com/office/drawing/2014/main" id="{748D1074-099E-DE47-BCCA-DE1876074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551922" y="1590926"/>
            <a:ext cx="839046" cy="839046"/>
          </a:xfrm>
          <a:prstGeom prst="rect">
            <a:avLst/>
          </a:prstGeom>
          <a:noFill/>
          <a:extLst>
            <a:ext uri="{909E8E84-426E-40DD-AFC4-6F175D3DCCD1}">
              <a14:hiddenFill xmlns:a14="http://schemas.microsoft.com/office/drawing/2010/main">
                <a:solidFill>
                  <a:srgbClr val="FFFFFF"/>
                </a:solidFill>
              </a14:hiddenFill>
            </a:ext>
          </a:extLst>
        </p:spPr>
      </p:pic>
      <p:sp>
        <p:nvSpPr>
          <p:cNvPr id="92" name="Freeform 43"/>
          <p:cNvSpPr/>
          <p:nvPr/>
        </p:nvSpPr>
        <p:spPr>
          <a:xfrm>
            <a:off x="2558589" y="1269262"/>
            <a:ext cx="1119854" cy="231786"/>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Lead Consultant</a:t>
            </a:r>
          </a:p>
        </p:txBody>
      </p:sp>
      <p:sp>
        <p:nvSpPr>
          <p:cNvPr id="111" name="Rectangle 110">
            <a:extLst>
              <a:ext uri="{FF2B5EF4-FFF2-40B4-BE49-F238E27FC236}">
                <a16:creationId xmlns:a16="http://schemas.microsoft.com/office/drawing/2014/main" id="{A91DE5D1-40F4-204D-99CE-87AB1BBCACF0}"/>
              </a:ext>
            </a:extLst>
          </p:cNvPr>
          <p:cNvSpPr/>
          <p:nvPr/>
        </p:nvSpPr>
        <p:spPr>
          <a:xfrm>
            <a:off x="7598242" y="2368444"/>
            <a:ext cx="2265425" cy="1215823"/>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12294B"/>
              </a:solidFill>
            </a:endParaRPr>
          </a:p>
        </p:txBody>
      </p:sp>
      <p:sp>
        <p:nvSpPr>
          <p:cNvPr id="112" name="Rectangle 111">
            <a:extLst>
              <a:ext uri="{FF2B5EF4-FFF2-40B4-BE49-F238E27FC236}">
                <a16:creationId xmlns:a16="http://schemas.microsoft.com/office/drawing/2014/main" id="{D552726A-4F56-3745-834A-D939B167EBCF}"/>
              </a:ext>
            </a:extLst>
          </p:cNvPr>
          <p:cNvSpPr/>
          <p:nvPr/>
        </p:nvSpPr>
        <p:spPr>
          <a:xfrm>
            <a:off x="7609933" y="2516123"/>
            <a:ext cx="2314460" cy="923330"/>
          </a:xfrm>
          <a:prstGeom prst="rect">
            <a:avLst/>
          </a:prstGeom>
        </p:spPr>
        <p:txBody>
          <a:bodyPr wrap="square">
            <a:spAutoFit/>
          </a:bodyPr>
          <a:lstStyle/>
          <a:p>
            <a:pPr marL="171450" indent="-171450">
              <a:buFont typeface="Arial" panose="020B0604020202020204" pitchFamily="34" charset="0"/>
              <a:buChar char="•"/>
            </a:pPr>
            <a:r>
              <a:rPr lang="en-US" sz="900" dirty="0">
                <a:solidFill>
                  <a:srgbClr val="000000"/>
                </a:solidFill>
                <a:ea typeface="Calibri" panose="020F0502020204030204" pitchFamily="34" charset="0"/>
              </a:rPr>
              <a:t>MBA ’21 </a:t>
            </a:r>
            <a:r>
              <a:rPr lang="en-US" sz="900" dirty="0">
                <a:solidFill>
                  <a:prstClr val="black"/>
                </a:solidFill>
                <a:ea typeface="Calibri" panose="020F0502020204030204" pitchFamily="34" charset="0"/>
              </a:rPr>
              <a:t>(Concentration: Healthcare and  Entrepreneurship)</a:t>
            </a:r>
          </a:p>
          <a:p>
            <a:pPr marL="171450" indent="-171450">
              <a:buFont typeface="Arial" panose="020B0604020202020204" pitchFamily="34" charset="0"/>
              <a:buChar char="•"/>
            </a:pPr>
            <a:r>
              <a:rPr lang="en-US" sz="900" dirty="0">
                <a:solidFill>
                  <a:srgbClr val="000000"/>
                </a:solidFill>
                <a:ea typeface="Times New Roman" panose="02020603050405020304" pitchFamily="18" charset="0"/>
              </a:rPr>
              <a:t>Intern at Deloitte and 501 Ventures for summer 2020</a:t>
            </a:r>
          </a:p>
          <a:p>
            <a:pPr marL="171450" indent="-171450">
              <a:buFont typeface="Arial" panose="020B0604020202020204" pitchFamily="34" charset="0"/>
              <a:buChar char="•"/>
            </a:pPr>
            <a:r>
              <a:rPr lang="en-US" sz="900" dirty="0">
                <a:solidFill>
                  <a:srgbClr val="000000"/>
                </a:solidFill>
                <a:ea typeface="Times New Roman" panose="02020603050405020304" pitchFamily="18" charset="0"/>
              </a:rPr>
              <a:t>4+ years of experience in provider-side operations, strategy, and data analytics </a:t>
            </a:r>
          </a:p>
        </p:txBody>
      </p:sp>
      <p:pic>
        <p:nvPicPr>
          <p:cNvPr id="113" name="Picture 2">
            <a:extLst>
              <a:ext uri="{FF2B5EF4-FFF2-40B4-BE49-F238E27FC236}">
                <a16:creationId xmlns:a16="http://schemas.microsoft.com/office/drawing/2014/main" id="{C98F5DD7-5B3F-7A43-B163-DD02C30963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342476" y="1590926"/>
            <a:ext cx="839046" cy="839046"/>
          </a:xfrm>
          <a:prstGeom prst="rect">
            <a:avLst/>
          </a:prstGeom>
          <a:noFill/>
          <a:extLst>
            <a:ext uri="{909E8E84-426E-40DD-AFC4-6F175D3DCCD1}">
              <a14:hiddenFill xmlns:a14="http://schemas.microsoft.com/office/drawing/2010/main">
                <a:solidFill>
                  <a:srgbClr val="FFFFFF"/>
                </a:solidFill>
              </a14:hiddenFill>
            </a:ext>
          </a:extLst>
        </p:spPr>
      </p:pic>
      <p:sp>
        <p:nvSpPr>
          <p:cNvPr id="117" name="Rectangle 116">
            <a:extLst>
              <a:ext uri="{FF2B5EF4-FFF2-40B4-BE49-F238E27FC236}">
                <a16:creationId xmlns:a16="http://schemas.microsoft.com/office/drawing/2014/main" id="{C8D2172F-1F8D-2148-936D-11B475047B59}"/>
              </a:ext>
            </a:extLst>
          </p:cNvPr>
          <p:cNvSpPr/>
          <p:nvPr/>
        </p:nvSpPr>
        <p:spPr>
          <a:xfrm>
            <a:off x="3276798" y="4542391"/>
            <a:ext cx="2265425" cy="1215823"/>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12294B"/>
              </a:solidFill>
            </a:endParaRPr>
          </a:p>
        </p:txBody>
      </p:sp>
      <p:sp>
        <p:nvSpPr>
          <p:cNvPr id="118" name="Rectangle 117">
            <a:extLst>
              <a:ext uri="{FF2B5EF4-FFF2-40B4-BE49-F238E27FC236}">
                <a16:creationId xmlns:a16="http://schemas.microsoft.com/office/drawing/2014/main" id="{86B20ACD-16AA-7844-B2AF-CAA0607267DE}"/>
              </a:ext>
            </a:extLst>
          </p:cNvPr>
          <p:cNvSpPr/>
          <p:nvPr/>
        </p:nvSpPr>
        <p:spPr>
          <a:xfrm>
            <a:off x="3290414" y="4709182"/>
            <a:ext cx="2314460" cy="923330"/>
          </a:xfrm>
          <a:prstGeom prst="rect">
            <a:avLst/>
          </a:prstGeom>
        </p:spPr>
        <p:txBody>
          <a:bodyPr wrap="square">
            <a:spAutoFit/>
          </a:bodyPr>
          <a:lstStyle/>
          <a:p>
            <a:pPr marL="171450" indent="-171450">
              <a:buFont typeface="Arial" panose="020B0604020202020204" pitchFamily="34" charset="0"/>
              <a:buChar char="•"/>
            </a:pPr>
            <a:r>
              <a:rPr lang="en-US" sz="900" dirty="0">
                <a:solidFill>
                  <a:srgbClr val="000000"/>
                </a:solidFill>
                <a:ea typeface="Calibri" panose="020F0502020204030204" pitchFamily="34" charset="0"/>
              </a:rPr>
              <a:t>PharmD/MBA ’22 </a:t>
            </a:r>
            <a:r>
              <a:rPr lang="en-US" sz="900" dirty="0">
                <a:solidFill>
                  <a:prstClr val="black"/>
                </a:solidFill>
                <a:ea typeface="Calibri" panose="020F0502020204030204" pitchFamily="34" charset="0"/>
              </a:rPr>
              <a:t>(Concentration: Healthcare and Marketing)</a:t>
            </a:r>
          </a:p>
          <a:p>
            <a:pPr marL="171450" indent="-171450">
              <a:buFont typeface="Arial" panose="020B0604020202020204" pitchFamily="34" charset="0"/>
              <a:buChar char="•"/>
            </a:pPr>
            <a:r>
              <a:rPr lang="en-US" sz="900" dirty="0">
                <a:solidFill>
                  <a:prstClr val="black"/>
                </a:solidFill>
                <a:ea typeface="Calibri" panose="020F0502020204030204" pitchFamily="34" charset="0"/>
              </a:rPr>
              <a:t>UNC BS Biology, minor: Chemistry</a:t>
            </a:r>
          </a:p>
          <a:p>
            <a:pPr marL="171450" indent="-171450">
              <a:buFont typeface="Arial" panose="020B0604020202020204" pitchFamily="34" charset="0"/>
              <a:buChar char="•"/>
            </a:pPr>
            <a:r>
              <a:rPr lang="en-US" sz="900" dirty="0">
                <a:solidFill>
                  <a:prstClr val="black"/>
                </a:solidFill>
                <a:ea typeface="Calibri" panose="020F0502020204030204" pitchFamily="34" charset="0"/>
              </a:rPr>
              <a:t>2+ years of experience in pharmacy operations and Pharma strategy</a:t>
            </a:r>
          </a:p>
          <a:p>
            <a:pPr marL="171450" indent="-171450">
              <a:buFont typeface="Arial" panose="020B0604020202020204" pitchFamily="34" charset="0"/>
              <a:buChar char="•"/>
            </a:pPr>
            <a:r>
              <a:rPr lang="en-US" sz="900" dirty="0">
                <a:solidFill>
                  <a:srgbClr val="000000"/>
                </a:solidFill>
                <a:ea typeface="Times New Roman" panose="02020603050405020304" pitchFamily="18" charset="0"/>
              </a:rPr>
              <a:t>Intern at Eli Lilly and Co. for summer 2020</a:t>
            </a:r>
          </a:p>
        </p:txBody>
      </p:sp>
      <p:pic>
        <p:nvPicPr>
          <p:cNvPr id="119" name="Picture 2">
            <a:extLst>
              <a:ext uri="{FF2B5EF4-FFF2-40B4-BE49-F238E27FC236}">
                <a16:creationId xmlns:a16="http://schemas.microsoft.com/office/drawing/2014/main" id="{E35B8CDE-18F8-D84A-96DC-AD1459E5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028121" y="3734265"/>
            <a:ext cx="839046" cy="839046"/>
          </a:xfrm>
          <a:prstGeom prst="rect">
            <a:avLst/>
          </a:prstGeom>
          <a:noFill/>
          <a:extLst>
            <a:ext uri="{909E8E84-426E-40DD-AFC4-6F175D3DCCD1}">
              <a14:hiddenFill xmlns:a14="http://schemas.microsoft.com/office/drawing/2010/main">
                <a:solidFill>
                  <a:srgbClr val="FFFFFF"/>
                </a:solidFill>
              </a14:hiddenFill>
            </a:ext>
          </a:extLst>
        </p:spPr>
      </p:pic>
      <p:sp>
        <p:nvSpPr>
          <p:cNvPr id="120" name="Freeform 43">
            <a:extLst>
              <a:ext uri="{FF2B5EF4-FFF2-40B4-BE49-F238E27FC236}">
                <a16:creationId xmlns:a16="http://schemas.microsoft.com/office/drawing/2014/main" id="{3C2F5AC9-FDD4-8D47-BE3F-110C38F0AD37}"/>
              </a:ext>
            </a:extLst>
          </p:cNvPr>
          <p:cNvSpPr/>
          <p:nvPr/>
        </p:nvSpPr>
        <p:spPr>
          <a:xfrm>
            <a:off x="5378348" y="1271598"/>
            <a:ext cx="1119854" cy="231786"/>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Project Leader</a:t>
            </a:r>
          </a:p>
        </p:txBody>
      </p:sp>
      <p:sp>
        <p:nvSpPr>
          <p:cNvPr id="123" name="Rectangle 122">
            <a:extLst>
              <a:ext uri="{FF2B5EF4-FFF2-40B4-BE49-F238E27FC236}">
                <a16:creationId xmlns:a16="http://schemas.microsoft.com/office/drawing/2014/main" id="{B2370D1C-069E-6549-9CAF-28A8FDFF8F3E}"/>
              </a:ext>
            </a:extLst>
          </p:cNvPr>
          <p:cNvSpPr/>
          <p:nvPr/>
        </p:nvSpPr>
        <p:spPr>
          <a:xfrm>
            <a:off x="6096000" y="4542391"/>
            <a:ext cx="2265425" cy="1215823"/>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12294B"/>
              </a:solidFill>
            </a:endParaRPr>
          </a:p>
        </p:txBody>
      </p:sp>
      <p:sp>
        <p:nvSpPr>
          <p:cNvPr id="124" name="Rectangle 123">
            <a:extLst>
              <a:ext uri="{FF2B5EF4-FFF2-40B4-BE49-F238E27FC236}">
                <a16:creationId xmlns:a16="http://schemas.microsoft.com/office/drawing/2014/main" id="{A042007B-6B08-5C4A-800D-F9FAA3E0365E}"/>
              </a:ext>
            </a:extLst>
          </p:cNvPr>
          <p:cNvSpPr/>
          <p:nvPr/>
        </p:nvSpPr>
        <p:spPr>
          <a:xfrm>
            <a:off x="6133518" y="4802985"/>
            <a:ext cx="2314460" cy="646331"/>
          </a:xfrm>
          <a:prstGeom prst="rect">
            <a:avLst/>
          </a:prstGeom>
        </p:spPr>
        <p:txBody>
          <a:bodyPr wrap="square" anchor="t">
            <a:spAutoFit/>
          </a:bodyPr>
          <a:lstStyle/>
          <a:p>
            <a:pPr marL="171450" indent="-171450">
              <a:buFont typeface="Arial" panose="020B0604020202020204" pitchFamily="34" charset="0"/>
              <a:buChar char="•"/>
            </a:pPr>
            <a:r>
              <a:rPr lang="en-US" sz="900" dirty="0">
                <a:solidFill>
                  <a:srgbClr val="000000"/>
                </a:solidFill>
                <a:ea typeface="Calibri" panose="020F0502020204030204" pitchFamily="34" charset="0"/>
              </a:rPr>
              <a:t>BA ‘22 Economics and Public Policy</a:t>
            </a:r>
          </a:p>
          <a:p>
            <a:pPr marL="171450" indent="-171450">
              <a:buFont typeface="Arial" panose="020B0604020202020204" pitchFamily="34" charset="0"/>
              <a:buChar char="•"/>
            </a:pPr>
            <a:r>
              <a:rPr lang="en-US" sz="900" dirty="0">
                <a:solidFill>
                  <a:srgbClr val="000000"/>
                </a:solidFill>
                <a:ea typeface="Calibri" panose="020F0502020204030204" pitchFamily="34" charset="0"/>
              </a:rPr>
              <a:t>Business Minor</a:t>
            </a:r>
          </a:p>
          <a:p>
            <a:pPr marL="171450" indent="-171450">
              <a:buFont typeface="Arial" panose="020B0604020202020204" pitchFamily="34" charset="0"/>
              <a:buChar char="•"/>
            </a:pPr>
            <a:r>
              <a:rPr lang="en-US" sz="900" dirty="0">
                <a:solidFill>
                  <a:srgbClr val="000000"/>
                </a:solidFill>
                <a:ea typeface="Times New Roman" panose="02020603050405020304" pitchFamily="18" charset="0"/>
                <a:cs typeface="Calibri"/>
              </a:rPr>
              <a:t>Morehead-Cain Scholar</a:t>
            </a:r>
            <a:endParaRPr lang="en-US" sz="900" dirty="0">
              <a:solidFill>
                <a:srgbClr val="000000"/>
              </a:solidFill>
              <a:ea typeface="Times New Roman" panose="02020603050405020304" pitchFamily="18" charset="0"/>
            </a:endParaRPr>
          </a:p>
          <a:p>
            <a:pPr marL="171450" indent="-171450">
              <a:buFont typeface="Arial" panose="020B0604020202020204" pitchFamily="34" charset="0"/>
              <a:buChar char="•"/>
            </a:pPr>
            <a:r>
              <a:rPr lang="en-US" sz="900" dirty="0">
                <a:solidFill>
                  <a:srgbClr val="000000"/>
                </a:solidFill>
                <a:ea typeface="Times New Roman" panose="02020603050405020304" pitchFamily="18" charset="0"/>
              </a:rPr>
              <a:t>Intern at ABC Insights for summer 2020</a:t>
            </a:r>
          </a:p>
        </p:txBody>
      </p:sp>
      <p:pic>
        <p:nvPicPr>
          <p:cNvPr id="125" name="Picture 2">
            <a:extLst>
              <a:ext uri="{FF2B5EF4-FFF2-40B4-BE49-F238E27FC236}">
                <a16:creationId xmlns:a16="http://schemas.microsoft.com/office/drawing/2014/main" id="{CA2D4B5D-7109-524B-812A-37DF765C6D6A}"/>
              </a:ext>
            </a:extLst>
          </p:cNvPr>
          <p:cNvPicPr>
            <a:picLocks noChangeArrowheads="1"/>
          </p:cNvPicPr>
          <p:nvPr/>
        </p:nvPicPr>
        <p:blipFill rotWithShape="1">
          <a:blip r:embed="rId6">
            <a:extLst>
              <a:ext uri="{28A0092B-C50C-407E-A947-70E740481C1C}">
                <a14:useLocalDpi xmlns:a14="http://schemas.microsoft.com/office/drawing/2010/main" val="0"/>
              </a:ext>
            </a:extLst>
          </a:blip>
          <a:srcRect t="10807" b="10572"/>
          <a:stretch/>
        </p:blipFill>
        <p:spPr bwMode="auto">
          <a:xfrm>
            <a:off x="6851098" y="3787433"/>
            <a:ext cx="839046" cy="807195"/>
          </a:xfrm>
          <a:prstGeom prst="rect">
            <a:avLst/>
          </a:prstGeom>
          <a:noFill/>
          <a:extLst>
            <a:ext uri="{909E8E84-426E-40DD-AFC4-6F175D3DCCD1}">
              <a14:hiddenFill xmlns:a14="http://schemas.microsoft.com/office/drawing/2010/main">
                <a:solidFill>
                  <a:srgbClr val="FFFFFF"/>
                </a:solidFill>
              </a14:hiddenFill>
            </a:ext>
          </a:extLst>
        </p:spPr>
      </p:pic>
      <p:sp>
        <p:nvSpPr>
          <p:cNvPr id="86" name="Freeform 37"/>
          <p:cNvSpPr/>
          <p:nvPr/>
        </p:nvSpPr>
        <p:spPr>
          <a:xfrm>
            <a:off x="4765901" y="1719361"/>
            <a:ext cx="827419" cy="308008"/>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Aditi Borde</a:t>
            </a:r>
          </a:p>
        </p:txBody>
      </p:sp>
      <p:sp>
        <p:nvSpPr>
          <p:cNvPr id="110" name="Freeform 37">
            <a:extLst>
              <a:ext uri="{FF2B5EF4-FFF2-40B4-BE49-F238E27FC236}">
                <a16:creationId xmlns:a16="http://schemas.microsoft.com/office/drawing/2014/main" id="{F87B5211-8F78-5841-8A32-BDF41F7DC3A2}"/>
              </a:ext>
            </a:extLst>
          </p:cNvPr>
          <p:cNvSpPr/>
          <p:nvPr/>
        </p:nvSpPr>
        <p:spPr>
          <a:xfrm>
            <a:off x="7598242" y="1746927"/>
            <a:ext cx="830656" cy="308008"/>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Dale Ziobro</a:t>
            </a:r>
          </a:p>
        </p:txBody>
      </p:sp>
      <p:sp>
        <p:nvSpPr>
          <p:cNvPr id="116" name="Freeform 37">
            <a:extLst>
              <a:ext uri="{FF2B5EF4-FFF2-40B4-BE49-F238E27FC236}">
                <a16:creationId xmlns:a16="http://schemas.microsoft.com/office/drawing/2014/main" id="{3F383E46-54BE-AD48-822F-C3ADD278E3D2}"/>
              </a:ext>
            </a:extLst>
          </p:cNvPr>
          <p:cNvSpPr/>
          <p:nvPr/>
        </p:nvSpPr>
        <p:spPr>
          <a:xfrm>
            <a:off x="3263115" y="3927951"/>
            <a:ext cx="830656" cy="310436"/>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Sam Reidy</a:t>
            </a:r>
          </a:p>
        </p:txBody>
      </p:sp>
      <p:sp>
        <p:nvSpPr>
          <p:cNvPr id="122" name="Freeform 37">
            <a:extLst>
              <a:ext uri="{FF2B5EF4-FFF2-40B4-BE49-F238E27FC236}">
                <a16:creationId xmlns:a16="http://schemas.microsoft.com/office/drawing/2014/main" id="{4D475195-0C97-8B46-8246-4BB21624C245}"/>
              </a:ext>
            </a:extLst>
          </p:cNvPr>
          <p:cNvSpPr/>
          <p:nvPr/>
        </p:nvSpPr>
        <p:spPr>
          <a:xfrm>
            <a:off x="6096000" y="3927951"/>
            <a:ext cx="830656" cy="310436"/>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Nisarg Shah</a:t>
            </a:r>
          </a:p>
        </p:txBody>
      </p:sp>
      <p:pic>
        <p:nvPicPr>
          <p:cNvPr id="26" name="Picture 2">
            <a:extLst>
              <a:ext uri="{FF2B5EF4-FFF2-40B4-BE49-F238E27FC236}">
                <a16:creationId xmlns:a16="http://schemas.microsoft.com/office/drawing/2014/main" id="{3BC26079-4E80-7E40-B555-3A654591E2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2678133" y="1612614"/>
            <a:ext cx="839046" cy="837997"/>
          </a:xfrm>
          <a:prstGeom prst="rect">
            <a:avLst/>
          </a:prstGeom>
          <a:noFill/>
          <a:extLst>
            <a:ext uri="{909E8E84-426E-40DD-AFC4-6F175D3DCCD1}">
              <a14:hiddenFill xmlns:a14="http://schemas.microsoft.com/office/drawing/2010/main">
                <a:solidFill>
                  <a:srgbClr val="FFFFFF"/>
                </a:solidFill>
              </a14:hiddenFill>
            </a:ext>
          </a:extLst>
        </p:spPr>
      </p:pic>
      <p:sp>
        <p:nvSpPr>
          <p:cNvPr id="96" name="Freeform 47"/>
          <p:cNvSpPr/>
          <p:nvPr/>
        </p:nvSpPr>
        <p:spPr>
          <a:xfrm>
            <a:off x="1884532" y="1722025"/>
            <a:ext cx="830656" cy="310436"/>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Paul Friga</a:t>
            </a:r>
          </a:p>
        </p:txBody>
      </p:sp>
    </p:spTree>
    <p:extLst>
      <p:ext uri="{BB962C8B-B14F-4D97-AF65-F5344CB8AC3E}">
        <p14:creationId xmlns:p14="http://schemas.microsoft.com/office/powerpoint/2010/main" val="2453455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EA2EB2B-5DE7-4570-BAA4-9A3F3CB994CC}"/>
              </a:ext>
            </a:extLst>
          </p:cNvPr>
          <p:cNvPicPr>
            <a:picLocks noChangeAspect="1"/>
          </p:cNvPicPr>
          <p:nvPr/>
        </p:nvPicPr>
        <p:blipFill rotWithShape="1">
          <a:blip r:embed="rId2">
            <a:extLst>
              <a:ext uri="{28A0092B-C50C-407E-A947-70E740481C1C}">
                <a14:useLocalDpi xmlns:a14="http://schemas.microsoft.com/office/drawing/2010/main" val="0"/>
              </a:ext>
            </a:extLst>
          </a:blip>
          <a:srcRect l="32723" r="20172" b="3333"/>
          <a:stretch/>
        </p:blipFill>
        <p:spPr>
          <a:xfrm>
            <a:off x="20765" y="0"/>
            <a:ext cx="5941125" cy="6858000"/>
          </a:xfrm>
          <a:prstGeom prst="rect">
            <a:avLst/>
          </a:prstGeom>
        </p:spPr>
      </p:pic>
      <p:grpSp>
        <p:nvGrpSpPr>
          <p:cNvPr id="9" name="Group 8"/>
          <p:cNvGrpSpPr/>
          <p:nvPr/>
        </p:nvGrpSpPr>
        <p:grpSpPr>
          <a:xfrm>
            <a:off x="7254861" y="2137484"/>
            <a:ext cx="4707214" cy="707886"/>
            <a:chOff x="838200" y="1628046"/>
            <a:chExt cx="4707214" cy="707886"/>
          </a:xfrm>
        </p:grpSpPr>
        <p:sp>
          <p:nvSpPr>
            <p:cNvPr id="10" name="Oval 9"/>
            <p:cNvSpPr/>
            <p:nvPr/>
          </p:nvSpPr>
          <p:spPr>
            <a:xfrm>
              <a:off x="838200" y="16764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1</a:t>
              </a:r>
            </a:p>
          </p:txBody>
        </p:sp>
        <p:sp>
          <p:nvSpPr>
            <p:cNvPr id="11" name="TextBox 10"/>
            <p:cNvSpPr txBox="1"/>
            <p:nvPr/>
          </p:nvSpPr>
          <p:spPr>
            <a:xfrm>
              <a:off x="1430614" y="1628046"/>
              <a:ext cx="4114800" cy="707886"/>
            </a:xfrm>
            <a:prstGeom prst="rect">
              <a:avLst/>
            </a:prstGeom>
            <a:noFill/>
          </p:spPr>
          <p:txBody>
            <a:bodyPr wrap="square" rtlCol="0">
              <a:spAutoFit/>
            </a:bodyPr>
            <a:lstStyle/>
            <a:p>
              <a:r>
                <a:rPr lang="en-US" sz="2000" dirty="0"/>
                <a:t>UNC School of Dentistry Strategic Plan Example</a:t>
              </a:r>
            </a:p>
          </p:txBody>
        </p:sp>
      </p:grpSp>
      <p:grpSp>
        <p:nvGrpSpPr>
          <p:cNvPr id="12" name="Group 11"/>
          <p:cNvGrpSpPr/>
          <p:nvPr/>
        </p:nvGrpSpPr>
        <p:grpSpPr>
          <a:xfrm>
            <a:off x="7249357" y="4072221"/>
            <a:ext cx="4707214" cy="502920"/>
            <a:chOff x="838200" y="2362200"/>
            <a:chExt cx="4707214" cy="502920"/>
          </a:xfrm>
        </p:grpSpPr>
        <p:sp>
          <p:nvSpPr>
            <p:cNvPr id="13" name="Oval 12"/>
            <p:cNvSpPr/>
            <p:nvPr/>
          </p:nvSpPr>
          <p:spPr>
            <a:xfrm>
              <a:off x="838200" y="23622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3</a:t>
              </a:r>
            </a:p>
          </p:txBody>
        </p:sp>
        <p:sp>
          <p:nvSpPr>
            <p:cNvPr id="14" name="TextBox 13"/>
            <p:cNvSpPr txBox="1"/>
            <p:nvPr/>
          </p:nvSpPr>
          <p:spPr>
            <a:xfrm>
              <a:off x="1430614" y="2413605"/>
              <a:ext cx="4114800" cy="400110"/>
            </a:xfrm>
            <a:prstGeom prst="rect">
              <a:avLst/>
            </a:prstGeom>
            <a:noFill/>
          </p:spPr>
          <p:txBody>
            <a:bodyPr wrap="square" rtlCol="0">
              <a:spAutoFit/>
            </a:bodyPr>
            <a:lstStyle/>
            <a:p>
              <a:r>
                <a:rPr lang="en-US" sz="2000" dirty="0"/>
                <a:t>Additional SWOT Research</a:t>
              </a:r>
            </a:p>
          </p:txBody>
        </p:sp>
      </p:grpSp>
      <p:sp>
        <p:nvSpPr>
          <p:cNvPr id="29" name="Rectangle 28">
            <a:extLst>
              <a:ext uri="{FF2B5EF4-FFF2-40B4-BE49-F238E27FC236}">
                <a16:creationId xmlns:a16="http://schemas.microsoft.com/office/drawing/2014/main" id="{9C5F1352-CE02-4DFA-90C3-FD3B6057CDDE}"/>
              </a:ext>
            </a:extLst>
          </p:cNvPr>
          <p:cNvSpPr/>
          <p:nvPr/>
        </p:nvSpPr>
        <p:spPr bwMode="auto">
          <a:xfrm>
            <a:off x="1517392" y="2413609"/>
            <a:ext cx="5067300" cy="191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cxnSp>
        <p:nvCxnSpPr>
          <p:cNvPr id="31" name="Straight Connector 30">
            <a:extLst>
              <a:ext uri="{FF2B5EF4-FFF2-40B4-BE49-F238E27FC236}">
                <a16:creationId xmlns:a16="http://schemas.microsoft.com/office/drawing/2014/main" id="{7ACE2F00-15A7-434B-85E7-5CAF6EF3E83D}"/>
              </a:ext>
            </a:extLst>
          </p:cNvPr>
          <p:cNvCxnSpPr/>
          <p:nvPr/>
        </p:nvCxnSpPr>
        <p:spPr bwMode="auto">
          <a:xfrm>
            <a:off x="1937352" y="3923571"/>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F4827466-5168-45ED-A85D-9DEC67A7BBCE}"/>
              </a:ext>
            </a:extLst>
          </p:cNvPr>
          <p:cNvSpPr/>
          <p:nvPr/>
        </p:nvSpPr>
        <p:spPr bwMode="auto">
          <a:xfrm>
            <a:off x="6258411" y="2428849"/>
            <a:ext cx="297746" cy="1894832"/>
          </a:xfrm>
          <a:prstGeom prst="rect">
            <a:avLst/>
          </a:prstGeom>
          <a:solidFill>
            <a:srgbClr val="4B9C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sp>
        <p:nvSpPr>
          <p:cNvPr id="34" name="Title 1">
            <a:extLst>
              <a:ext uri="{FF2B5EF4-FFF2-40B4-BE49-F238E27FC236}">
                <a16:creationId xmlns:a16="http://schemas.microsoft.com/office/drawing/2014/main" id="{B53A5767-9D91-46E9-BC7C-137D78E2D573}"/>
              </a:ext>
            </a:extLst>
          </p:cNvPr>
          <p:cNvSpPr txBox="1">
            <a:spLocks/>
          </p:cNvSpPr>
          <p:nvPr/>
        </p:nvSpPr>
        <p:spPr>
          <a:xfrm>
            <a:off x="1790246" y="3041169"/>
            <a:ext cx="5186257" cy="830997"/>
          </a:xfrm>
          <a:prstGeom prst="rect">
            <a:avLst/>
          </a:prstGeom>
        </p:spPr>
        <p:txBody>
          <a:bodyPr anchor="b"/>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sz="7000" dirty="0"/>
              <a:t>Appendix</a:t>
            </a:r>
          </a:p>
        </p:txBody>
      </p:sp>
      <p:grpSp>
        <p:nvGrpSpPr>
          <p:cNvPr id="21" name="Group 20">
            <a:extLst>
              <a:ext uri="{FF2B5EF4-FFF2-40B4-BE49-F238E27FC236}">
                <a16:creationId xmlns:a16="http://schemas.microsoft.com/office/drawing/2014/main" id="{91B52A5B-B293-3C4A-A97B-E03B0F37DDC2}"/>
              </a:ext>
            </a:extLst>
          </p:cNvPr>
          <p:cNvGrpSpPr/>
          <p:nvPr/>
        </p:nvGrpSpPr>
        <p:grpSpPr>
          <a:xfrm>
            <a:off x="7275626" y="3104852"/>
            <a:ext cx="4707214" cy="707886"/>
            <a:chOff x="838200" y="2287384"/>
            <a:chExt cx="4707214" cy="707886"/>
          </a:xfrm>
        </p:grpSpPr>
        <p:sp>
          <p:nvSpPr>
            <p:cNvPr id="22" name="Oval 21">
              <a:extLst>
                <a:ext uri="{FF2B5EF4-FFF2-40B4-BE49-F238E27FC236}">
                  <a16:creationId xmlns:a16="http://schemas.microsoft.com/office/drawing/2014/main" id="{D23CC840-BD10-C04B-BE73-DDC7CF7255AE}"/>
                </a:ext>
              </a:extLst>
            </p:cNvPr>
            <p:cNvSpPr/>
            <p:nvPr/>
          </p:nvSpPr>
          <p:spPr>
            <a:xfrm>
              <a:off x="838200" y="23622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2</a:t>
              </a:r>
            </a:p>
          </p:txBody>
        </p:sp>
        <p:sp>
          <p:nvSpPr>
            <p:cNvPr id="23" name="TextBox 22">
              <a:extLst>
                <a:ext uri="{FF2B5EF4-FFF2-40B4-BE49-F238E27FC236}">
                  <a16:creationId xmlns:a16="http://schemas.microsoft.com/office/drawing/2014/main" id="{BCBD8893-1549-3F4E-A118-6B1C8A66EA10}"/>
                </a:ext>
              </a:extLst>
            </p:cNvPr>
            <p:cNvSpPr txBox="1"/>
            <p:nvPr/>
          </p:nvSpPr>
          <p:spPr>
            <a:xfrm>
              <a:off x="1430614" y="2287384"/>
              <a:ext cx="4114800" cy="707886"/>
            </a:xfrm>
            <a:prstGeom prst="rect">
              <a:avLst/>
            </a:prstGeom>
            <a:noFill/>
          </p:spPr>
          <p:txBody>
            <a:bodyPr wrap="square" rtlCol="0">
              <a:spAutoFit/>
            </a:bodyPr>
            <a:lstStyle/>
            <a:p>
              <a:r>
                <a:rPr lang="en-US" sz="2000" dirty="0"/>
                <a:t>UNC &amp; NCSU Biomedical Engineering Strategic Plan Example</a:t>
              </a:r>
            </a:p>
          </p:txBody>
        </p:sp>
      </p:grpSp>
    </p:spTree>
    <p:extLst>
      <p:ext uri="{BB962C8B-B14F-4D97-AF65-F5344CB8AC3E}">
        <p14:creationId xmlns:p14="http://schemas.microsoft.com/office/powerpoint/2010/main" val="1270721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1BD4F04-67D8-4143-9D5F-DE8394F23977}"/>
              </a:ext>
            </a:extLst>
          </p:cNvPr>
          <p:cNvCxnSpPr/>
          <p:nvPr/>
        </p:nvCxnSpPr>
        <p:spPr bwMode="auto">
          <a:xfrm>
            <a:off x="1519886" y="3127724"/>
            <a:ext cx="9152228"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9D92C3B1-4451-114B-AEEE-B69C8B492534}"/>
              </a:ext>
            </a:extLst>
          </p:cNvPr>
          <p:cNvSpPr txBox="1"/>
          <p:nvPr/>
        </p:nvSpPr>
        <p:spPr>
          <a:xfrm>
            <a:off x="3705376" y="2540630"/>
            <a:ext cx="4781245" cy="1200329"/>
          </a:xfrm>
          <a:prstGeom prst="rect">
            <a:avLst/>
          </a:prstGeom>
          <a:solidFill>
            <a:schemeClr val="bg1"/>
          </a:solidFill>
        </p:spPr>
        <p:txBody>
          <a:bodyPr wrap="none" rtlCol="0">
            <a:spAutoFit/>
          </a:bodyPr>
          <a:lstStyle/>
          <a:p>
            <a:pPr algn="ctr"/>
            <a:r>
              <a:rPr lang="en-US" sz="3600" dirty="0">
                <a:solidFill>
                  <a:srgbClr val="5A99CB"/>
                </a:solidFill>
                <a:latin typeface="Calibri" panose="020F0502020204030204" pitchFamily="34" charset="0"/>
                <a:cs typeface="Calibri" panose="020F0502020204030204" pitchFamily="34" charset="0"/>
              </a:rPr>
              <a:t>UNC School of Dentistry </a:t>
            </a:r>
          </a:p>
          <a:p>
            <a:pPr algn="ctr"/>
            <a:r>
              <a:rPr lang="en-US" sz="3600" dirty="0">
                <a:solidFill>
                  <a:srgbClr val="5A99CB"/>
                </a:solidFill>
                <a:latin typeface="Calibri" panose="020F0502020204030204" pitchFamily="34" charset="0"/>
                <a:cs typeface="Calibri" panose="020F0502020204030204" pitchFamily="34" charset="0"/>
              </a:rPr>
              <a:t>Strategic Plan Example</a:t>
            </a:r>
          </a:p>
        </p:txBody>
      </p:sp>
      <p:sp>
        <p:nvSpPr>
          <p:cNvPr id="5" name="Oval 4">
            <a:extLst>
              <a:ext uri="{FF2B5EF4-FFF2-40B4-BE49-F238E27FC236}">
                <a16:creationId xmlns:a16="http://schemas.microsoft.com/office/drawing/2014/main" id="{95A02138-D39A-D741-937E-884220E565F9}"/>
              </a:ext>
            </a:extLst>
          </p:cNvPr>
          <p:cNvSpPr/>
          <p:nvPr/>
        </p:nvSpPr>
        <p:spPr>
          <a:xfrm>
            <a:off x="5844539" y="2022253"/>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1</a:t>
            </a:r>
          </a:p>
        </p:txBody>
      </p:sp>
    </p:spTree>
    <p:extLst>
      <p:ext uri="{BB962C8B-B14F-4D97-AF65-F5344CB8AC3E}">
        <p14:creationId xmlns:p14="http://schemas.microsoft.com/office/powerpoint/2010/main" val="34372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27698" name="think-cell Slide" r:id="rId5" imgW="476" imgH="475" progId="TCLayout.ActiveDocument.1">
                  <p:embed/>
                </p:oleObj>
              </mc:Choice>
              <mc:Fallback>
                <p:oleObj name="think-cell Slide" r:id="rId5" imgW="476" imgH="475" progId="TCLayout.ActiveDocument.1">
                  <p:embed/>
                  <p:pic>
                    <p:nvPicPr>
                      <p:cNvPr id="3" name="Object 2" hidden="1"/>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16" name="Title 5"/>
          <p:cNvSpPr>
            <a:spLocks noGrp="1"/>
          </p:cNvSpPr>
          <p:nvPr/>
        </p:nvSpPr>
        <p:spPr>
          <a:xfrm>
            <a:off x="387458" y="231876"/>
            <a:ext cx="11391254" cy="830997"/>
          </a:xfrm>
          <a:prstGeom prst="rect">
            <a:avLst/>
          </a:prstGeom>
        </p:spPr>
        <p:txBody>
          <a:bodyPr vert="horz" lIns="91440" tIns="45720" rIns="91440" bIns="45720" rtlCol="0" anchor="b">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pPr>
              <a:defRPr/>
            </a:pPr>
            <a:r>
              <a:rPr lang="en-US" dirty="0">
                <a:solidFill>
                  <a:srgbClr val="12294B"/>
                </a:solidFill>
              </a:rPr>
              <a:t>SWOT Analysis – UNC School of Dentistry</a:t>
            </a:r>
          </a:p>
          <a:p>
            <a:pPr>
              <a:defRPr/>
            </a:pPr>
            <a:r>
              <a:rPr lang="en-US" sz="1200" b="0" i="1" dirty="0">
                <a:solidFill>
                  <a:srgbClr val="12294B"/>
                </a:solidFill>
              </a:rPr>
              <a:t>(Based on 409 respondents from UNC School of Dentistry Internal Survey, UNC School of Dentistry Task Force, Competitive Benchmarking, 2010 and 2013 UNC School of Dentistry Self-Study)</a:t>
            </a:r>
          </a:p>
        </p:txBody>
      </p:sp>
      <p:sp>
        <p:nvSpPr>
          <p:cNvPr id="17" name="TextBox 16"/>
          <p:cNvSpPr txBox="1"/>
          <p:nvPr/>
        </p:nvSpPr>
        <p:spPr>
          <a:xfrm>
            <a:off x="1308881" y="1203960"/>
            <a:ext cx="4757623" cy="2377440"/>
          </a:xfrm>
          <a:prstGeom prst="rect">
            <a:avLst/>
          </a:prstGeom>
          <a:noFill/>
          <a:ln>
            <a:solidFill>
              <a:schemeClr val="accent1"/>
            </a:solidFill>
          </a:ln>
        </p:spPr>
        <p:txBody>
          <a:bodyPr wrap="square" rtlCol="0">
            <a:noAutofit/>
          </a:bodyPr>
          <a:lstStyle/>
          <a:p>
            <a:pPr>
              <a:spcBef>
                <a:spcPts val="400"/>
              </a:spcBef>
              <a:defRPr/>
            </a:pPr>
            <a:r>
              <a:rPr lang="en-US" sz="2000" b="1" dirty="0">
                <a:solidFill>
                  <a:srgbClr val="67A5D0"/>
                </a:solidFill>
                <a:latin typeface="Calibri"/>
              </a:rPr>
              <a:t>Strengths</a:t>
            </a:r>
          </a:p>
          <a:p>
            <a:pPr marL="285750" indent="-285750">
              <a:buFont typeface="Arial" panose="020B0604020202020204" pitchFamily="34" charset="0"/>
              <a:buChar char="•"/>
              <a:defRPr/>
            </a:pPr>
            <a:r>
              <a:rPr lang="en-US" sz="1000" dirty="0">
                <a:solidFill>
                  <a:prstClr val="black"/>
                </a:solidFill>
                <a:latin typeface="Calibri"/>
              </a:rPr>
              <a:t>Sense of </a:t>
            </a:r>
            <a:r>
              <a:rPr lang="en-US" sz="1000" b="1" dirty="0">
                <a:solidFill>
                  <a:prstClr val="black"/>
                </a:solidFill>
                <a:latin typeface="Calibri"/>
              </a:rPr>
              <a:t>community</a:t>
            </a:r>
          </a:p>
          <a:p>
            <a:pPr marL="742950" lvl="1" indent="-285750">
              <a:buFont typeface="Calibri" panose="020F0502020204030204" pitchFamily="34" charset="0"/>
              <a:buChar char="⁻"/>
              <a:defRPr/>
            </a:pPr>
            <a:r>
              <a:rPr lang="en-US" sz="1000" dirty="0">
                <a:solidFill>
                  <a:prstClr val="black"/>
                </a:solidFill>
                <a:latin typeface="Calibri"/>
              </a:rPr>
              <a:t>Loyal alumni</a:t>
            </a:r>
          </a:p>
          <a:p>
            <a:pPr marL="742950" lvl="1" indent="-285750">
              <a:buFont typeface="Calibri" panose="020F0502020204030204" pitchFamily="34" charset="0"/>
              <a:buChar char="⁻"/>
              <a:defRPr/>
            </a:pPr>
            <a:r>
              <a:rPr lang="en-US" sz="1000" dirty="0">
                <a:solidFill>
                  <a:prstClr val="black"/>
                </a:solidFill>
                <a:latin typeface="Calibri"/>
              </a:rPr>
              <a:t>Dedicated faculty and staff</a:t>
            </a:r>
          </a:p>
          <a:p>
            <a:pPr marL="742950" lvl="1" indent="-285750">
              <a:buFont typeface="Calibri" panose="020F0502020204030204" pitchFamily="34" charset="0"/>
              <a:buChar char="⁻"/>
              <a:defRPr/>
            </a:pPr>
            <a:r>
              <a:rPr lang="en-US" sz="1000" dirty="0">
                <a:solidFill>
                  <a:prstClr val="black"/>
                </a:solidFill>
                <a:latin typeface="Calibri"/>
              </a:rPr>
              <a:t>Caring students</a:t>
            </a:r>
          </a:p>
          <a:p>
            <a:pPr marL="742950" lvl="1" indent="-285750">
              <a:buFont typeface="Calibri" panose="020F0502020204030204" pitchFamily="34" charset="0"/>
              <a:buChar char="⁻"/>
              <a:defRPr/>
            </a:pPr>
            <a:r>
              <a:rPr lang="en-US" sz="1000" dirty="0">
                <a:solidFill>
                  <a:prstClr val="black"/>
                </a:solidFill>
                <a:latin typeface="Calibri"/>
              </a:rPr>
              <a:t>Bond with UNC brand</a:t>
            </a:r>
          </a:p>
          <a:p>
            <a:pPr marL="285750" indent="-285750">
              <a:buFont typeface="Arial" panose="020B0604020202020204" pitchFamily="34" charset="0"/>
              <a:buChar char="•"/>
              <a:defRPr/>
            </a:pPr>
            <a:r>
              <a:rPr lang="en-US" sz="1000" dirty="0">
                <a:solidFill>
                  <a:prstClr val="black"/>
                </a:solidFill>
                <a:latin typeface="Calibri"/>
              </a:rPr>
              <a:t>Transformational </a:t>
            </a:r>
            <a:r>
              <a:rPr lang="en-US" sz="1000" b="1" dirty="0">
                <a:solidFill>
                  <a:prstClr val="black"/>
                </a:solidFill>
                <a:latin typeface="Calibri"/>
              </a:rPr>
              <a:t>lasting impact</a:t>
            </a:r>
            <a:r>
              <a:rPr lang="en-US" sz="1000" dirty="0">
                <a:solidFill>
                  <a:prstClr val="black"/>
                </a:solidFill>
                <a:latin typeface="Calibri"/>
              </a:rPr>
              <a:t> on health</a:t>
            </a:r>
          </a:p>
          <a:p>
            <a:pPr marL="742950" lvl="1" indent="-285750">
              <a:buFont typeface="Calibri" panose="020F0502020204030204" pitchFamily="34" charset="0"/>
              <a:buChar char="⁻"/>
              <a:defRPr/>
            </a:pPr>
            <a:r>
              <a:rPr lang="en-US" sz="1000" dirty="0">
                <a:solidFill>
                  <a:prstClr val="black"/>
                </a:solidFill>
                <a:latin typeface="Calibri"/>
              </a:rPr>
              <a:t>Research that impacts practice and policy</a:t>
            </a:r>
          </a:p>
          <a:p>
            <a:pPr marL="742950" lvl="1" indent="-285750">
              <a:buFont typeface="Calibri" panose="020F0502020204030204" pitchFamily="34" charset="0"/>
              <a:buChar char="⁻"/>
              <a:defRPr/>
            </a:pPr>
            <a:r>
              <a:rPr lang="en-US" sz="1000" dirty="0">
                <a:solidFill>
                  <a:prstClr val="black"/>
                </a:solidFill>
                <a:latin typeface="Calibri"/>
              </a:rPr>
              <a:t>Highly ranked in NIH funding</a:t>
            </a:r>
          </a:p>
          <a:p>
            <a:pPr marL="742950" lvl="1" indent="-285750">
              <a:buFont typeface="Calibri" panose="020F0502020204030204" pitchFamily="34" charset="0"/>
              <a:buChar char="⁻"/>
              <a:defRPr/>
            </a:pPr>
            <a:r>
              <a:rPr lang="en-US" sz="1000" dirty="0">
                <a:solidFill>
                  <a:prstClr val="black"/>
                </a:solidFill>
                <a:latin typeface="Calibri"/>
              </a:rPr>
              <a:t>Influential thought leaders</a:t>
            </a:r>
          </a:p>
          <a:p>
            <a:pPr marL="285750" indent="-285750">
              <a:buFont typeface="Arial" panose="020B0604020202020204" pitchFamily="34" charset="0"/>
              <a:buChar char="•"/>
              <a:defRPr/>
            </a:pPr>
            <a:r>
              <a:rPr lang="en-US" sz="1000" dirty="0">
                <a:solidFill>
                  <a:prstClr val="black"/>
                </a:solidFill>
                <a:latin typeface="Calibri"/>
              </a:rPr>
              <a:t>Broad-based </a:t>
            </a:r>
            <a:r>
              <a:rPr lang="en-US" sz="1000" b="1" dirty="0">
                <a:solidFill>
                  <a:prstClr val="black"/>
                </a:solidFill>
                <a:latin typeface="Calibri"/>
              </a:rPr>
              <a:t>education and care</a:t>
            </a:r>
          </a:p>
          <a:p>
            <a:pPr marL="742950" lvl="1" indent="-285750">
              <a:buFont typeface="Calibri" panose="020F0502020204030204" pitchFamily="34" charset="0"/>
              <a:buChar char="⁻"/>
              <a:defRPr/>
            </a:pPr>
            <a:r>
              <a:rPr lang="en-US" sz="1000" dirty="0">
                <a:solidFill>
                  <a:prstClr val="black"/>
                </a:solidFill>
                <a:latin typeface="Calibri"/>
              </a:rPr>
              <a:t>At every level within the dental health delivery system from </a:t>
            </a:r>
            <a:r>
              <a:rPr lang="en-US" sz="1000" dirty="0">
                <a:latin typeface="Calibri"/>
              </a:rPr>
              <a:t>chairside assistant </a:t>
            </a:r>
            <a:r>
              <a:rPr lang="en-US" sz="1000" dirty="0">
                <a:solidFill>
                  <a:prstClr val="black"/>
                </a:solidFill>
                <a:latin typeface="Calibri"/>
              </a:rPr>
              <a:t>to advanced specialty training</a:t>
            </a:r>
          </a:p>
          <a:p>
            <a:pPr marL="742950" lvl="1" indent="-285750">
              <a:buFont typeface="Calibri" panose="020F0502020204030204" pitchFamily="34" charset="0"/>
              <a:buChar char="⁻"/>
              <a:defRPr/>
            </a:pPr>
            <a:r>
              <a:rPr lang="en-US" sz="1000" dirty="0">
                <a:solidFill>
                  <a:prstClr val="black"/>
                </a:solidFill>
                <a:latin typeface="Calibri"/>
              </a:rPr>
              <a:t>Serving as a resource for complex patient care </a:t>
            </a:r>
          </a:p>
          <a:p>
            <a:pPr marL="285750" indent="-285750">
              <a:spcBef>
                <a:spcPts val="400"/>
              </a:spcBef>
              <a:buFont typeface="Arial" panose="020B0604020202020204" pitchFamily="34" charset="0"/>
              <a:buChar char="•"/>
              <a:defRPr/>
            </a:pPr>
            <a:endParaRPr lang="en-US" sz="1500" b="1" dirty="0">
              <a:solidFill>
                <a:srgbClr val="67A5D0"/>
              </a:solidFill>
              <a:latin typeface="Calibri"/>
            </a:endParaRPr>
          </a:p>
        </p:txBody>
      </p:sp>
      <p:sp>
        <p:nvSpPr>
          <p:cNvPr id="18" name="TextBox 17"/>
          <p:cNvSpPr txBox="1"/>
          <p:nvPr/>
        </p:nvSpPr>
        <p:spPr>
          <a:xfrm>
            <a:off x="6125496" y="1203960"/>
            <a:ext cx="4757623" cy="2377440"/>
          </a:xfrm>
          <a:prstGeom prst="rect">
            <a:avLst/>
          </a:prstGeom>
          <a:noFill/>
          <a:ln>
            <a:solidFill>
              <a:schemeClr val="accent1"/>
            </a:solidFill>
          </a:ln>
        </p:spPr>
        <p:txBody>
          <a:bodyPr wrap="square" rtlCol="0">
            <a:noAutofit/>
          </a:bodyPr>
          <a:lstStyle/>
          <a:p>
            <a:pPr>
              <a:spcBef>
                <a:spcPts val="400"/>
              </a:spcBef>
              <a:defRPr/>
            </a:pPr>
            <a:r>
              <a:rPr lang="en-US" sz="2000" b="1" dirty="0">
                <a:solidFill>
                  <a:srgbClr val="67A5D0"/>
                </a:solidFill>
                <a:latin typeface="Calibri"/>
              </a:rPr>
              <a:t>Weaknesses</a:t>
            </a:r>
          </a:p>
          <a:p>
            <a:pPr marL="285750" indent="-285750">
              <a:buFont typeface="Arial" panose="020B0604020202020204" pitchFamily="34" charset="0"/>
              <a:buChar char="•"/>
              <a:defRPr/>
            </a:pPr>
            <a:r>
              <a:rPr lang="en-US" sz="1000" b="1" dirty="0">
                <a:solidFill>
                  <a:prstClr val="black"/>
                </a:solidFill>
                <a:latin typeface="Calibri"/>
              </a:rPr>
              <a:t>Curriculum </a:t>
            </a:r>
          </a:p>
          <a:p>
            <a:pPr marL="742950" lvl="1" indent="-285750">
              <a:buFont typeface="Calibri" panose="020F0502020204030204" pitchFamily="34" charset="0"/>
              <a:buChar char="⁻"/>
              <a:defRPr/>
            </a:pPr>
            <a:r>
              <a:rPr lang="en-US" sz="1000" dirty="0">
                <a:solidFill>
                  <a:prstClr val="black"/>
                </a:solidFill>
                <a:latin typeface="Calibri"/>
              </a:rPr>
              <a:t>Insufficiently integrated didactic and clinical education</a:t>
            </a:r>
          </a:p>
          <a:p>
            <a:pPr marL="742950" lvl="1" indent="-285750">
              <a:buFont typeface="Calibri" panose="020F0502020204030204" pitchFamily="34" charset="0"/>
              <a:buChar char="⁻"/>
              <a:defRPr/>
            </a:pPr>
            <a:r>
              <a:rPr lang="en-US" sz="1000" dirty="0">
                <a:latin typeface="Calibri"/>
              </a:rPr>
              <a:t>Overreliance on passive learning</a:t>
            </a:r>
          </a:p>
          <a:p>
            <a:pPr marL="285750" indent="-285750">
              <a:buFont typeface="Arial" panose="020B0604020202020204" pitchFamily="34" charset="0"/>
              <a:buChar char="•"/>
              <a:defRPr/>
            </a:pPr>
            <a:r>
              <a:rPr lang="en-US" sz="1000" b="1" dirty="0">
                <a:solidFill>
                  <a:prstClr val="black"/>
                </a:solidFill>
                <a:latin typeface="Calibri"/>
              </a:rPr>
              <a:t>Communication</a:t>
            </a:r>
            <a:r>
              <a:rPr lang="en-US" sz="1000" dirty="0">
                <a:solidFill>
                  <a:prstClr val="black"/>
                </a:solidFill>
                <a:latin typeface="Calibri"/>
              </a:rPr>
              <a:t> </a:t>
            </a:r>
          </a:p>
          <a:p>
            <a:pPr marL="742950" lvl="1" indent="-285750">
              <a:buFont typeface="Calibri" panose="020F0502020204030204" pitchFamily="34" charset="0"/>
              <a:buChar char="⁻"/>
              <a:defRPr/>
            </a:pPr>
            <a:r>
              <a:rPr lang="en-US" sz="1000" dirty="0">
                <a:solidFill>
                  <a:prstClr val="black"/>
                </a:solidFill>
                <a:latin typeface="Calibri"/>
              </a:rPr>
              <a:t>Lack of internal transparency, alignment, cooperation and trust</a:t>
            </a:r>
          </a:p>
          <a:p>
            <a:pPr marL="742950" lvl="1" indent="-285750">
              <a:buFont typeface="Calibri" panose="020F0502020204030204" pitchFamily="34" charset="0"/>
              <a:buChar char="⁻"/>
              <a:defRPr/>
            </a:pPr>
            <a:r>
              <a:rPr lang="en-US" sz="1000" dirty="0">
                <a:solidFill>
                  <a:prstClr val="black"/>
                </a:solidFill>
                <a:latin typeface="Calibri"/>
              </a:rPr>
              <a:t>External marketing of the UNC brand (tell our story)</a:t>
            </a:r>
          </a:p>
          <a:p>
            <a:pPr marL="742950" lvl="1" indent="-285750">
              <a:buFont typeface="Calibri" panose="020F0502020204030204" pitchFamily="34" charset="0"/>
              <a:buChar char="⁻"/>
              <a:defRPr/>
            </a:pPr>
            <a:r>
              <a:rPr lang="en-US" sz="1000" dirty="0">
                <a:solidFill>
                  <a:prstClr val="black"/>
                </a:solidFill>
                <a:latin typeface="Calibri"/>
              </a:rPr>
              <a:t>School-level collaboration across campus</a:t>
            </a:r>
          </a:p>
          <a:p>
            <a:pPr marL="285750" indent="-285750">
              <a:buFont typeface="Arial" panose="020B0604020202020204" pitchFamily="34" charset="0"/>
              <a:buChar char="•"/>
              <a:defRPr/>
            </a:pPr>
            <a:r>
              <a:rPr lang="en-US" sz="1000" b="1" dirty="0">
                <a:solidFill>
                  <a:prstClr val="black"/>
                </a:solidFill>
                <a:latin typeface="Calibri"/>
              </a:rPr>
              <a:t>Organization</a:t>
            </a:r>
            <a:r>
              <a:rPr lang="en-US" sz="1000" dirty="0">
                <a:solidFill>
                  <a:prstClr val="black"/>
                </a:solidFill>
                <a:latin typeface="Calibri"/>
              </a:rPr>
              <a:t> </a:t>
            </a:r>
          </a:p>
          <a:p>
            <a:pPr marL="742950" lvl="1" indent="-285750">
              <a:buFont typeface="Calibri" panose="020F0502020204030204" pitchFamily="34" charset="0"/>
              <a:buChar char="⁻"/>
              <a:defRPr/>
            </a:pPr>
            <a:r>
              <a:rPr lang="en-US" sz="1000" dirty="0">
                <a:solidFill>
                  <a:prstClr val="black"/>
                </a:solidFill>
                <a:latin typeface="Calibri"/>
              </a:rPr>
              <a:t>Inefficient processes and structure</a:t>
            </a:r>
          </a:p>
          <a:p>
            <a:pPr marL="742950" lvl="1" indent="-285750">
              <a:buFont typeface="Calibri" panose="020F0502020204030204" pitchFamily="34" charset="0"/>
              <a:buChar char="⁻"/>
              <a:defRPr/>
            </a:pPr>
            <a:r>
              <a:rPr lang="en-US" sz="1000" dirty="0">
                <a:solidFill>
                  <a:prstClr val="black"/>
                </a:solidFill>
                <a:latin typeface="Calibri"/>
              </a:rPr>
              <a:t>Inertia, complacency, misaligned incentives and resistance to change</a:t>
            </a:r>
          </a:p>
          <a:p>
            <a:pPr marL="742950" lvl="1" indent="-285750">
              <a:buFont typeface="Calibri" panose="020F0502020204030204" pitchFamily="34" charset="0"/>
              <a:buChar char="⁻"/>
              <a:defRPr/>
            </a:pPr>
            <a:r>
              <a:rPr lang="en-US" sz="1000" dirty="0">
                <a:solidFill>
                  <a:prstClr val="black"/>
                </a:solidFill>
                <a:latin typeface="Calibri"/>
              </a:rPr>
              <a:t>Lack of coherent vision and priorities</a:t>
            </a:r>
          </a:p>
          <a:p>
            <a:pPr marL="285750" indent="-285750">
              <a:spcBef>
                <a:spcPts val="400"/>
              </a:spcBef>
              <a:buFont typeface="Arial" panose="020B0604020202020204" pitchFamily="34" charset="0"/>
              <a:buChar char="•"/>
              <a:defRPr/>
            </a:pPr>
            <a:endParaRPr lang="en-US" sz="1500" b="1" dirty="0">
              <a:solidFill>
                <a:srgbClr val="67A5D0"/>
              </a:solidFill>
              <a:latin typeface="Calibri"/>
            </a:endParaRPr>
          </a:p>
        </p:txBody>
      </p:sp>
      <p:sp>
        <p:nvSpPr>
          <p:cNvPr id="19" name="TextBox 18"/>
          <p:cNvSpPr txBox="1"/>
          <p:nvPr/>
        </p:nvSpPr>
        <p:spPr>
          <a:xfrm>
            <a:off x="1308881" y="3642360"/>
            <a:ext cx="4757623" cy="2353994"/>
          </a:xfrm>
          <a:prstGeom prst="rect">
            <a:avLst/>
          </a:prstGeom>
          <a:noFill/>
          <a:ln>
            <a:solidFill>
              <a:schemeClr val="accent1"/>
            </a:solidFill>
          </a:ln>
        </p:spPr>
        <p:txBody>
          <a:bodyPr wrap="square" rtlCol="0">
            <a:noAutofit/>
          </a:bodyPr>
          <a:lstStyle/>
          <a:p>
            <a:pPr>
              <a:spcBef>
                <a:spcPts val="400"/>
              </a:spcBef>
              <a:defRPr/>
            </a:pPr>
            <a:r>
              <a:rPr lang="en-US" sz="2000" b="1" dirty="0">
                <a:solidFill>
                  <a:srgbClr val="67A5D0"/>
                </a:solidFill>
                <a:latin typeface="Calibri"/>
              </a:rPr>
              <a:t>Opportunities</a:t>
            </a:r>
            <a:endParaRPr lang="en-US" sz="1600" b="1" dirty="0">
              <a:solidFill>
                <a:srgbClr val="67A5D0"/>
              </a:solidFill>
              <a:latin typeface="Calibri"/>
            </a:endParaRPr>
          </a:p>
          <a:p>
            <a:pPr marL="285750" indent="-285750">
              <a:buFont typeface="Arial" panose="020B0604020202020204" pitchFamily="34" charset="0"/>
              <a:buChar char="•"/>
              <a:defRPr/>
            </a:pPr>
            <a:r>
              <a:rPr lang="en-US" sz="1000" dirty="0">
                <a:solidFill>
                  <a:prstClr val="black"/>
                </a:solidFill>
                <a:latin typeface="Calibri"/>
              </a:rPr>
              <a:t>Embrace change to the </a:t>
            </a:r>
            <a:r>
              <a:rPr lang="en-US" sz="1000" b="1" dirty="0">
                <a:solidFill>
                  <a:prstClr val="black"/>
                </a:solidFill>
                <a:latin typeface="Calibri"/>
              </a:rPr>
              <a:t>pedagogical model</a:t>
            </a:r>
            <a:r>
              <a:rPr lang="en-US" sz="1000" dirty="0">
                <a:solidFill>
                  <a:prstClr val="black"/>
                </a:solidFill>
                <a:latin typeface="Calibri"/>
              </a:rPr>
              <a:t> of learning </a:t>
            </a:r>
          </a:p>
          <a:p>
            <a:pPr marL="742950" lvl="1" indent="-285750">
              <a:buFont typeface="Calibri" panose="020F0502020204030204" pitchFamily="34" charset="0"/>
              <a:buChar char="⁻"/>
              <a:defRPr/>
            </a:pPr>
            <a:r>
              <a:rPr lang="en-US" sz="1000" dirty="0">
                <a:solidFill>
                  <a:prstClr val="black"/>
                </a:solidFill>
                <a:latin typeface="Calibri"/>
              </a:rPr>
              <a:t>Modern curriculum</a:t>
            </a:r>
          </a:p>
          <a:p>
            <a:pPr marL="742950" lvl="1" indent="-285750">
              <a:buFont typeface="Calibri" panose="020F0502020204030204" pitchFamily="34" charset="0"/>
              <a:buChar char="⁻"/>
              <a:defRPr/>
            </a:pPr>
            <a:r>
              <a:rPr lang="en-US" sz="1000" dirty="0">
                <a:solidFill>
                  <a:prstClr val="black"/>
                </a:solidFill>
                <a:latin typeface="Calibri"/>
              </a:rPr>
              <a:t>New degrees </a:t>
            </a:r>
          </a:p>
          <a:p>
            <a:pPr marL="742950" lvl="1" indent="-285750">
              <a:buFont typeface="Calibri" panose="020F0502020204030204" pitchFamily="34" charset="0"/>
              <a:buChar char="⁻"/>
              <a:defRPr/>
            </a:pPr>
            <a:r>
              <a:rPr lang="en-US" sz="1000" dirty="0">
                <a:solidFill>
                  <a:prstClr val="black"/>
                </a:solidFill>
                <a:latin typeface="Calibri"/>
              </a:rPr>
              <a:t>Educational platforms</a:t>
            </a:r>
          </a:p>
          <a:p>
            <a:pPr marL="285750" indent="-285750">
              <a:buFont typeface="Arial" panose="020B0604020202020204" pitchFamily="34" charset="0"/>
              <a:buChar char="•"/>
              <a:defRPr/>
            </a:pPr>
            <a:r>
              <a:rPr lang="en-US" sz="1000" dirty="0">
                <a:solidFill>
                  <a:prstClr val="black"/>
                </a:solidFill>
                <a:latin typeface="Calibri"/>
              </a:rPr>
              <a:t>Engage and serve the </a:t>
            </a:r>
            <a:r>
              <a:rPr lang="en-US" sz="1000" b="1" dirty="0">
                <a:solidFill>
                  <a:prstClr val="black"/>
                </a:solidFill>
                <a:latin typeface="Calibri"/>
              </a:rPr>
              <a:t>North Carolina community</a:t>
            </a:r>
            <a:r>
              <a:rPr lang="en-US" sz="1000" dirty="0">
                <a:solidFill>
                  <a:prstClr val="black"/>
                </a:solidFill>
                <a:latin typeface="Calibri"/>
              </a:rPr>
              <a:t> through new ventures and programs</a:t>
            </a:r>
          </a:p>
          <a:p>
            <a:pPr marL="742950" lvl="1" indent="-285750">
              <a:buFont typeface="Calibri" panose="020F0502020204030204" pitchFamily="34" charset="0"/>
              <a:buChar char="⁻"/>
              <a:defRPr/>
            </a:pPr>
            <a:r>
              <a:rPr lang="en-US" sz="1000" dirty="0">
                <a:solidFill>
                  <a:prstClr val="black"/>
                </a:solidFill>
                <a:latin typeface="Calibri"/>
              </a:rPr>
              <a:t>Improve oral health of NC through partnerships</a:t>
            </a:r>
          </a:p>
          <a:p>
            <a:pPr marL="742950" lvl="1" indent="-285750">
              <a:buFont typeface="Calibri" panose="020F0502020204030204" pitchFamily="34" charset="0"/>
              <a:buChar char="⁻"/>
              <a:defRPr/>
            </a:pPr>
            <a:r>
              <a:rPr lang="en-US" sz="1000" dirty="0">
                <a:solidFill>
                  <a:prstClr val="black"/>
                </a:solidFill>
                <a:latin typeface="Calibri"/>
              </a:rPr>
              <a:t>Expand and grow services to external markets</a:t>
            </a:r>
          </a:p>
          <a:p>
            <a:pPr marL="285750" indent="-285750">
              <a:buFont typeface="Arial" panose="020B0604020202020204" pitchFamily="34" charset="0"/>
              <a:buChar char="•"/>
              <a:defRPr/>
            </a:pPr>
            <a:r>
              <a:rPr lang="en-US" sz="1000" dirty="0">
                <a:solidFill>
                  <a:prstClr val="black"/>
                </a:solidFill>
                <a:latin typeface="Calibri"/>
              </a:rPr>
              <a:t>Expand the </a:t>
            </a:r>
            <a:r>
              <a:rPr lang="en-US" sz="1000" b="1" dirty="0">
                <a:solidFill>
                  <a:prstClr val="black"/>
                </a:solidFill>
                <a:latin typeface="Calibri"/>
              </a:rPr>
              <a:t>global footprint</a:t>
            </a:r>
          </a:p>
          <a:p>
            <a:pPr marL="742950" lvl="1" indent="-285750">
              <a:buFont typeface="Calibri" panose="020F0502020204030204" pitchFamily="34" charset="0"/>
              <a:buChar char="⁻"/>
              <a:defRPr/>
            </a:pPr>
            <a:r>
              <a:rPr lang="en-US" sz="1000" dirty="0">
                <a:solidFill>
                  <a:prstClr val="black"/>
                </a:solidFill>
                <a:latin typeface="Calibri"/>
              </a:rPr>
              <a:t>Partnerships with international universities</a:t>
            </a:r>
          </a:p>
          <a:p>
            <a:pPr marL="742950" lvl="1" indent="-285750">
              <a:buFont typeface="Calibri" panose="020F0502020204030204" pitchFamily="34" charset="0"/>
              <a:buChar char="⁻"/>
              <a:defRPr/>
            </a:pPr>
            <a:r>
              <a:rPr lang="en-US" sz="1000" dirty="0">
                <a:solidFill>
                  <a:prstClr val="black"/>
                </a:solidFill>
                <a:latin typeface="Calibri"/>
              </a:rPr>
              <a:t>Establish an international DDS program designed to offset rising costs of student education</a:t>
            </a:r>
          </a:p>
          <a:p>
            <a:pPr marL="285750" indent="-285750">
              <a:buFont typeface="Arial" panose="020B0604020202020204" pitchFamily="34" charset="0"/>
              <a:buChar char="•"/>
              <a:defRPr/>
            </a:pPr>
            <a:endParaRPr lang="en-US" sz="1400" dirty="0">
              <a:solidFill>
                <a:prstClr val="black"/>
              </a:solidFill>
              <a:latin typeface="Calibri"/>
            </a:endParaRPr>
          </a:p>
        </p:txBody>
      </p:sp>
      <p:sp>
        <p:nvSpPr>
          <p:cNvPr id="20" name="TextBox 19"/>
          <p:cNvSpPr txBox="1"/>
          <p:nvPr/>
        </p:nvSpPr>
        <p:spPr>
          <a:xfrm>
            <a:off x="6125496" y="3642360"/>
            <a:ext cx="4757623" cy="2353994"/>
          </a:xfrm>
          <a:prstGeom prst="rect">
            <a:avLst/>
          </a:prstGeom>
          <a:noFill/>
          <a:ln>
            <a:solidFill>
              <a:schemeClr val="accent1"/>
            </a:solidFill>
          </a:ln>
        </p:spPr>
        <p:txBody>
          <a:bodyPr wrap="square" rtlCol="0">
            <a:noAutofit/>
          </a:bodyPr>
          <a:lstStyle/>
          <a:p>
            <a:pPr>
              <a:spcBef>
                <a:spcPts val="400"/>
              </a:spcBef>
              <a:defRPr/>
            </a:pPr>
            <a:r>
              <a:rPr lang="en-US" sz="2000" b="1" dirty="0">
                <a:solidFill>
                  <a:srgbClr val="67A5D0"/>
                </a:solidFill>
                <a:latin typeface="Calibri"/>
              </a:rPr>
              <a:t>Threats</a:t>
            </a:r>
          </a:p>
          <a:p>
            <a:pPr marL="285750" indent="-285750">
              <a:buFont typeface="Arial" panose="020B0604020202020204" pitchFamily="34" charset="0"/>
              <a:buChar char="•"/>
              <a:defRPr/>
            </a:pPr>
            <a:r>
              <a:rPr lang="en-US" sz="1000" b="1" dirty="0">
                <a:solidFill>
                  <a:prstClr val="black"/>
                </a:solidFill>
                <a:latin typeface="Calibri"/>
              </a:rPr>
              <a:t>Decreasing funding</a:t>
            </a:r>
          </a:p>
          <a:p>
            <a:pPr marL="742950" lvl="1" indent="-285750">
              <a:buFont typeface="Calibri" panose="020F0502020204030204" pitchFamily="34" charset="0"/>
              <a:buChar char="⁻"/>
              <a:defRPr/>
            </a:pPr>
            <a:r>
              <a:rPr lang="en-US" sz="1000" dirty="0">
                <a:solidFill>
                  <a:prstClr val="black"/>
                </a:solidFill>
                <a:latin typeface="Calibri"/>
              </a:rPr>
              <a:t>Changing university financial model</a:t>
            </a:r>
          </a:p>
          <a:p>
            <a:pPr marL="742950" lvl="1" indent="-285750">
              <a:buFont typeface="Calibri" panose="020F0502020204030204" pitchFamily="34" charset="0"/>
              <a:buChar char="⁻"/>
              <a:defRPr/>
            </a:pPr>
            <a:r>
              <a:rPr lang="en-US" sz="1000" dirty="0">
                <a:solidFill>
                  <a:prstClr val="black"/>
                </a:solidFill>
                <a:latin typeface="Calibri"/>
              </a:rPr>
              <a:t>Dwindling research funding</a:t>
            </a:r>
          </a:p>
          <a:p>
            <a:pPr marL="742950" lvl="1" indent="-285750">
              <a:buFont typeface="Calibri" panose="020F0502020204030204" pitchFamily="34" charset="0"/>
              <a:buChar char="⁻"/>
              <a:defRPr/>
            </a:pPr>
            <a:r>
              <a:rPr lang="en-US" sz="1000" dirty="0">
                <a:solidFill>
                  <a:prstClr val="black"/>
                </a:solidFill>
                <a:latin typeface="Calibri"/>
              </a:rPr>
              <a:t>Decreasing state funds</a:t>
            </a:r>
          </a:p>
          <a:p>
            <a:pPr marL="285750" indent="-285750">
              <a:buFont typeface="Arial" panose="020B0604020202020204" pitchFamily="34" charset="0"/>
              <a:buChar char="•"/>
              <a:defRPr/>
            </a:pPr>
            <a:r>
              <a:rPr lang="en-US" sz="1000" b="1" dirty="0">
                <a:solidFill>
                  <a:prstClr val="black"/>
                </a:solidFill>
                <a:latin typeface="Calibri"/>
              </a:rPr>
              <a:t>Increasing competition </a:t>
            </a:r>
          </a:p>
          <a:p>
            <a:pPr marL="742950" lvl="1" indent="-285750">
              <a:buFont typeface="Calibri" panose="020F0502020204030204" pitchFamily="34" charset="0"/>
              <a:buChar char="⁻"/>
              <a:defRPr/>
            </a:pPr>
            <a:r>
              <a:rPr lang="en-US" sz="1000" dirty="0">
                <a:solidFill>
                  <a:prstClr val="black"/>
                </a:solidFill>
                <a:latin typeface="Calibri"/>
              </a:rPr>
              <a:t>Students and faculty from peer institutions</a:t>
            </a:r>
          </a:p>
          <a:p>
            <a:pPr marL="742950" lvl="1" indent="-285750">
              <a:buFont typeface="Calibri" panose="020F0502020204030204" pitchFamily="34" charset="0"/>
              <a:buChar char="⁻"/>
              <a:defRPr/>
            </a:pPr>
            <a:r>
              <a:rPr lang="en-US" sz="1000" dirty="0">
                <a:solidFill>
                  <a:prstClr val="black"/>
                </a:solidFill>
                <a:latin typeface="Calibri"/>
              </a:rPr>
              <a:t>Faculty and patients from private practice</a:t>
            </a:r>
          </a:p>
          <a:p>
            <a:pPr marL="285750" indent="-285750">
              <a:buFont typeface="Arial" panose="020B0604020202020204" pitchFamily="34" charset="0"/>
              <a:buChar char="•"/>
              <a:defRPr/>
            </a:pPr>
            <a:r>
              <a:rPr lang="en-US" sz="1000" b="1" dirty="0">
                <a:solidFill>
                  <a:prstClr val="black"/>
                </a:solidFill>
                <a:latin typeface="Calibri"/>
              </a:rPr>
              <a:t>Changing environment</a:t>
            </a:r>
            <a:endParaRPr lang="en-US" sz="1000" dirty="0">
              <a:solidFill>
                <a:prstClr val="black"/>
              </a:solidFill>
              <a:latin typeface="Calibri"/>
            </a:endParaRPr>
          </a:p>
          <a:p>
            <a:pPr marL="742950" lvl="1" indent="-285750">
              <a:buFont typeface="Calibri" panose="020F0502020204030204" pitchFamily="34" charset="0"/>
              <a:buChar char="⁻"/>
              <a:defRPr/>
            </a:pPr>
            <a:r>
              <a:rPr lang="en-US" sz="1000" dirty="0">
                <a:solidFill>
                  <a:prstClr val="black"/>
                </a:solidFill>
                <a:latin typeface="Calibri"/>
              </a:rPr>
              <a:t>Decreasing segments of the patient population</a:t>
            </a:r>
          </a:p>
          <a:p>
            <a:pPr marL="742950" lvl="1" indent="-285750">
              <a:buFont typeface="Calibri" panose="020F0502020204030204" pitchFamily="34" charset="0"/>
              <a:buChar char="⁻"/>
              <a:defRPr/>
            </a:pPr>
            <a:r>
              <a:rPr lang="en-US" sz="1000" dirty="0">
                <a:solidFill>
                  <a:prstClr val="black"/>
                </a:solidFill>
                <a:latin typeface="Calibri"/>
              </a:rPr>
              <a:t>Evolving healthcare systems</a:t>
            </a:r>
          </a:p>
          <a:p>
            <a:pPr marL="742950" lvl="1" indent="-285750">
              <a:buFont typeface="Calibri" panose="020F0502020204030204" pitchFamily="34" charset="0"/>
              <a:buChar char="⁻"/>
              <a:defRPr/>
            </a:pPr>
            <a:r>
              <a:rPr lang="en-US" sz="1000" dirty="0">
                <a:solidFill>
                  <a:prstClr val="black"/>
                </a:solidFill>
                <a:latin typeface="Calibri"/>
              </a:rPr>
              <a:t>Rising costs of education</a:t>
            </a:r>
          </a:p>
          <a:p>
            <a:pPr marL="285750" indent="-285750">
              <a:buFont typeface="Arial" panose="020B0604020202020204" pitchFamily="34" charset="0"/>
              <a:buChar char="•"/>
              <a:defRPr/>
            </a:pPr>
            <a:endParaRPr lang="en-US" sz="1400" b="1" dirty="0">
              <a:solidFill>
                <a:srgbClr val="67A5D0"/>
              </a:solidFill>
              <a:latin typeface="Calibri"/>
            </a:endParaRPr>
          </a:p>
        </p:txBody>
      </p:sp>
      <p:pic>
        <p:nvPicPr>
          <p:cNvPr id="8" name="Picture 4" descr="Image result for unc school of dentistry logo">
            <a:extLst>
              <a:ext uri="{FF2B5EF4-FFF2-40B4-BE49-F238E27FC236}">
                <a16:creationId xmlns:a16="http://schemas.microsoft.com/office/drawing/2014/main" id="{A1172E06-B4CD-204B-AB7C-34F0BC423C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94" y="6218326"/>
            <a:ext cx="1768471" cy="59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244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981201" y="1101198"/>
            <a:ext cx="3211773" cy="302392"/>
          </a:xfrm>
          <a:custGeom>
            <a:avLst/>
            <a:gdLst>
              <a:gd name="connsiteX0" fmla="*/ 0 w 1860500"/>
              <a:gd name="connsiteY0" fmla="*/ 0 h 489600"/>
              <a:gd name="connsiteX1" fmla="*/ 1860500 w 1860500"/>
              <a:gd name="connsiteY1" fmla="*/ 0 h 489600"/>
              <a:gd name="connsiteX2" fmla="*/ 1860500 w 1860500"/>
              <a:gd name="connsiteY2" fmla="*/ 489600 h 489600"/>
              <a:gd name="connsiteX3" fmla="*/ 0 w 1860500"/>
              <a:gd name="connsiteY3" fmla="*/ 489600 h 489600"/>
              <a:gd name="connsiteX4" fmla="*/ 0 w 1860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0" h="489600">
                <a:moveTo>
                  <a:pt x="0" y="0"/>
                </a:moveTo>
                <a:lnTo>
                  <a:pt x="1860500" y="0"/>
                </a:lnTo>
                <a:lnTo>
                  <a:pt x="1860500" y="489600"/>
                </a:lnTo>
                <a:lnTo>
                  <a:pt x="0" y="4896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algn="ctr" defTabSz="755650">
              <a:lnSpc>
                <a:spcPct val="90000"/>
              </a:lnSpc>
              <a:spcBef>
                <a:spcPct val="0"/>
              </a:spcBef>
              <a:spcAft>
                <a:spcPct val="35000"/>
              </a:spcAft>
            </a:pPr>
            <a:r>
              <a:rPr lang="en-US" sz="2000" b="1" dirty="0">
                <a:solidFill>
                  <a:prstClr val="white"/>
                </a:solidFill>
              </a:rPr>
              <a:t>Mission</a:t>
            </a:r>
          </a:p>
        </p:txBody>
      </p:sp>
      <p:sp>
        <p:nvSpPr>
          <p:cNvPr id="4" name="Rectangle 3"/>
          <p:cNvSpPr/>
          <p:nvPr/>
        </p:nvSpPr>
        <p:spPr>
          <a:xfrm>
            <a:off x="1981200" y="1416474"/>
            <a:ext cx="3211773" cy="1252452"/>
          </a:xfrm>
          <a:prstGeom prst="rect">
            <a:avLst/>
          </a:prstGeom>
          <a:solidFill>
            <a:schemeClr val="bg1">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t" anchorCtr="0"/>
          <a:lstStyle/>
          <a:p>
            <a:pPr algn="ctr"/>
            <a:endParaRPr lang="en-US" sz="1000" dirty="0">
              <a:solidFill>
                <a:prstClr val="black">
                  <a:hueOff val="0"/>
                  <a:satOff val="0"/>
                  <a:lumOff val="0"/>
                  <a:alphaOff val="0"/>
                </a:prstClr>
              </a:solidFill>
            </a:endParaRPr>
          </a:p>
          <a:p>
            <a:pPr algn="ctr"/>
            <a:r>
              <a:rPr lang="en-US" sz="1600" b="1" dirty="0">
                <a:solidFill>
                  <a:prstClr val="black">
                    <a:hueOff val="0"/>
                    <a:satOff val="0"/>
                    <a:lumOff val="0"/>
                    <a:alphaOff val="0"/>
                  </a:prstClr>
                </a:solidFill>
              </a:rPr>
              <a:t>Transforming</a:t>
            </a:r>
            <a:r>
              <a:rPr lang="en-US" sz="1600" dirty="0">
                <a:solidFill>
                  <a:prstClr val="black">
                    <a:hueOff val="0"/>
                    <a:satOff val="0"/>
                    <a:lumOff val="0"/>
                    <a:alphaOff val="0"/>
                  </a:prstClr>
                </a:solidFill>
              </a:rPr>
              <a:t> dentistry </a:t>
            </a:r>
          </a:p>
          <a:p>
            <a:pPr algn="ctr"/>
            <a:r>
              <a:rPr lang="en-US" sz="1600" dirty="0">
                <a:solidFill>
                  <a:prstClr val="black">
                    <a:hueOff val="0"/>
                    <a:satOff val="0"/>
                    <a:lumOff val="0"/>
                    <a:alphaOff val="0"/>
                  </a:prstClr>
                </a:solidFill>
              </a:rPr>
              <a:t>for better health</a:t>
            </a:r>
          </a:p>
        </p:txBody>
      </p:sp>
      <p:sp>
        <p:nvSpPr>
          <p:cNvPr id="5" name="Freeform 4"/>
          <p:cNvSpPr/>
          <p:nvPr/>
        </p:nvSpPr>
        <p:spPr>
          <a:xfrm>
            <a:off x="1981200" y="2755957"/>
            <a:ext cx="3200400" cy="281627"/>
          </a:xfrm>
          <a:custGeom>
            <a:avLst/>
            <a:gdLst>
              <a:gd name="connsiteX0" fmla="*/ 0 w 1860500"/>
              <a:gd name="connsiteY0" fmla="*/ 0 h 489600"/>
              <a:gd name="connsiteX1" fmla="*/ 1860500 w 1860500"/>
              <a:gd name="connsiteY1" fmla="*/ 0 h 489600"/>
              <a:gd name="connsiteX2" fmla="*/ 1860500 w 1860500"/>
              <a:gd name="connsiteY2" fmla="*/ 489600 h 489600"/>
              <a:gd name="connsiteX3" fmla="*/ 0 w 1860500"/>
              <a:gd name="connsiteY3" fmla="*/ 489600 h 489600"/>
              <a:gd name="connsiteX4" fmla="*/ 0 w 1860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0" h="489600">
                <a:moveTo>
                  <a:pt x="0" y="0"/>
                </a:moveTo>
                <a:lnTo>
                  <a:pt x="1860500" y="0"/>
                </a:lnTo>
                <a:lnTo>
                  <a:pt x="1860500" y="489600"/>
                </a:lnTo>
                <a:lnTo>
                  <a:pt x="0" y="4896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algn="ctr" defTabSz="755650">
              <a:lnSpc>
                <a:spcPct val="90000"/>
              </a:lnSpc>
              <a:spcBef>
                <a:spcPct val="0"/>
              </a:spcBef>
              <a:spcAft>
                <a:spcPct val="35000"/>
              </a:spcAft>
            </a:pPr>
            <a:r>
              <a:rPr lang="en-US" sz="2000" b="1" dirty="0">
                <a:solidFill>
                  <a:prstClr val="white"/>
                </a:solidFill>
              </a:rPr>
              <a:t>Vision</a:t>
            </a:r>
          </a:p>
        </p:txBody>
      </p:sp>
      <p:sp>
        <p:nvSpPr>
          <p:cNvPr id="7" name="Rectangle 6"/>
          <p:cNvSpPr/>
          <p:nvPr/>
        </p:nvSpPr>
        <p:spPr>
          <a:xfrm>
            <a:off x="5257803" y="1392833"/>
            <a:ext cx="5029197" cy="4570844"/>
          </a:xfrm>
          <a:prstGeom prst="rect">
            <a:avLst/>
          </a:prstGeom>
          <a:solidFill>
            <a:schemeClr val="bg1">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358775" indent="-342900">
              <a:buFont typeface="Arial" panose="020B0604020202020204" pitchFamily="34" charset="0"/>
              <a:buChar char="•"/>
              <a:tabLst>
                <a:tab pos="236538" algn="l"/>
              </a:tabLst>
            </a:pPr>
            <a:r>
              <a:rPr lang="en-US" dirty="0">
                <a:solidFill>
                  <a:prstClr val="black"/>
                </a:solidFill>
                <a:sym typeface="Wingdings"/>
              </a:rPr>
              <a:t>Attract and retain the very best people in a collaborative environment</a:t>
            </a:r>
          </a:p>
          <a:p>
            <a:pPr marL="358775" indent="-342900">
              <a:buFont typeface="Arial" panose="020B0604020202020204" pitchFamily="34" charset="0"/>
              <a:buChar char="•"/>
              <a:tabLst>
                <a:tab pos="236538" algn="l"/>
              </a:tabLst>
            </a:pPr>
            <a:endParaRPr lang="en-US" dirty="0">
              <a:solidFill>
                <a:prstClr val="black"/>
              </a:solidFill>
              <a:sym typeface="Wingdings"/>
            </a:endParaRPr>
          </a:p>
          <a:p>
            <a:pPr marL="358775" indent="-342900">
              <a:buFont typeface="Arial" panose="020B0604020202020204" pitchFamily="34" charset="0"/>
              <a:buChar char="•"/>
              <a:tabLst>
                <a:tab pos="236538" algn="l"/>
              </a:tabLst>
            </a:pPr>
            <a:r>
              <a:rPr lang="en-US" dirty="0">
                <a:solidFill>
                  <a:prstClr val="black"/>
                </a:solidFill>
                <a:sym typeface="Wingdings"/>
              </a:rPr>
              <a:t>Revolutionize curriculum and operations</a:t>
            </a:r>
          </a:p>
          <a:p>
            <a:pPr marL="358775" indent="-342900">
              <a:buFont typeface="Arial" panose="020B0604020202020204" pitchFamily="34" charset="0"/>
              <a:buChar char="•"/>
              <a:tabLst>
                <a:tab pos="236538" algn="l"/>
              </a:tabLst>
            </a:pPr>
            <a:endParaRPr lang="en-US" dirty="0">
              <a:solidFill>
                <a:prstClr val="black"/>
              </a:solidFill>
              <a:sym typeface="Wingdings"/>
            </a:endParaRPr>
          </a:p>
          <a:p>
            <a:pPr marL="358775" indent="-342900">
              <a:buFont typeface="Arial" panose="020B0604020202020204" pitchFamily="34" charset="0"/>
              <a:buChar char="•"/>
              <a:tabLst>
                <a:tab pos="236538" algn="l"/>
              </a:tabLst>
            </a:pPr>
            <a:r>
              <a:rPr lang="en-US" dirty="0">
                <a:solidFill>
                  <a:prstClr val="black"/>
                </a:solidFill>
                <a:sym typeface="Wingdings"/>
              </a:rPr>
              <a:t>Secure and allocate resources strategically</a:t>
            </a:r>
          </a:p>
          <a:p>
            <a:endParaRPr lang="en-US" dirty="0">
              <a:solidFill>
                <a:prstClr val="black"/>
              </a:solidFill>
              <a:sym typeface="Wingdings"/>
            </a:endParaRPr>
          </a:p>
        </p:txBody>
      </p:sp>
      <p:sp>
        <p:nvSpPr>
          <p:cNvPr id="8" name="Rectangle 7"/>
          <p:cNvSpPr/>
          <p:nvPr/>
        </p:nvSpPr>
        <p:spPr>
          <a:xfrm>
            <a:off x="1975514" y="3033230"/>
            <a:ext cx="3211773" cy="1290051"/>
          </a:xfrm>
          <a:prstGeom prst="rect">
            <a:avLst/>
          </a:prstGeom>
          <a:solidFill>
            <a:schemeClr val="bg1">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t" anchorCtr="0"/>
          <a:lstStyle/>
          <a:p>
            <a:pPr algn="ctr"/>
            <a:endParaRPr lang="en-US" sz="1050" dirty="0">
              <a:solidFill>
                <a:prstClr val="black">
                  <a:hueOff val="0"/>
                  <a:satOff val="0"/>
                  <a:lumOff val="0"/>
                  <a:alphaOff val="0"/>
                </a:prstClr>
              </a:solidFill>
            </a:endParaRPr>
          </a:p>
          <a:p>
            <a:pPr algn="ctr"/>
            <a:r>
              <a:rPr lang="en-US" sz="1600" dirty="0">
                <a:solidFill>
                  <a:prstClr val="black">
                    <a:hueOff val="0"/>
                    <a:satOff val="0"/>
                    <a:lumOff val="0"/>
                    <a:alphaOff val="0"/>
                  </a:prstClr>
                </a:solidFill>
              </a:rPr>
              <a:t>To be the </a:t>
            </a:r>
            <a:r>
              <a:rPr lang="en-US" sz="1600" b="1" dirty="0">
                <a:solidFill>
                  <a:prstClr val="black">
                    <a:hueOff val="0"/>
                    <a:satOff val="0"/>
                    <a:lumOff val="0"/>
                    <a:alphaOff val="0"/>
                  </a:prstClr>
                </a:solidFill>
              </a:rPr>
              <a:t>global model </a:t>
            </a:r>
          </a:p>
          <a:p>
            <a:pPr algn="ctr"/>
            <a:r>
              <a:rPr lang="en-US" sz="1600" dirty="0">
                <a:solidFill>
                  <a:prstClr val="black">
                    <a:hueOff val="0"/>
                    <a:satOff val="0"/>
                    <a:lumOff val="0"/>
                    <a:alphaOff val="0"/>
                  </a:prstClr>
                </a:solidFill>
              </a:rPr>
              <a:t>for </a:t>
            </a:r>
            <a:r>
              <a:rPr lang="en-US" sz="1600" b="1" dirty="0">
                <a:solidFill>
                  <a:prstClr val="black">
                    <a:hueOff val="0"/>
                    <a:satOff val="0"/>
                    <a:lumOff val="0"/>
                    <a:alphaOff val="0"/>
                  </a:prstClr>
                </a:solidFill>
              </a:rPr>
              <a:t>oral health education</a:t>
            </a:r>
            <a:r>
              <a:rPr lang="en-US" sz="1600" dirty="0">
                <a:solidFill>
                  <a:prstClr val="black">
                    <a:hueOff val="0"/>
                    <a:satOff val="0"/>
                    <a:lumOff val="0"/>
                    <a:alphaOff val="0"/>
                  </a:prstClr>
                </a:solidFill>
              </a:rPr>
              <a:t>,</a:t>
            </a:r>
          </a:p>
          <a:p>
            <a:pPr algn="ctr"/>
            <a:r>
              <a:rPr lang="en-US" sz="1600" dirty="0">
                <a:solidFill>
                  <a:prstClr val="black">
                    <a:hueOff val="0"/>
                    <a:satOff val="0"/>
                    <a:lumOff val="0"/>
                    <a:alphaOff val="0"/>
                  </a:prstClr>
                </a:solidFill>
              </a:rPr>
              <a:t> in care and discovery</a:t>
            </a:r>
          </a:p>
        </p:txBody>
      </p:sp>
      <p:sp>
        <p:nvSpPr>
          <p:cNvPr id="9" name="Freeform 8"/>
          <p:cNvSpPr/>
          <p:nvPr/>
        </p:nvSpPr>
        <p:spPr>
          <a:xfrm>
            <a:off x="1992572" y="4404642"/>
            <a:ext cx="3200400" cy="327558"/>
          </a:xfrm>
          <a:custGeom>
            <a:avLst/>
            <a:gdLst>
              <a:gd name="connsiteX0" fmla="*/ 0 w 1860500"/>
              <a:gd name="connsiteY0" fmla="*/ 0 h 489600"/>
              <a:gd name="connsiteX1" fmla="*/ 1860500 w 1860500"/>
              <a:gd name="connsiteY1" fmla="*/ 0 h 489600"/>
              <a:gd name="connsiteX2" fmla="*/ 1860500 w 1860500"/>
              <a:gd name="connsiteY2" fmla="*/ 489600 h 489600"/>
              <a:gd name="connsiteX3" fmla="*/ 0 w 1860500"/>
              <a:gd name="connsiteY3" fmla="*/ 489600 h 489600"/>
              <a:gd name="connsiteX4" fmla="*/ 0 w 1860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0" h="489600">
                <a:moveTo>
                  <a:pt x="0" y="0"/>
                </a:moveTo>
                <a:lnTo>
                  <a:pt x="1860500" y="0"/>
                </a:lnTo>
                <a:lnTo>
                  <a:pt x="1860500" y="489600"/>
                </a:lnTo>
                <a:lnTo>
                  <a:pt x="0" y="4896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algn="ctr" defTabSz="755650">
              <a:lnSpc>
                <a:spcPct val="90000"/>
              </a:lnSpc>
              <a:spcBef>
                <a:spcPct val="0"/>
              </a:spcBef>
              <a:spcAft>
                <a:spcPct val="35000"/>
              </a:spcAft>
            </a:pPr>
            <a:r>
              <a:rPr lang="en-US" sz="2000" b="1" dirty="0">
                <a:solidFill>
                  <a:prstClr val="white"/>
                </a:solidFill>
              </a:rPr>
              <a:t>Values</a:t>
            </a:r>
          </a:p>
        </p:txBody>
      </p:sp>
      <p:sp>
        <p:nvSpPr>
          <p:cNvPr id="10" name="Rectangle 9"/>
          <p:cNvSpPr/>
          <p:nvPr/>
        </p:nvSpPr>
        <p:spPr>
          <a:xfrm>
            <a:off x="1986886" y="4681915"/>
            <a:ext cx="3211773" cy="1281762"/>
          </a:xfrm>
          <a:prstGeom prst="rect">
            <a:avLst/>
          </a:prstGeom>
          <a:solidFill>
            <a:schemeClr val="bg1">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t" anchorCtr="0"/>
          <a:lstStyle/>
          <a:p>
            <a:endParaRPr lang="en-US" sz="300" dirty="0">
              <a:solidFill>
                <a:prstClr val="black">
                  <a:hueOff val="0"/>
                  <a:satOff val="0"/>
                  <a:lumOff val="0"/>
                  <a:alphaOff val="0"/>
                </a:prstClr>
              </a:solidFill>
            </a:endParaRPr>
          </a:p>
        </p:txBody>
      </p:sp>
      <p:sp>
        <p:nvSpPr>
          <p:cNvPr id="11" name="Freeform 10"/>
          <p:cNvSpPr/>
          <p:nvPr/>
        </p:nvSpPr>
        <p:spPr>
          <a:xfrm>
            <a:off x="5257803" y="1111206"/>
            <a:ext cx="5029197" cy="281627"/>
          </a:xfrm>
          <a:custGeom>
            <a:avLst/>
            <a:gdLst>
              <a:gd name="connsiteX0" fmla="*/ 0 w 1860500"/>
              <a:gd name="connsiteY0" fmla="*/ 0 h 489600"/>
              <a:gd name="connsiteX1" fmla="*/ 1860500 w 1860500"/>
              <a:gd name="connsiteY1" fmla="*/ 0 h 489600"/>
              <a:gd name="connsiteX2" fmla="*/ 1860500 w 1860500"/>
              <a:gd name="connsiteY2" fmla="*/ 489600 h 489600"/>
              <a:gd name="connsiteX3" fmla="*/ 0 w 1860500"/>
              <a:gd name="connsiteY3" fmla="*/ 489600 h 489600"/>
              <a:gd name="connsiteX4" fmla="*/ 0 w 1860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0" h="489600">
                <a:moveTo>
                  <a:pt x="0" y="0"/>
                </a:moveTo>
                <a:lnTo>
                  <a:pt x="1860500" y="0"/>
                </a:lnTo>
                <a:lnTo>
                  <a:pt x="1860500" y="489600"/>
                </a:lnTo>
                <a:lnTo>
                  <a:pt x="0" y="4896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algn="ctr" defTabSz="755650">
              <a:lnSpc>
                <a:spcPct val="90000"/>
              </a:lnSpc>
              <a:spcBef>
                <a:spcPct val="0"/>
              </a:spcBef>
              <a:spcAft>
                <a:spcPct val="35000"/>
              </a:spcAft>
            </a:pPr>
            <a:r>
              <a:rPr lang="en-US" sz="2000" b="1" dirty="0">
                <a:solidFill>
                  <a:prstClr val="white"/>
                </a:solidFill>
              </a:rPr>
              <a:t>Proposed Priorities</a:t>
            </a:r>
          </a:p>
        </p:txBody>
      </p:sp>
      <p:sp>
        <p:nvSpPr>
          <p:cNvPr id="12" name="TextBox 11"/>
          <p:cNvSpPr txBox="1"/>
          <p:nvPr/>
        </p:nvSpPr>
        <p:spPr>
          <a:xfrm>
            <a:off x="1987128" y="4738021"/>
            <a:ext cx="3167260" cy="1169551"/>
          </a:xfrm>
          <a:prstGeom prst="rect">
            <a:avLst/>
          </a:prstGeom>
          <a:noFill/>
        </p:spPr>
        <p:txBody>
          <a:bodyPr wrap="square" rtlCol="0">
            <a:spAutoFit/>
          </a:bodyPr>
          <a:lstStyle/>
          <a:p>
            <a:pPr algn="ctr"/>
            <a:r>
              <a:rPr lang="en-US" sz="1600" b="1" dirty="0"/>
              <a:t>Passionately serving</a:t>
            </a:r>
          </a:p>
          <a:p>
            <a:pPr algn="ctr"/>
            <a:r>
              <a:rPr lang="en-US" sz="1400" dirty="0"/>
              <a:t>Our Patients</a:t>
            </a:r>
          </a:p>
          <a:p>
            <a:pPr algn="ctr"/>
            <a:r>
              <a:rPr lang="en-US" sz="1400" dirty="0"/>
              <a:t>Our Community</a:t>
            </a:r>
          </a:p>
          <a:p>
            <a:pPr algn="ctr"/>
            <a:r>
              <a:rPr lang="en-US" sz="1400" dirty="0"/>
              <a:t>Our Field</a:t>
            </a:r>
            <a:endParaRPr lang="en-US" sz="1050" dirty="0"/>
          </a:p>
          <a:p>
            <a:pPr algn="ctr"/>
            <a:r>
              <a:rPr lang="en-US" sz="1200" b="1" dirty="0"/>
              <a:t>Through inclusiveness and beyond excellence</a:t>
            </a:r>
          </a:p>
        </p:txBody>
      </p:sp>
      <p:pic>
        <p:nvPicPr>
          <p:cNvPr id="13" name="Picture 4" descr="Image result for unc school of dentistry logo">
            <a:extLst>
              <a:ext uri="{FF2B5EF4-FFF2-40B4-BE49-F238E27FC236}">
                <a16:creationId xmlns:a16="http://schemas.microsoft.com/office/drawing/2014/main" id="{0D4974E7-F7E3-514F-AF15-629FB44DC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4" y="6218326"/>
            <a:ext cx="1768471" cy="597350"/>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5">
            <a:extLst>
              <a:ext uri="{FF2B5EF4-FFF2-40B4-BE49-F238E27FC236}">
                <a16:creationId xmlns:a16="http://schemas.microsoft.com/office/drawing/2014/main" id="{FBFFA068-DA72-E847-8420-C2DC0C35744C}"/>
              </a:ext>
            </a:extLst>
          </p:cNvPr>
          <p:cNvSpPr>
            <a:spLocks noGrp="1"/>
          </p:cNvSpPr>
          <p:nvPr/>
        </p:nvSpPr>
        <p:spPr>
          <a:xfrm>
            <a:off x="387458" y="231876"/>
            <a:ext cx="11391254" cy="8309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pPr>
              <a:defRPr/>
            </a:pPr>
            <a:r>
              <a:rPr lang="en-US" dirty="0"/>
              <a:t>Strategy Statements – School of Dentistry</a:t>
            </a:r>
            <a:endParaRPr lang="en-US" sz="1200" b="0" i="1" dirty="0">
              <a:solidFill>
                <a:srgbClr val="12294B"/>
              </a:solidFill>
            </a:endParaRPr>
          </a:p>
        </p:txBody>
      </p:sp>
    </p:spTree>
    <p:extLst>
      <p:ext uri="{BB962C8B-B14F-4D97-AF65-F5344CB8AC3E}">
        <p14:creationId xmlns:p14="http://schemas.microsoft.com/office/powerpoint/2010/main" val="37252584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30993" y="2753158"/>
            <a:ext cx="8725861" cy="1534012"/>
            <a:chOff x="1052820" y="2925700"/>
            <a:chExt cx="8657057" cy="1591593"/>
          </a:xfrm>
        </p:grpSpPr>
        <p:sp>
          <p:nvSpPr>
            <p:cNvPr id="9" name="Rounded Rectangle 8"/>
            <p:cNvSpPr/>
            <p:nvPr/>
          </p:nvSpPr>
          <p:spPr>
            <a:xfrm>
              <a:off x="1371600" y="3124200"/>
              <a:ext cx="8337246" cy="1393093"/>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10" name="TextBox 9"/>
            <p:cNvSpPr txBox="1"/>
            <p:nvPr/>
          </p:nvSpPr>
          <p:spPr>
            <a:xfrm>
              <a:off x="1366875" y="2945325"/>
              <a:ext cx="8343002" cy="335295"/>
            </a:xfrm>
            <a:prstGeom prst="rect">
              <a:avLst/>
            </a:prstGeom>
            <a:solidFill>
              <a:schemeClr val="accent1"/>
            </a:solidFill>
          </p:spPr>
          <p:txBody>
            <a:bodyPr wrap="square" rtlCol="0">
              <a:spAutoFit/>
            </a:bodyPr>
            <a:lstStyle/>
            <a:p>
              <a:r>
                <a:rPr lang="en-US" sz="1500" b="1" dirty="0">
                  <a:solidFill>
                    <a:prstClr val="white"/>
                  </a:solidFill>
                </a:rPr>
                <a:t> Promote the career development of faculty and staff</a:t>
              </a:r>
            </a:p>
          </p:txBody>
        </p:sp>
        <p:sp>
          <p:nvSpPr>
            <p:cNvPr id="11" name="Oval 10"/>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B</a:t>
              </a:r>
            </a:p>
          </p:txBody>
        </p:sp>
        <p:sp>
          <p:nvSpPr>
            <p:cNvPr id="12" name="TextBox 11"/>
            <p:cNvSpPr txBox="1"/>
            <p:nvPr/>
          </p:nvSpPr>
          <p:spPr>
            <a:xfrm>
              <a:off x="1052820" y="3239905"/>
              <a:ext cx="7842811" cy="934038"/>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t>Revise the performance evaluation and tenure/promotion process</a:t>
              </a:r>
            </a:p>
            <a:p>
              <a:pPr marL="852487" lvl="2" indent="-285750">
                <a:buFont typeface="Arial" panose="020B0604020202020204" pitchFamily="34" charset="0"/>
                <a:buChar char="•"/>
              </a:pPr>
              <a:r>
                <a:rPr lang="en-US" sz="1400" dirty="0"/>
                <a:t>Develop and support a robust mentoring, career development, and retention program</a:t>
              </a:r>
            </a:p>
            <a:p>
              <a:pPr marL="852487" lvl="2" indent="-285750">
                <a:buFont typeface="Arial" panose="020B0604020202020204" pitchFamily="34" charset="0"/>
                <a:buChar char="•"/>
              </a:pPr>
              <a:r>
                <a:rPr lang="en-US" sz="1400" dirty="0"/>
                <a:t>Develop unique programs that establish the </a:t>
              </a:r>
              <a:r>
                <a:rPr lang="en-US" sz="1400" dirty="0" err="1"/>
                <a:t>SoD</a:t>
              </a:r>
              <a:r>
                <a:rPr lang="en-US" sz="1400" dirty="0"/>
                <a:t> as an employer of choice</a:t>
              </a:r>
            </a:p>
            <a:p>
              <a:pPr marL="795337" lvl="2" indent="-228600">
                <a:buAutoNum type="arabicPeriod"/>
              </a:pPr>
              <a:endParaRPr lang="en-US" sz="1000" dirty="0"/>
            </a:p>
          </p:txBody>
        </p:sp>
      </p:grpSp>
      <p:grpSp>
        <p:nvGrpSpPr>
          <p:cNvPr id="18" name="Group 17"/>
          <p:cNvGrpSpPr/>
          <p:nvPr/>
        </p:nvGrpSpPr>
        <p:grpSpPr>
          <a:xfrm>
            <a:off x="1733071" y="1108314"/>
            <a:ext cx="8725861" cy="1581389"/>
            <a:chOff x="1052820" y="2925700"/>
            <a:chExt cx="8657057" cy="1869942"/>
          </a:xfrm>
        </p:grpSpPr>
        <p:sp>
          <p:nvSpPr>
            <p:cNvPr id="19" name="Rounded Rectangle 18"/>
            <p:cNvSpPr/>
            <p:nvPr/>
          </p:nvSpPr>
          <p:spPr>
            <a:xfrm>
              <a:off x="1371600" y="3124202"/>
              <a:ext cx="8337246" cy="1671440"/>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20" name="TextBox 19"/>
            <p:cNvSpPr txBox="1"/>
            <p:nvPr/>
          </p:nvSpPr>
          <p:spPr>
            <a:xfrm>
              <a:off x="1366875" y="2945325"/>
              <a:ext cx="8343002" cy="382132"/>
            </a:xfrm>
            <a:prstGeom prst="rect">
              <a:avLst/>
            </a:prstGeom>
            <a:solidFill>
              <a:schemeClr val="accent1"/>
            </a:solidFill>
          </p:spPr>
          <p:txBody>
            <a:bodyPr wrap="square" rtlCol="0">
              <a:spAutoFit/>
            </a:bodyPr>
            <a:lstStyle/>
            <a:p>
              <a:r>
                <a:rPr lang="en-US" sz="1500" b="1" dirty="0">
                  <a:solidFill>
                    <a:prstClr val="white"/>
                  </a:solidFill>
                </a:rPr>
                <a:t> Create a culture of transparency, integrity, respect, collaboration, and trust </a:t>
              </a:r>
            </a:p>
          </p:txBody>
        </p:sp>
        <p:sp>
          <p:nvSpPr>
            <p:cNvPr id="21" name="Oval 20"/>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A</a:t>
              </a:r>
            </a:p>
          </p:txBody>
        </p:sp>
        <p:sp>
          <p:nvSpPr>
            <p:cNvPr id="22" name="TextBox 21"/>
            <p:cNvSpPr txBox="1"/>
            <p:nvPr/>
          </p:nvSpPr>
          <p:spPr>
            <a:xfrm>
              <a:off x="1052820" y="3239905"/>
              <a:ext cx="7842811" cy="1310170"/>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t>Focus on the engagement of faculty, staff, and students in work-life balance and health</a:t>
              </a:r>
            </a:p>
            <a:p>
              <a:pPr marL="852487" lvl="2" indent="-285750">
                <a:buFont typeface="Arial" panose="020B0604020202020204" pitchFamily="34" charset="0"/>
                <a:buChar char="•"/>
              </a:pPr>
              <a:r>
                <a:rPr lang="en-US" sz="1400" dirty="0"/>
                <a:t>Redesign incentive structure to be transparent and correctly aligned</a:t>
              </a:r>
            </a:p>
            <a:p>
              <a:pPr marL="852487" lvl="2" indent="-285750">
                <a:buFont typeface="Arial" panose="020B0604020202020204" pitchFamily="34" charset="0"/>
                <a:buChar char="•"/>
              </a:pPr>
              <a:r>
                <a:rPr lang="en-US" sz="1400" dirty="0"/>
                <a:t>Improve internal  communication </a:t>
              </a:r>
            </a:p>
            <a:p>
              <a:pPr marL="852487" lvl="2" indent="-285750">
                <a:buFont typeface="Arial" panose="020B0604020202020204" pitchFamily="34" charset="0"/>
                <a:buChar char="•"/>
              </a:pPr>
              <a:r>
                <a:rPr lang="en-US" sz="1400" dirty="0"/>
                <a:t>Track and reward collaborative achievement </a:t>
              </a:r>
            </a:p>
            <a:p>
              <a:pPr marL="795337" lvl="2" indent="-228600">
                <a:buAutoNum type="arabicPeriod"/>
              </a:pPr>
              <a:endParaRPr lang="en-US" sz="1000" dirty="0"/>
            </a:p>
          </p:txBody>
        </p:sp>
      </p:grpSp>
      <p:grpSp>
        <p:nvGrpSpPr>
          <p:cNvPr id="23" name="Group 22"/>
          <p:cNvGrpSpPr/>
          <p:nvPr/>
        </p:nvGrpSpPr>
        <p:grpSpPr>
          <a:xfrm>
            <a:off x="1729954" y="4332690"/>
            <a:ext cx="8725861" cy="1644223"/>
            <a:chOff x="1052820" y="2925700"/>
            <a:chExt cx="8657057" cy="1691655"/>
          </a:xfrm>
        </p:grpSpPr>
        <p:sp>
          <p:nvSpPr>
            <p:cNvPr id="24" name="Rounded Rectangle 23"/>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25" name="TextBox 24"/>
            <p:cNvSpPr txBox="1"/>
            <p:nvPr/>
          </p:nvSpPr>
          <p:spPr>
            <a:xfrm>
              <a:off x="1366875" y="2945325"/>
              <a:ext cx="8343002" cy="332488"/>
            </a:xfrm>
            <a:prstGeom prst="rect">
              <a:avLst/>
            </a:prstGeom>
            <a:solidFill>
              <a:schemeClr val="accent1"/>
            </a:solidFill>
          </p:spPr>
          <p:txBody>
            <a:bodyPr wrap="square" rtlCol="0">
              <a:spAutoFit/>
            </a:bodyPr>
            <a:lstStyle/>
            <a:p>
              <a:r>
                <a:rPr lang="en-US" sz="1500" b="1" dirty="0">
                  <a:solidFill>
                    <a:prstClr val="white"/>
                  </a:solidFill>
                </a:rPr>
                <a:t> Recruit exemplary and dedicated people</a:t>
              </a:r>
            </a:p>
          </p:txBody>
        </p:sp>
        <p:sp>
          <p:nvSpPr>
            <p:cNvPr id="26" name="Oval 25"/>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C</a:t>
              </a:r>
            </a:p>
          </p:txBody>
        </p:sp>
        <p:sp>
          <p:nvSpPr>
            <p:cNvPr id="27" name="TextBox 26"/>
            <p:cNvSpPr txBox="1"/>
            <p:nvPr/>
          </p:nvSpPr>
          <p:spPr>
            <a:xfrm>
              <a:off x="1052820" y="3239905"/>
              <a:ext cx="7842811" cy="1377450"/>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t>Recruit the best faculty</a:t>
              </a:r>
            </a:p>
            <a:p>
              <a:pPr marL="852487" lvl="2" indent="-285750">
                <a:buFont typeface="Arial" panose="020B0604020202020204" pitchFamily="34" charset="0"/>
                <a:buChar char="•"/>
              </a:pPr>
              <a:r>
                <a:rPr lang="en-US" sz="1400" dirty="0"/>
                <a:t>Enhance diversity throughout school</a:t>
              </a:r>
            </a:p>
            <a:p>
              <a:pPr marL="852487" lvl="2" indent="-285750">
                <a:buFont typeface="Arial" panose="020B0604020202020204" pitchFamily="34" charset="0"/>
                <a:buChar char="•"/>
              </a:pPr>
              <a:r>
                <a:rPr lang="en-US" sz="1400" dirty="0"/>
                <a:t>Review and improve recruitment efforts</a:t>
              </a:r>
            </a:p>
            <a:p>
              <a:pPr marL="852487" lvl="2" indent="-285750">
                <a:buFont typeface="Arial" panose="020B0604020202020204" pitchFamily="34" charset="0"/>
                <a:buChar char="•"/>
              </a:pPr>
              <a:r>
                <a:rPr lang="en-US" sz="1400" dirty="0"/>
                <a:t>Develop new ways of on-boarding faculty and staff</a:t>
              </a:r>
            </a:p>
            <a:p>
              <a:pPr marL="795337" lvl="2" indent="-228600">
                <a:buAutoNum type="arabicPeriod"/>
              </a:pPr>
              <a:endParaRPr lang="en-US" sz="1400" dirty="0"/>
            </a:p>
            <a:p>
              <a:pPr marL="795337" lvl="2" indent="-228600">
                <a:buAutoNum type="arabicPeriod"/>
              </a:pPr>
              <a:endParaRPr lang="en-US" sz="1100" dirty="0"/>
            </a:p>
          </p:txBody>
        </p:sp>
      </p:grpSp>
      <p:pic>
        <p:nvPicPr>
          <p:cNvPr id="28" name="Picture 4" descr="Image result for unc school of dentistry logo">
            <a:extLst>
              <a:ext uri="{FF2B5EF4-FFF2-40B4-BE49-F238E27FC236}">
                <a16:creationId xmlns:a16="http://schemas.microsoft.com/office/drawing/2014/main" id="{A97D71C9-DF7C-304C-875D-642D9B632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4" y="6218326"/>
            <a:ext cx="1768471" cy="597350"/>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5">
            <a:extLst>
              <a:ext uri="{FF2B5EF4-FFF2-40B4-BE49-F238E27FC236}">
                <a16:creationId xmlns:a16="http://schemas.microsoft.com/office/drawing/2014/main" id="{4546E806-A438-EC45-ADFE-A745BEF20E40}"/>
              </a:ext>
            </a:extLst>
          </p:cNvPr>
          <p:cNvSpPr>
            <a:spLocks noGrp="1"/>
          </p:cNvSpPr>
          <p:nvPr/>
        </p:nvSpPr>
        <p:spPr>
          <a:xfrm>
            <a:off x="387458" y="231876"/>
            <a:ext cx="11391254" cy="8309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pPr>
              <a:defRPr/>
            </a:pPr>
            <a:r>
              <a:rPr lang="en-US" dirty="0"/>
              <a:t>Priority #1: Retain and attract the very best people in a collaborative environment </a:t>
            </a:r>
            <a:endParaRPr lang="en-US" sz="1200" i="1" dirty="0">
              <a:solidFill>
                <a:srgbClr val="12294B"/>
              </a:solidFill>
            </a:endParaRPr>
          </a:p>
        </p:txBody>
      </p:sp>
    </p:spTree>
    <p:extLst>
      <p:ext uri="{BB962C8B-B14F-4D97-AF65-F5344CB8AC3E}">
        <p14:creationId xmlns:p14="http://schemas.microsoft.com/office/powerpoint/2010/main" val="879489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33070" y="2689672"/>
            <a:ext cx="8794820" cy="1543115"/>
            <a:chOff x="1052820" y="2925700"/>
            <a:chExt cx="8725472" cy="1678628"/>
          </a:xfrm>
        </p:grpSpPr>
        <p:sp>
          <p:nvSpPr>
            <p:cNvPr id="9" name="Rounded Rectangle 8"/>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10" name="TextBox 9"/>
            <p:cNvSpPr txBox="1"/>
            <p:nvPr/>
          </p:nvSpPr>
          <p:spPr>
            <a:xfrm>
              <a:off x="1366875" y="2945325"/>
              <a:ext cx="8343002" cy="351545"/>
            </a:xfrm>
            <a:prstGeom prst="rect">
              <a:avLst/>
            </a:prstGeom>
            <a:solidFill>
              <a:schemeClr val="accent1"/>
            </a:solidFill>
          </p:spPr>
          <p:txBody>
            <a:bodyPr wrap="square" rtlCol="0">
              <a:spAutoFit/>
            </a:bodyPr>
            <a:lstStyle/>
            <a:p>
              <a:r>
                <a:rPr lang="en-US" sz="1500" b="1" dirty="0">
                  <a:solidFill>
                    <a:prstClr val="white"/>
                  </a:solidFill>
                </a:rPr>
                <a:t> Reimagine academic, administrative, and support structures</a:t>
              </a:r>
            </a:p>
          </p:txBody>
        </p:sp>
        <p:sp>
          <p:nvSpPr>
            <p:cNvPr id="11" name="Oval 10"/>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B</a:t>
              </a:r>
            </a:p>
          </p:txBody>
        </p:sp>
        <p:sp>
          <p:nvSpPr>
            <p:cNvPr id="12" name="TextBox 11"/>
            <p:cNvSpPr txBox="1"/>
            <p:nvPr/>
          </p:nvSpPr>
          <p:spPr>
            <a:xfrm>
              <a:off x="1052820" y="3239905"/>
              <a:ext cx="8725472" cy="1272258"/>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solidFill>
                    <a:prstClr val="black">
                      <a:hueOff val="0"/>
                      <a:satOff val="0"/>
                      <a:lumOff val="0"/>
                      <a:alphaOff val="0"/>
                    </a:prstClr>
                  </a:solidFill>
                </a:rPr>
                <a:t>Transform the organizational structure to execute meaningful change initiatives </a:t>
              </a:r>
            </a:p>
            <a:p>
              <a:pPr marL="852487" lvl="2" indent="-285750">
                <a:buFont typeface="Arial" panose="020B0604020202020204" pitchFamily="34" charset="0"/>
                <a:buChar char="•"/>
              </a:pPr>
              <a:r>
                <a:rPr lang="en-US" sz="1400" dirty="0">
                  <a:solidFill>
                    <a:prstClr val="black">
                      <a:hueOff val="0"/>
                      <a:satOff val="0"/>
                      <a:lumOff val="0"/>
                      <a:alphaOff val="0"/>
                    </a:prstClr>
                  </a:solidFill>
                </a:rPr>
                <a:t>Include faculty, staff, and students in institutional changes and administrative-level decision making</a:t>
              </a:r>
            </a:p>
            <a:p>
              <a:pPr marL="852487" lvl="2" indent="-285750">
                <a:buFont typeface="Arial" panose="020B0604020202020204" pitchFamily="34" charset="0"/>
                <a:buChar char="•"/>
              </a:pPr>
              <a:r>
                <a:rPr lang="en-US" sz="1400" dirty="0">
                  <a:solidFill>
                    <a:prstClr val="black">
                      <a:hueOff val="0"/>
                      <a:satOff val="0"/>
                      <a:lumOff val="0"/>
                      <a:alphaOff val="0"/>
                    </a:prstClr>
                  </a:solidFill>
                </a:rPr>
                <a:t>Build opportunities to support talent mobility</a:t>
              </a:r>
            </a:p>
            <a:p>
              <a:pPr marL="852487" lvl="2" indent="-285750">
                <a:buFont typeface="Arial" panose="020B0604020202020204" pitchFamily="34" charset="0"/>
                <a:buChar char="•"/>
              </a:pPr>
              <a:r>
                <a:rPr lang="en-US" sz="1400" dirty="0">
                  <a:solidFill>
                    <a:prstClr val="black">
                      <a:hueOff val="0"/>
                      <a:satOff val="0"/>
                      <a:lumOff val="0"/>
                      <a:alphaOff val="0"/>
                    </a:prstClr>
                  </a:solidFill>
                </a:rPr>
                <a:t>Leverage and integrate new technologies and methodologies </a:t>
              </a:r>
            </a:p>
            <a:p>
              <a:pPr marL="566737" lvl="2"/>
              <a:endParaRPr lang="en-US" sz="1400" dirty="0">
                <a:solidFill>
                  <a:prstClr val="black">
                    <a:hueOff val="0"/>
                    <a:satOff val="0"/>
                    <a:lumOff val="0"/>
                    <a:alphaOff val="0"/>
                  </a:prstClr>
                </a:solidFill>
              </a:endParaRPr>
            </a:p>
          </p:txBody>
        </p:sp>
      </p:grpSp>
      <p:grpSp>
        <p:nvGrpSpPr>
          <p:cNvPr id="18" name="Group 17"/>
          <p:cNvGrpSpPr/>
          <p:nvPr/>
        </p:nvGrpSpPr>
        <p:grpSpPr>
          <a:xfrm>
            <a:off x="1733071" y="1108312"/>
            <a:ext cx="8725861" cy="1564848"/>
            <a:chOff x="1052820" y="2925700"/>
            <a:chExt cx="8657057" cy="1678628"/>
          </a:xfrm>
        </p:grpSpPr>
        <p:sp>
          <p:nvSpPr>
            <p:cNvPr id="19" name="Rounded Rectangle 18"/>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20" name="TextBox 19"/>
            <p:cNvSpPr txBox="1"/>
            <p:nvPr/>
          </p:nvSpPr>
          <p:spPr>
            <a:xfrm>
              <a:off x="1366875" y="2945325"/>
              <a:ext cx="8343002" cy="346662"/>
            </a:xfrm>
            <a:prstGeom prst="rect">
              <a:avLst/>
            </a:prstGeom>
            <a:solidFill>
              <a:schemeClr val="accent1"/>
            </a:solidFill>
          </p:spPr>
          <p:txBody>
            <a:bodyPr wrap="square" rtlCol="0">
              <a:spAutoFit/>
            </a:bodyPr>
            <a:lstStyle/>
            <a:p>
              <a:r>
                <a:rPr lang="en-US" sz="1500" b="1" dirty="0">
                  <a:solidFill>
                    <a:prstClr val="white"/>
                  </a:solidFill>
                </a:rPr>
                <a:t> Reinvent a contemporary curriculum</a:t>
              </a:r>
            </a:p>
          </p:txBody>
        </p:sp>
        <p:sp>
          <p:nvSpPr>
            <p:cNvPr id="21" name="Oval 20"/>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A</a:t>
              </a:r>
            </a:p>
          </p:txBody>
        </p:sp>
        <p:sp>
          <p:nvSpPr>
            <p:cNvPr id="22" name="TextBox 21"/>
            <p:cNvSpPr txBox="1"/>
            <p:nvPr/>
          </p:nvSpPr>
          <p:spPr>
            <a:xfrm>
              <a:off x="1052820" y="3239905"/>
              <a:ext cx="7842811" cy="1254589"/>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solidFill>
                    <a:prstClr val="black">
                      <a:hueOff val="0"/>
                      <a:satOff val="0"/>
                      <a:lumOff val="0"/>
                      <a:alphaOff val="0"/>
                    </a:prstClr>
                  </a:solidFill>
                </a:rPr>
                <a:t>Improve sequencing and consistency of the curriculum</a:t>
              </a:r>
            </a:p>
            <a:p>
              <a:pPr marL="852487" lvl="2" indent="-285750">
                <a:buFont typeface="Arial" panose="020B0604020202020204" pitchFamily="34" charset="0"/>
                <a:buChar char="•"/>
              </a:pPr>
              <a:r>
                <a:rPr lang="en-US" sz="1400" dirty="0">
                  <a:solidFill>
                    <a:prstClr val="black">
                      <a:hueOff val="0"/>
                      <a:satOff val="0"/>
                      <a:lumOff val="0"/>
                      <a:alphaOff val="0"/>
                    </a:prstClr>
                  </a:solidFill>
                </a:rPr>
                <a:t>Evaluate students in a meaningful way</a:t>
              </a:r>
            </a:p>
            <a:p>
              <a:pPr marL="852487" lvl="2" indent="-285750">
                <a:buFont typeface="Arial" panose="020B0604020202020204" pitchFamily="34" charset="0"/>
                <a:buChar char="•"/>
              </a:pPr>
              <a:r>
                <a:rPr lang="en-US" sz="1400" dirty="0">
                  <a:solidFill>
                    <a:prstClr val="black">
                      <a:hueOff val="0"/>
                      <a:satOff val="0"/>
                      <a:lumOff val="0"/>
                      <a:alphaOff val="0"/>
                    </a:prstClr>
                  </a:solidFill>
                </a:rPr>
                <a:t>Embrace educational technology to maximize learning </a:t>
              </a:r>
            </a:p>
            <a:p>
              <a:pPr marL="852487" lvl="2" indent="-285750">
                <a:buFont typeface="Arial" panose="020B0604020202020204" pitchFamily="34" charset="0"/>
                <a:buChar char="•"/>
              </a:pPr>
              <a:r>
                <a:rPr lang="en-US" sz="1400" dirty="0">
                  <a:solidFill>
                    <a:prstClr val="black">
                      <a:hueOff val="0"/>
                      <a:satOff val="0"/>
                      <a:lumOff val="0"/>
                      <a:alphaOff val="0"/>
                    </a:prstClr>
                  </a:solidFill>
                </a:rPr>
                <a:t>Evaluate and prioritize knowledge areas and student outcomes</a:t>
              </a:r>
            </a:p>
            <a:p>
              <a:pPr marL="852487" lvl="2" indent="-285750">
                <a:buFont typeface="Arial" panose="020B0604020202020204" pitchFamily="34" charset="0"/>
                <a:buChar char="•"/>
              </a:pPr>
              <a:r>
                <a:rPr lang="en-US" sz="1400" dirty="0">
                  <a:solidFill>
                    <a:prstClr val="black">
                      <a:hueOff val="0"/>
                      <a:satOff val="0"/>
                      <a:lumOff val="0"/>
                      <a:alphaOff val="0"/>
                    </a:prstClr>
                  </a:solidFill>
                </a:rPr>
                <a:t>Provide a curriculum blueprint </a:t>
              </a:r>
            </a:p>
          </p:txBody>
        </p:sp>
      </p:grpSp>
      <p:grpSp>
        <p:nvGrpSpPr>
          <p:cNvPr id="23" name="Group 22"/>
          <p:cNvGrpSpPr/>
          <p:nvPr/>
        </p:nvGrpSpPr>
        <p:grpSpPr>
          <a:xfrm>
            <a:off x="1733071" y="4290739"/>
            <a:ext cx="8725861" cy="1505377"/>
            <a:chOff x="1052820" y="2925700"/>
            <a:chExt cx="8657057" cy="1678628"/>
          </a:xfrm>
        </p:grpSpPr>
        <p:sp>
          <p:nvSpPr>
            <p:cNvPr id="24" name="Rounded Rectangle 23"/>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25" name="TextBox 24"/>
            <p:cNvSpPr txBox="1"/>
            <p:nvPr/>
          </p:nvSpPr>
          <p:spPr>
            <a:xfrm>
              <a:off x="1366875" y="2945326"/>
              <a:ext cx="8343002" cy="360357"/>
            </a:xfrm>
            <a:prstGeom prst="rect">
              <a:avLst/>
            </a:prstGeom>
            <a:solidFill>
              <a:schemeClr val="accent1"/>
            </a:solidFill>
          </p:spPr>
          <p:txBody>
            <a:bodyPr wrap="square" rtlCol="0">
              <a:spAutoFit/>
            </a:bodyPr>
            <a:lstStyle/>
            <a:p>
              <a:r>
                <a:rPr lang="en-US" sz="1500" b="1" dirty="0">
                  <a:solidFill>
                    <a:prstClr val="white"/>
                  </a:solidFill>
                </a:rPr>
                <a:t> Generate programs that facilitate communication, collaboration, and collegiality</a:t>
              </a:r>
            </a:p>
          </p:txBody>
        </p:sp>
        <p:sp>
          <p:nvSpPr>
            <p:cNvPr id="26" name="Oval 25"/>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C</a:t>
              </a:r>
            </a:p>
          </p:txBody>
        </p:sp>
        <p:sp>
          <p:nvSpPr>
            <p:cNvPr id="27" name="TextBox 26"/>
            <p:cNvSpPr txBox="1"/>
            <p:nvPr/>
          </p:nvSpPr>
          <p:spPr>
            <a:xfrm>
              <a:off x="1052820" y="3266314"/>
              <a:ext cx="7842811" cy="1063913"/>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solidFill>
                    <a:prstClr val="black">
                      <a:hueOff val="0"/>
                      <a:satOff val="0"/>
                      <a:lumOff val="0"/>
                      <a:alphaOff val="0"/>
                    </a:prstClr>
                  </a:solidFill>
                </a:rPr>
                <a:t>Collaborate inter-professionally </a:t>
              </a:r>
            </a:p>
            <a:p>
              <a:pPr marL="852487" lvl="2" indent="-285750">
                <a:buFont typeface="Arial" panose="020B0604020202020204" pitchFamily="34" charset="0"/>
                <a:buChar char="•"/>
              </a:pPr>
              <a:r>
                <a:rPr lang="en-US" sz="1400" dirty="0">
                  <a:solidFill>
                    <a:prstClr val="black">
                      <a:hueOff val="0"/>
                      <a:satOff val="0"/>
                      <a:lumOff val="0"/>
                      <a:alphaOff val="0"/>
                    </a:prstClr>
                  </a:solidFill>
                </a:rPr>
                <a:t>Improve consistency in educational operations </a:t>
              </a:r>
            </a:p>
            <a:p>
              <a:pPr marL="852487" lvl="2" indent="-285750">
                <a:buFont typeface="Arial" panose="020B0604020202020204" pitchFamily="34" charset="0"/>
                <a:buChar char="•"/>
              </a:pPr>
              <a:r>
                <a:rPr lang="en-US" sz="1400" dirty="0">
                  <a:solidFill>
                    <a:prstClr val="black">
                      <a:hueOff val="0"/>
                      <a:satOff val="0"/>
                      <a:lumOff val="0"/>
                      <a:alphaOff val="0"/>
                    </a:prstClr>
                  </a:solidFill>
                </a:rPr>
                <a:t>Incorporate modern business practices </a:t>
              </a:r>
            </a:p>
            <a:p>
              <a:pPr marL="852487" lvl="2" indent="-285750">
                <a:buFont typeface="Arial" panose="020B0604020202020204" pitchFamily="34" charset="0"/>
                <a:buChar char="•"/>
              </a:pPr>
              <a:r>
                <a:rPr lang="en-US" sz="1400" dirty="0">
                  <a:solidFill>
                    <a:prstClr val="black">
                      <a:hueOff val="0"/>
                      <a:satOff val="0"/>
                      <a:lumOff val="0"/>
                      <a:alphaOff val="0"/>
                    </a:prstClr>
                  </a:solidFill>
                </a:rPr>
                <a:t>Pursue new public and private partnerships in education</a:t>
              </a:r>
            </a:p>
          </p:txBody>
        </p:sp>
      </p:grpSp>
      <p:pic>
        <p:nvPicPr>
          <p:cNvPr id="28" name="Picture 4" descr="Image result for unc school of dentistry logo">
            <a:extLst>
              <a:ext uri="{FF2B5EF4-FFF2-40B4-BE49-F238E27FC236}">
                <a16:creationId xmlns:a16="http://schemas.microsoft.com/office/drawing/2014/main" id="{D1EFDF84-C23D-1042-A87F-82DAAF296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4" y="6218326"/>
            <a:ext cx="1768471" cy="597350"/>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5">
            <a:extLst>
              <a:ext uri="{FF2B5EF4-FFF2-40B4-BE49-F238E27FC236}">
                <a16:creationId xmlns:a16="http://schemas.microsoft.com/office/drawing/2014/main" id="{A8B16699-FA3D-F64B-9149-7AA82FCDEBD3}"/>
              </a:ext>
            </a:extLst>
          </p:cNvPr>
          <p:cNvSpPr>
            <a:spLocks noGrp="1"/>
          </p:cNvSpPr>
          <p:nvPr/>
        </p:nvSpPr>
        <p:spPr>
          <a:xfrm>
            <a:off x="387458" y="231876"/>
            <a:ext cx="11391254" cy="8309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pPr>
              <a:defRPr/>
            </a:pPr>
            <a:r>
              <a:rPr lang="en-US" dirty="0"/>
              <a:t>Priority #2: Revolutionize curriculum and operations</a:t>
            </a:r>
            <a:endParaRPr lang="en-US" sz="1200" i="1" dirty="0">
              <a:solidFill>
                <a:srgbClr val="12294B"/>
              </a:solidFill>
            </a:endParaRPr>
          </a:p>
        </p:txBody>
      </p:sp>
    </p:spTree>
    <p:extLst>
      <p:ext uri="{BB962C8B-B14F-4D97-AF65-F5344CB8AC3E}">
        <p14:creationId xmlns:p14="http://schemas.microsoft.com/office/powerpoint/2010/main" val="1545563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30993" y="2689672"/>
            <a:ext cx="8727939" cy="1439616"/>
            <a:chOff x="1050758" y="2925700"/>
            <a:chExt cx="8659119" cy="1678628"/>
          </a:xfrm>
        </p:grpSpPr>
        <p:sp>
          <p:nvSpPr>
            <p:cNvPr id="9" name="Rounded Rectangle 8"/>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10" name="TextBox 9"/>
            <p:cNvSpPr txBox="1"/>
            <p:nvPr/>
          </p:nvSpPr>
          <p:spPr>
            <a:xfrm>
              <a:off x="1366875" y="2945325"/>
              <a:ext cx="8343002" cy="376818"/>
            </a:xfrm>
            <a:prstGeom prst="rect">
              <a:avLst/>
            </a:prstGeom>
            <a:solidFill>
              <a:schemeClr val="accent1"/>
            </a:solidFill>
          </p:spPr>
          <p:txBody>
            <a:bodyPr wrap="square" rtlCol="0">
              <a:spAutoFit/>
            </a:bodyPr>
            <a:lstStyle/>
            <a:p>
              <a:r>
                <a:rPr lang="en-US" sz="1500" b="1" dirty="0">
                  <a:solidFill>
                    <a:prstClr val="white"/>
                  </a:solidFill>
                </a:rPr>
                <a:t> Increase translation and commercialization</a:t>
              </a:r>
            </a:p>
          </p:txBody>
        </p:sp>
        <p:sp>
          <p:nvSpPr>
            <p:cNvPr id="11" name="Oval 10"/>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B</a:t>
              </a:r>
            </a:p>
          </p:txBody>
        </p:sp>
        <p:sp>
          <p:nvSpPr>
            <p:cNvPr id="12" name="TextBox 11"/>
            <p:cNvSpPr txBox="1"/>
            <p:nvPr/>
          </p:nvSpPr>
          <p:spPr>
            <a:xfrm>
              <a:off x="1050758" y="3239905"/>
              <a:ext cx="8599880" cy="1112512"/>
            </a:xfrm>
            <a:prstGeom prst="rect">
              <a:avLst/>
            </a:prstGeom>
            <a:noFill/>
          </p:spPr>
          <p:txBody>
            <a:bodyPr wrap="square" numCol="1" rtlCol="0">
              <a:spAutoFit/>
            </a:bodyPr>
            <a:lstStyle/>
            <a:p>
              <a:pPr marL="852487" lvl="2" indent="-285750">
                <a:buFont typeface="Arial" panose="020B0604020202020204" pitchFamily="34" charset="0"/>
                <a:buChar char="•"/>
              </a:pPr>
              <a:r>
                <a:rPr lang="en-US" sz="1400" dirty="0">
                  <a:solidFill>
                    <a:prstClr val="black">
                      <a:hueOff val="0"/>
                      <a:satOff val="0"/>
                      <a:lumOff val="0"/>
                      <a:alphaOff val="0"/>
                    </a:prstClr>
                  </a:solidFill>
                </a:rPr>
                <a:t>Reward innovation in care, research, education, and service (I </a:t>
              </a:r>
              <a:r>
                <a:rPr lang="en-US" sz="1400" dirty="0" err="1">
                  <a:solidFill>
                    <a:prstClr val="black">
                      <a:hueOff val="0"/>
                      <a:satOff val="0"/>
                      <a:lumOff val="0"/>
                      <a:alphaOff val="0"/>
                    </a:prstClr>
                  </a:solidFill>
                </a:rPr>
                <a:t>CaRES</a:t>
              </a:r>
              <a:r>
                <a:rPr lang="en-US" sz="1400" dirty="0">
                  <a:solidFill>
                    <a:prstClr val="black">
                      <a:hueOff val="0"/>
                      <a:satOff val="0"/>
                      <a:lumOff val="0"/>
                      <a:alphaOff val="0"/>
                    </a:prstClr>
                  </a:solidFill>
                </a:rPr>
                <a:t>)</a:t>
              </a:r>
            </a:p>
            <a:p>
              <a:pPr marL="852487" lvl="2" indent="-285750">
                <a:buFont typeface="Arial" panose="020B0604020202020204" pitchFamily="34" charset="0"/>
                <a:buChar char="•"/>
              </a:pPr>
              <a:r>
                <a:rPr lang="en-US" sz="1400" dirty="0">
                  <a:solidFill>
                    <a:prstClr val="black">
                      <a:hueOff val="0"/>
                      <a:satOff val="0"/>
                      <a:lumOff val="0"/>
                      <a:alphaOff val="0"/>
                    </a:prstClr>
                  </a:solidFill>
                </a:rPr>
                <a:t>Advance knowledge through high-impact basic and clinical research</a:t>
              </a:r>
            </a:p>
            <a:p>
              <a:pPr marL="852487" lvl="2" indent="-285750">
                <a:buFont typeface="Arial" panose="020B0604020202020204" pitchFamily="34" charset="0"/>
                <a:buChar char="•"/>
              </a:pPr>
              <a:r>
                <a:rPr lang="en-US" sz="1400" dirty="0">
                  <a:solidFill>
                    <a:prstClr val="black">
                      <a:hueOff val="0"/>
                      <a:satOff val="0"/>
                      <a:lumOff val="0"/>
                      <a:alphaOff val="0"/>
                    </a:prstClr>
                  </a:solidFill>
                </a:rPr>
                <a:t>Translate discoveries into applications that improve education and health </a:t>
              </a:r>
            </a:p>
            <a:p>
              <a:pPr marL="852487" lvl="2" indent="-285750">
                <a:buFont typeface="Arial" panose="020B0604020202020204" pitchFamily="34" charset="0"/>
                <a:buChar char="•"/>
              </a:pPr>
              <a:r>
                <a:rPr lang="en-US" sz="1400" dirty="0">
                  <a:solidFill>
                    <a:prstClr val="black">
                      <a:hueOff val="0"/>
                      <a:satOff val="0"/>
                      <a:lumOff val="0"/>
                      <a:alphaOff val="0"/>
                    </a:prstClr>
                  </a:solidFill>
                </a:rPr>
                <a:t>Leverage incubator space</a:t>
              </a:r>
            </a:p>
          </p:txBody>
        </p:sp>
      </p:grpSp>
      <p:grpSp>
        <p:nvGrpSpPr>
          <p:cNvPr id="18" name="Group 17"/>
          <p:cNvGrpSpPr/>
          <p:nvPr/>
        </p:nvGrpSpPr>
        <p:grpSpPr>
          <a:xfrm>
            <a:off x="1730993" y="1108312"/>
            <a:ext cx="8725861" cy="1439616"/>
            <a:chOff x="1052820" y="2925700"/>
            <a:chExt cx="8657057" cy="1678628"/>
          </a:xfrm>
        </p:grpSpPr>
        <p:sp>
          <p:nvSpPr>
            <p:cNvPr id="19" name="Rounded Rectangle 18"/>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20" name="TextBox 19"/>
            <p:cNvSpPr txBox="1"/>
            <p:nvPr/>
          </p:nvSpPr>
          <p:spPr>
            <a:xfrm>
              <a:off x="1366875" y="2945325"/>
              <a:ext cx="8343002" cy="376818"/>
            </a:xfrm>
            <a:prstGeom prst="rect">
              <a:avLst/>
            </a:prstGeom>
            <a:solidFill>
              <a:schemeClr val="accent1"/>
            </a:solidFill>
          </p:spPr>
          <p:txBody>
            <a:bodyPr wrap="square" rtlCol="0">
              <a:spAutoFit/>
            </a:bodyPr>
            <a:lstStyle/>
            <a:p>
              <a:r>
                <a:rPr lang="en-US" sz="1500" b="1" dirty="0">
                  <a:solidFill>
                    <a:prstClr val="white"/>
                  </a:solidFill>
                </a:rPr>
                <a:t> Foster and create high-impact programs </a:t>
              </a:r>
            </a:p>
          </p:txBody>
        </p:sp>
        <p:sp>
          <p:nvSpPr>
            <p:cNvPr id="21" name="Oval 20"/>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A</a:t>
              </a:r>
            </a:p>
          </p:txBody>
        </p:sp>
        <p:sp>
          <p:nvSpPr>
            <p:cNvPr id="22" name="TextBox 21"/>
            <p:cNvSpPr txBox="1"/>
            <p:nvPr/>
          </p:nvSpPr>
          <p:spPr>
            <a:xfrm>
              <a:off x="1052820" y="3239906"/>
              <a:ext cx="7842811" cy="1363726"/>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solidFill>
                    <a:prstClr val="black">
                      <a:hueOff val="0"/>
                      <a:satOff val="0"/>
                      <a:lumOff val="0"/>
                      <a:alphaOff val="0"/>
                    </a:prstClr>
                  </a:solidFill>
                </a:rPr>
                <a:t>Launch programs to advance our mission that are fiscally sustainable</a:t>
              </a:r>
            </a:p>
            <a:p>
              <a:pPr marL="852487" lvl="2" indent="-285750">
                <a:buFont typeface="Arial" panose="020B0604020202020204" pitchFamily="34" charset="0"/>
                <a:buChar char="•"/>
              </a:pPr>
              <a:r>
                <a:rPr lang="en-US" sz="1400" dirty="0">
                  <a:solidFill>
                    <a:prstClr val="black">
                      <a:hueOff val="0"/>
                      <a:satOff val="0"/>
                      <a:lumOff val="0"/>
                      <a:alphaOff val="0"/>
                    </a:prstClr>
                  </a:solidFill>
                </a:rPr>
                <a:t>Create interdisciplinary programs to address global health </a:t>
              </a:r>
            </a:p>
            <a:p>
              <a:pPr marL="852487" lvl="2" indent="-285750">
                <a:buFont typeface="Arial" panose="020B0604020202020204" pitchFamily="34" charset="0"/>
                <a:buChar char="•"/>
              </a:pPr>
              <a:r>
                <a:rPr lang="en-US" sz="1400" dirty="0">
                  <a:solidFill>
                    <a:prstClr val="black">
                      <a:hueOff val="0"/>
                      <a:satOff val="0"/>
                      <a:lumOff val="0"/>
                      <a:alphaOff val="0"/>
                    </a:prstClr>
                  </a:solidFill>
                </a:rPr>
                <a:t>Reimagine the clinical model in oral education to maximize health for North Carolinians </a:t>
              </a:r>
            </a:p>
            <a:p>
              <a:pPr marL="852487" lvl="2" indent="-285750">
                <a:buFont typeface="Arial" panose="020B0604020202020204" pitchFamily="34" charset="0"/>
                <a:buChar char="•"/>
              </a:pPr>
              <a:r>
                <a:rPr lang="en-US" sz="1400" dirty="0">
                  <a:solidFill>
                    <a:prstClr val="black">
                      <a:hueOff val="0"/>
                      <a:satOff val="0"/>
                      <a:lumOff val="0"/>
                      <a:alphaOff val="0"/>
                    </a:prstClr>
                  </a:solidFill>
                </a:rPr>
                <a:t>Pioneer telehealth practices </a:t>
              </a:r>
            </a:p>
            <a:p>
              <a:pPr marL="852487" lvl="2" indent="-285750">
                <a:buFont typeface="Arial" panose="020B0604020202020204" pitchFamily="34" charset="0"/>
                <a:buChar char="•"/>
              </a:pPr>
              <a:r>
                <a:rPr lang="en-US" sz="1400" dirty="0">
                  <a:solidFill>
                    <a:prstClr val="black">
                      <a:hueOff val="0"/>
                      <a:satOff val="0"/>
                      <a:lumOff val="0"/>
                      <a:alphaOff val="0"/>
                    </a:prstClr>
                  </a:solidFill>
                </a:rPr>
                <a:t>Leverage makerspaces that champion faculty, staff, and students as innovators </a:t>
              </a:r>
            </a:p>
          </p:txBody>
        </p:sp>
      </p:grpSp>
      <p:grpSp>
        <p:nvGrpSpPr>
          <p:cNvPr id="23" name="Group 22"/>
          <p:cNvGrpSpPr/>
          <p:nvPr/>
        </p:nvGrpSpPr>
        <p:grpSpPr>
          <a:xfrm>
            <a:off x="1732030" y="4290742"/>
            <a:ext cx="8725862" cy="1439617"/>
            <a:chOff x="1052819" y="2925700"/>
            <a:chExt cx="8657058" cy="1678628"/>
          </a:xfrm>
        </p:grpSpPr>
        <p:sp>
          <p:nvSpPr>
            <p:cNvPr id="24" name="Rounded Rectangle 23"/>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25" name="TextBox 24"/>
            <p:cNvSpPr txBox="1"/>
            <p:nvPr/>
          </p:nvSpPr>
          <p:spPr>
            <a:xfrm>
              <a:off x="1366875" y="2945325"/>
              <a:ext cx="8343002" cy="376818"/>
            </a:xfrm>
            <a:prstGeom prst="rect">
              <a:avLst/>
            </a:prstGeom>
            <a:solidFill>
              <a:schemeClr val="accent1"/>
            </a:solidFill>
          </p:spPr>
          <p:txBody>
            <a:bodyPr wrap="square" rtlCol="0">
              <a:spAutoFit/>
            </a:bodyPr>
            <a:lstStyle/>
            <a:p>
              <a:r>
                <a:rPr lang="en-US" sz="1500" b="1" dirty="0">
                  <a:solidFill>
                    <a:prstClr val="white"/>
                  </a:solidFill>
                </a:rPr>
                <a:t> Secure capital and invest strategically </a:t>
              </a:r>
            </a:p>
          </p:txBody>
        </p:sp>
        <p:sp>
          <p:nvSpPr>
            <p:cNvPr id="26" name="Oval 25"/>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C</a:t>
              </a:r>
            </a:p>
          </p:txBody>
        </p:sp>
        <p:sp>
          <p:nvSpPr>
            <p:cNvPr id="27" name="TextBox 26"/>
            <p:cNvSpPr txBox="1"/>
            <p:nvPr/>
          </p:nvSpPr>
          <p:spPr>
            <a:xfrm>
              <a:off x="1052819" y="3239905"/>
              <a:ext cx="8600911" cy="1363725"/>
            </a:xfrm>
            <a:prstGeom prst="rect">
              <a:avLst/>
            </a:prstGeom>
            <a:noFill/>
          </p:spPr>
          <p:txBody>
            <a:bodyPr wrap="square" numCol="1" rtlCol="0">
              <a:spAutoFit/>
            </a:bodyPr>
            <a:lstStyle/>
            <a:p>
              <a:pPr marL="852487" lvl="2" indent="-285750">
                <a:buFont typeface="Arial" panose="020B0604020202020204" pitchFamily="34" charset="0"/>
                <a:buChar char="•"/>
              </a:pPr>
              <a:r>
                <a:rPr lang="en-US" sz="1400" dirty="0">
                  <a:solidFill>
                    <a:prstClr val="black">
                      <a:hueOff val="0"/>
                      <a:satOff val="0"/>
                      <a:lumOff val="0"/>
                      <a:alphaOff val="0"/>
                    </a:prstClr>
                  </a:solidFill>
                </a:rPr>
                <a:t>Design a decentralized budget process with enhanced transparency</a:t>
              </a:r>
            </a:p>
            <a:p>
              <a:pPr marL="852487" lvl="2" indent="-285750">
                <a:buFont typeface="Arial" panose="020B0604020202020204" pitchFamily="34" charset="0"/>
                <a:buChar char="•"/>
              </a:pPr>
              <a:r>
                <a:rPr lang="en-US" sz="1400" dirty="0">
                  <a:solidFill>
                    <a:prstClr val="black">
                      <a:hueOff val="0"/>
                      <a:satOff val="0"/>
                      <a:lumOff val="0"/>
                      <a:alphaOff val="0"/>
                    </a:prstClr>
                  </a:solidFill>
                </a:rPr>
                <a:t>Increase resources for internal and external communication to better tell our story and attract funds</a:t>
              </a:r>
            </a:p>
            <a:p>
              <a:pPr marL="852487" lvl="2" indent="-285750">
                <a:buFont typeface="Arial" panose="020B0604020202020204" pitchFamily="34" charset="0"/>
                <a:buChar char="•"/>
              </a:pPr>
              <a:r>
                <a:rPr lang="en-US" sz="1400" dirty="0">
                  <a:solidFill>
                    <a:prstClr val="black">
                      <a:hueOff val="0"/>
                      <a:satOff val="0"/>
                      <a:lumOff val="0"/>
                      <a:alphaOff val="0"/>
                    </a:prstClr>
                  </a:solidFill>
                </a:rPr>
                <a:t>Invest additional resources in strategic priorities </a:t>
              </a:r>
            </a:p>
            <a:p>
              <a:pPr marL="852487" lvl="2" indent="-285750">
                <a:buFont typeface="Arial" panose="020B0604020202020204" pitchFamily="34" charset="0"/>
                <a:buChar char="•"/>
              </a:pPr>
              <a:r>
                <a:rPr lang="en-US" sz="1400" dirty="0">
                  <a:solidFill>
                    <a:prstClr val="black">
                      <a:hueOff val="0"/>
                      <a:satOff val="0"/>
                      <a:lumOff val="0"/>
                      <a:alphaOff val="0"/>
                    </a:prstClr>
                  </a:solidFill>
                </a:rPr>
                <a:t>Raise funds through a diverse portfolio</a:t>
              </a:r>
            </a:p>
            <a:p>
              <a:pPr marL="795337" lvl="2" indent="-228600">
                <a:buAutoNum type="arabicPeriod"/>
              </a:pPr>
              <a:endParaRPr lang="en-US" sz="1400" dirty="0">
                <a:solidFill>
                  <a:prstClr val="black">
                    <a:hueOff val="0"/>
                    <a:satOff val="0"/>
                    <a:lumOff val="0"/>
                    <a:alphaOff val="0"/>
                  </a:prstClr>
                </a:solidFill>
              </a:endParaRPr>
            </a:p>
          </p:txBody>
        </p:sp>
      </p:grpSp>
      <p:pic>
        <p:nvPicPr>
          <p:cNvPr id="28" name="Picture 4" descr="Image result for unc school of dentistry logo">
            <a:extLst>
              <a:ext uri="{FF2B5EF4-FFF2-40B4-BE49-F238E27FC236}">
                <a16:creationId xmlns:a16="http://schemas.microsoft.com/office/drawing/2014/main" id="{360D0414-CB44-C142-9317-12ED12D7C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4" y="6218326"/>
            <a:ext cx="1768471" cy="597350"/>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5">
            <a:extLst>
              <a:ext uri="{FF2B5EF4-FFF2-40B4-BE49-F238E27FC236}">
                <a16:creationId xmlns:a16="http://schemas.microsoft.com/office/drawing/2014/main" id="{95D13FC5-159D-DE49-9946-361766C049CE}"/>
              </a:ext>
            </a:extLst>
          </p:cNvPr>
          <p:cNvSpPr>
            <a:spLocks noGrp="1"/>
          </p:cNvSpPr>
          <p:nvPr/>
        </p:nvSpPr>
        <p:spPr>
          <a:xfrm>
            <a:off x="387458" y="231876"/>
            <a:ext cx="11391254" cy="8309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pPr>
              <a:defRPr/>
            </a:pPr>
            <a:r>
              <a:rPr lang="en-US" dirty="0"/>
              <a:t>Priority #3: Adopt an entrepreneurial mindset </a:t>
            </a:r>
            <a:endParaRPr lang="en-US" sz="1200" i="1" dirty="0">
              <a:solidFill>
                <a:srgbClr val="12294B"/>
              </a:solidFill>
            </a:endParaRPr>
          </a:p>
        </p:txBody>
      </p:sp>
    </p:spTree>
    <p:extLst>
      <p:ext uri="{BB962C8B-B14F-4D97-AF65-F5344CB8AC3E}">
        <p14:creationId xmlns:p14="http://schemas.microsoft.com/office/powerpoint/2010/main" val="40252398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995615" y="1291221"/>
          <a:ext cx="8200773" cy="4511040"/>
        </p:xfrm>
        <a:graphic>
          <a:graphicData uri="http://schemas.openxmlformats.org/drawingml/2006/table">
            <a:tbl>
              <a:tblPr firstRow="1" bandRow="1">
                <a:tableStyleId>{5C22544A-7EE6-4342-B048-85BDC9FD1C3A}</a:tableStyleId>
              </a:tblPr>
              <a:tblGrid>
                <a:gridCol w="1134954">
                  <a:extLst>
                    <a:ext uri="{9D8B030D-6E8A-4147-A177-3AD203B41FA5}">
                      <a16:colId xmlns:a16="http://schemas.microsoft.com/office/drawing/2014/main" val="20000"/>
                    </a:ext>
                  </a:extLst>
                </a:gridCol>
                <a:gridCol w="3400661">
                  <a:extLst>
                    <a:ext uri="{9D8B030D-6E8A-4147-A177-3AD203B41FA5}">
                      <a16:colId xmlns:a16="http://schemas.microsoft.com/office/drawing/2014/main" val="20001"/>
                    </a:ext>
                  </a:extLst>
                </a:gridCol>
                <a:gridCol w="3665158">
                  <a:extLst>
                    <a:ext uri="{9D8B030D-6E8A-4147-A177-3AD203B41FA5}">
                      <a16:colId xmlns:a16="http://schemas.microsoft.com/office/drawing/2014/main" val="20002"/>
                    </a:ext>
                  </a:extLst>
                </a:gridCol>
              </a:tblGrid>
              <a:tr h="345013">
                <a:tc>
                  <a:txBody>
                    <a:bodyPr/>
                    <a:lstStyle/>
                    <a:p>
                      <a:r>
                        <a:rPr lang="en-US" sz="2000" dirty="0"/>
                        <a:t>Element</a:t>
                      </a:r>
                    </a:p>
                  </a:txBody>
                  <a:tcPr/>
                </a:tc>
                <a:tc>
                  <a:txBody>
                    <a:bodyPr/>
                    <a:lstStyle/>
                    <a:p>
                      <a:r>
                        <a:rPr lang="en-US" sz="2000" dirty="0"/>
                        <a:t>Description</a:t>
                      </a:r>
                    </a:p>
                  </a:txBody>
                  <a:tcPr/>
                </a:tc>
                <a:tc>
                  <a:txBody>
                    <a:bodyPr/>
                    <a:lstStyle/>
                    <a:p>
                      <a:r>
                        <a:rPr lang="en-US" sz="2000" dirty="0"/>
                        <a:t>Metrics</a:t>
                      </a:r>
                    </a:p>
                  </a:txBody>
                  <a:tcPr/>
                </a:tc>
                <a:extLst>
                  <a:ext uri="{0D108BD9-81ED-4DB2-BD59-A6C34878D82A}">
                    <a16:rowId xmlns:a16="http://schemas.microsoft.com/office/drawing/2014/main" val="10000"/>
                  </a:ext>
                </a:extLst>
              </a:tr>
              <a:tr h="1095165">
                <a:tc>
                  <a:txBody>
                    <a:bodyPr/>
                    <a:lstStyle/>
                    <a:p>
                      <a:r>
                        <a:rPr lang="en-US" sz="1400" dirty="0"/>
                        <a:t>Priority 1 </a:t>
                      </a:r>
                    </a:p>
                  </a:txBody>
                  <a:tcPr/>
                </a:tc>
                <a:tc>
                  <a:txBody>
                    <a:bodyPr/>
                    <a:lstStyle/>
                    <a:p>
                      <a:r>
                        <a:rPr lang="en-US" sz="1050" b="0" dirty="0"/>
                        <a:t>Attract</a:t>
                      </a:r>
                      <a:r>
                        <a:rPr lang="en-US" sz="1050" b="0" baseline="0" dirty="0"/>
                        <a:t> and retain the very best </a:t>
                      </a:r>
                      <a:r>
                        <a:rPr lang="en-US" sz="1050" b="1" baseline="0" dirty="0"/>
                        <a:t>people i</a:t>
                      </a:r>
                      <a:r>
                        <a:rPr lang="en-US" sz="1050" b="0" baseline="0" dirty="0"/>
                        <a:t>n a collaborative environment </a:t>
                      </a:r>
                      <a:endParaRPr lang="en-US" sz="1050" b="1" dirty="0"/>
                    </a:p>
                  </a:txBody>
                  <a:tcPr/>
                </a:tc>
                <a:tc>
                  <a:txBody>
                    <a:bodyPr/>
                    <a:lstStyle/>
                    <a:p>
                      <a:r>
                        <a:rPr lang="en-US" sz="1050" dirty="0"/>
                        <a:t># of new faculty</a:t>
                      </a:r>
                    </a:p>
                    <a:p>
                      <a:r>
                        <a:rPr lang="en-US" sz="1050" dirty="0"/>
                        <a:t>Measure of quality of new faculty </a:t>
                      </a:r>
                    </a:p>
                    <a:p>
                      <a:r>
                        <a:rPr lang="en-US" sz="1050" baseline="0" dirty="0"/>
                        <a:t>% retention of current faculty</a:t>
                      </a:r>
                    </a:p>
                    <a:p>
                      <a:r>
                        <a:rPr lang="en-US" sz="1050" baseline="0" dirty="0"/>
                        <a:t>Net Promoter Score </a:t>
                      </a:r>
                    </a:p>
                    <a:p>
                      <a:r>
                        <a:rPr lang="en-US" sz="1050" baseline="0" dirty="0"/>
                        <a:t>Denison organizational culture survey </a:t>
                      </a:r>
                    </a:p>
                    <a:p>
                      <a:r>
                        <a:rPr lang="en-US" sz="1050" baseline="0" dirty="0"/>
                        <a:t>Work-life survey</a:t>
                      </a:r>
                    </a:p>
                    <a:p>
                      <a:r>
                        <a:rPr lang="en-US" sz="1050" baseline="0" dirty="0"/>
                        <a:t>% underrepresented minority growth</a:t>
                      </a:r>
                    </a:p>
                  </a:txBody>
                  <a:tcPr/>
                </a:tc>
                <a:extLst>
                  <a:ext uri="{0D108BD9-81ED-4DB2-BD59-A6C34878D82A}">
                    <a16:rowId xmlns:a16="http://schemas.microsoft.com/office/drawing/2014/main" val="10003"/>
                  </a:ext>
                </a:extLst>
              </a:tr>
              <a:tr h="1199068">
                <a:tc>
                  <a:txBody>
                    <a:bodyPr/>
                    <a:lstStyle/>
                    <a:p>
                      <a:r>
                        <a:rPr lang="en-US" sz="1400" dirty="0"/>
                        <a:t>Priority 2</a:t>
                      </a:r>
                    </a:p>
                  </a:txBody>
                  <a:tcPr/>
                </a:tc>
                <a:tc>
                  <a:txBody>
                    <a:bodyPr/>
                    <a:lstStyle/>
                    <a:p>
                      <a:r>
                        <a:rPr lang="en-US" sz="1050" dirty="0">
                          <a:solidFill>
                            <a:prstClr val="black"/>
                          </a:solidFill>
                          <a:sym typeface="Wingdings"/>
                        </a:rPr>
                        <a:t>Revolutionize </a:t>
                      </a:r>
                      <a:r>
                        <a:rPr lang="en-US" sz="1050" b="1" dirty="0">
                          <a:solidFill>
                            <a:prstClr val="black"/>
                          </a:solidFill>
                          <a:sym typeface="Wingdings"/>
                        </a:rPr>
                        <a:t>curriculum</a:t>
                      </a:r>
                      <a:r>
                        <a:rPr lang="en-US" sz="1050" b="1" baseline="0" dirty="0">
                          <a:solidFill>
                            <a:prstClr val="black"/>
                          </a:solidFill>
                          <a:sym typeface="Wingdings"/>
                        </a:rPr>
                        <a:t> </a:t>
                      </a:r>
                      <a:r>
                        <a:rPr lang="en-US" sz="1050" b="0" baseline="0" dirty="0">
                          <a:solidFill>
                            <a:prstClr val="black"/>
                          </a:solidFill>
                          <a:sym typeface="Wingdings"/>
                        </a:rPr>
                        <a:t>and</a:t>
                      </a:r>
                      <a:r>
                        <a:rPr lang="en-US" sz="1050" b="1" baseline="0" dirty="0">
                          <a:solidFill>
                            <a:prstClr val="black"/>
                          </a:solidFill>
                          <a:sym typeface="Wingdings"/>
                        </a:rPr>
                        <a:t> operations </a:t>
                      </a:r>
                      <a:endParaRPr lang="en-US" sz="1050" b="1" dirty="0"/>
                    </a:p>
                  </a:txBody>
                  <a:tcPr/>
                </a:tc>
                <a:tc>
                  <a:txBody>
                    <a:bodyPr/>
                    <a:lstStyle/>
                    <a:p>
                      <a:r>
                        <a:rPr lang="en-US" sz="1050" dirty="0"/>
                        <a:t>Net Promoter Score </a:t>
                      </a:r>
                    </a:p>
                    <a:p>
                      <a:r>
                        <a:rPr lang="en-US" sz="1050" baseline="0" dirty="0"/>
                        <a:t>National recognition for curriculum change (i.e. GIES Award)</a:t>
                      </a:r>
                    </a:p>
                    <a:p>
                      <a:r>
                        <a:rPr lang="en-US" sz="1050" baseline="0" dirty="0"/>
                        <a:t>% of courses with interdisciplinary faculty</a:t>
                      </a:r>
                    </a:p>
                    <a:p>
                      <a:r>
                        <a:rPr lang="en-US" sz="1050" baseline="0" dirty="0"/>
                        <a:t># students in interdisciplinary courses</a:t>
                      </a:r>
                    </a:p>
                    <a:p>
                      <a:r>
                        <a:rPr lang="en-US" sz="1050" baseline="0" dirty="0"/>
                        <a:t>% of on-time graduates</a:t>
                      </a:r>
                    </a:p>
                    <a:p>
                      <a:r>
                        <a:rPr lang="en-US" sz="1050" baseline="0" dirty="0"/>
                        <a:t>3, 5, and 10 year alumni outcomes</a:t>
                      </a:r>
                    </a:p>
                    <a:p>
                      <a:r>
                        <a:rPr lang="en-US" sz="1050" baseline="0" dirty="0"/>
                        <a:t>Student learning outcomes</a:t>
                      </a:r>
                    </a:p>
                  </a:txBody>
                  <a:tcPr/>
                </a:tc>
                <a:extLst>
                  <a:ext uri="{0D108BD9-81ED-4DB2-BD59-A6C34878D82A}">
                    <a16:rowId xmlns:a16="http://schemas.microsoft.com/office/drawing/2014/main" val="10004"/>
                  </a:ext>
                </a:extLst>
              </a:tr>
              <a:tr h="661275">
                <a:tc>
                  <a:txBody>
                    <a:bodyPr/>
                    <a:lstStyle/>
                    <a:p>
                      <a:r>
                        <a:rPr lang="en-US" sz="1400" dirty="0"/>
                        <a:t>Priority 3</a:t>
                      </a:r>
                    </a:p>
                  </a:txBody>
                  <a:tcPr/>
                </a:tc>
                <a:tc>
                  <a:txBody>
                    <a:bodyPr/>
                    <a:lstStyle/>
                    <a:p>
                      <a:r>
                        <a:rPr lang="en-US" sz="1050" dirty="0">
                          <a:solidFill>
                            <a:prstClr val="black"/>
                          </a:solidFill>
                          <a:sym typeface="Wingdings"/>
                        </a:rPr>
                        <a:t>Adopt an </a:t>
                      </a:r>
                      <a:r>
                        <a:rPr lang="en-US" sz="1050" b="1" dirty="0">
                          <a:solidFill>
                            <a:prstClr val="black"/>
                          </a:solidFill>
                          <a:sym typeface="Wingdings"/>
                        </a:rPr>
                        <a:t>entrepreneurial </a:t>
                      </a:r>
                      <a:r>
                        <a:rPr lang="en-US" sz="1050" b="0" dirty="0">
                          <a:solidFill>
                            <a:prstClr val="black"/>
                          </a:solidFill>
                          <a:sym typeface="Wingdings"/>
                        </a:rPr>
                        <a:t>mindset</a:t>
                      </a:r>
                      <a:endParaRPr lang="en-US" sz="1050" b="0" dirty="0"/>
                    </a:p>
                  </a:txBody>
                  <a:tcPr/>
                </a:tc>
                <a:tc>
                  <a:txBody>
                    <a:bodyPr/>
                    <a:lstStyle/>
                    <a:p>
                      <a:r>
                        <a:rPr lang="en-US" sz="1050" dirty="0"/>
                        <a:t>$ raised from giving</a:t>
                      </a:r>
                    </a:p>
                    <a:p>
                      <a:r>
                        <a:rPr lang="en-US" sz="1050" baseline="0" dirty="0"/>
                        <a:t>$ raised from new revenue</a:t>
                      </a:r>
                    </a:p>
                    <a:p>
                      <a:r>
                        <a:rPr lang="en-US" sz="1050" baseline="0" dirty="0"/>
                        <a:t># of new IP (products, processes, technologies, etc.)</a:t>
                      </a:r>
                    </a:p>
                    <a:p>
                      <a:r>
                        <a:rPr lang="en-US" sz="1050" baseline="0" dirty="0"/>
                        <a:t># of resources dedicated to innovation </a:t>
                      </a:r>
                    </a:p>
                    <a:p>
                      <a:r>
                        <a:rPr lang="en-US" sz="1050" baseline="0" dirty="0"/>
                        <a:t># of new partnerships</a:t>
                      </a:r>
                    </a:p>
                    <a:p>
                      <a:r>
                        <a:rPr lang="en-US" sz="1050" baseline="0" dirty="0"/>
                        <a:t># of startups </a:t>
                      </a:r>
                    </a:p>
                    <a:p>
                      <a:r>
                        <a:rPr lang="en-US" sz="1050" baseline="0" dirty="0"/>
                        <a:t># of faculty participating in innovation programs </a:t>
                      </a:r>
                    </a:p>
                    <a:p>
                      <a:r>
                        <a:rPr lang="en-US" sz="1050" baseline="0" dirty="0"/>
                        <a:t># of students involved in service and global programs </a:t>
                      </a:r>
                    </a:p>
                    <a:p>
                      <a:r>
                        <a:rPr lang="en-US" sz="1050" baseline="0" dirty="0"/>
                        <a:t>ROI of programs</a:t>
                      </a:r>
                    </a:p>
                    <a:p>
                      <a:r>
                        <a:rPr lang="en-US" sz="1050" baseline="0" dirty="0"/>
                        <a:t>% of strategic objectives and initiatives overall </a:t>
                      </a:r>
                    </a:p>
                  </a:txBody>
                  <a:tcPr/>
                </a:tc>
                <a:extLst>
                  <a:ext uri="{0D108BD9-81ED-4DB2-BD59-A6C34878D82A}">
                    <a16:rowId xmlns:a16="http://schemas.microsoft.com/office/drawing/2014/main" val="10005"/>
                  </a:ext>
                </a:extLst>
              </a:tr>
            </a:tbl>
          </a:graphicData>
        </a:graphic>
      </p:graphicFrame>
      <p:pic>
        <p:nvPicPr>
          <p:cNvPr id="4" name="Picture 4" descr="Image result for unc school of dentistry logo">
            <a:extLst>
              <a:ext uri="{FF2B5EF4-FFF2-40B4-BE49-F238E27FC236}">
                <a16:creationId xmlns:a16="http://schemas.microsoft.com/office/drawing/2014/main" id="{5AC41B35-75F0-7D46-A62C-0A8CA805C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4" y="6218326"/>
            <a:ext cx="1768471" cy="5973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2A3B79A0-5A97-144D-8BB4-065FA9E0E949}"/>
              </a:ext>
            </a:extLst>
          </p:cNvPr>
          <p:cNvSpPr>
            <a:spLocks noGrp="1"/>
          </p:cNvSpPr>
          <p:nvPr/>
        </p:nvSpPr>
        <p:spPr>
          <a:xfrm>
            <a:off x="387458" y="231876"/>
            <a:ext cx="11391254" cy="8309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pPr>
              <a:defRPr/>
            </a:pPr>
            <a:r>
              <a:rPr lang="en-US" dirty="0"/>
              <a:t>We will track and report key strategic metrics</a:t>
            </a:r>
            <a:endParaRPr lang="en-US" sz="1200" i="1" dirty="0">
              <a:solidFill>
                <a:srgbClr val="12294B"/>
              </a:solidFill>
            </a:endParaRPr>
          </a:p>
        </p:txBody>
      </p:sp>
    </p:spTree>
    <p:extLst>
      <p:ext uri="{BB962C8B-B14F-4D97-AF65-F5344CB8AC3E}">
        <p14:creationId xmlns:p14="http://schemas.microsoft.com/office/powerpoint/2010/main" val="23645921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1BD4F04-67D8-4143-9D5F-DE8394F23977}"/>
              </a:ext>
            </a:extLst>
          </p:cNvPr>
          <p:cNvCxnSpPr/>
          <p:nvPr/>
        </p:nvCxnSpPr>
        <p:spPr bwMode="auto">
          <a:xfrm>
            <a:off x="1519886" y="3127724"/>
            <a:ext cx="9152228"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9D92C3B1-4451-114B-AEEE-B69C8B492534}"/>
              </a:ext>
            </a:extLst>
          </p:cNvPr>
          <p:cNvSpPr txBox="1"/>
          <p:nvPr/>
        </p:nvSpPr>
        <p:spPr>
          <a:xfrm>
            <a:off x="2496616" y="2688113"/>
            <a:ext cx="7198766" cy="1200329"/>
          </a:xfrm>
          <a:prstGeom prst="rect">
            <a:avLst/>
          </a:prstGeom>
          <a:solidFill>
            <a:schemeClr val="bg1"/>
          </a:solidFill>
        </p:spPr>
        <p:txBody>
          <a:bodyPr wrap="none" rtlCol="0">
            <a:spAutoFit/>
          </a:bodyPr>
          <a:lstStyle/>
          <a:p>
            <a:pPr algn="ctr"/>
            <a:r>
              <a:rPr lang="en-US" sz="3600" dirty="0">
                <a:solidFill>
                  <a:srgbClr val="5A99CB"/>
                </a:solidFill>
                <a:latin typeface="Calibri" panose="020F0502020204030204" pitchFamily="34" charset="0"/>
                <a:cs typeface="Calibri" panose="020F0502020204030204" pitchFamily="34" charset="0"/>
              </a:rPr>
              <a:t>UNC &amp; NCSU Biomedical Engineering </a:t>
            </a:r>
          </a:p>
          <a:p>
            <a:pPr algn="ctr"/>
            <a:r>
              <a:rPr lang="en-US" sz="3600" dirty="0">
                <a:solidFill>
                  <a:srgbClr val="5A99CB"/>
                </a:solidFill>
                <a:latin typeface="Calibri" panose="020F0502020204030204" pitchFamily="34" charset="0"/>
                <a:cs typeface="Calibri" panose="020F0502020204030204" pitchFamily="34" charset="0"/>
              </a:rPr>
              <a:t>Strategic Plan Example</a:t>
            </a:r>
          </a:p>
        </p:txBody>
      </p:sp>
      <p:sp>
        <p:nvSpPr>
          <p:cNvPr id="5" name="Oval 4">
            <a:extLst>
              <a:ext uri="{FF2B5EF4-FFF2-40B4-BE49-F238E27FC236}">
                <a16:creationId xmlns:a16="http://schemas.microsoft.com/office/drawing/2014/main" id="{95A02138-D39A-D741-937E-884220E565F9}"/>
              </a:ext>
            </a:extLst>
          </p:cNvPr>
          <p:cNvSpPr/>
          <p:nvPr/>
        </p:nvSpPr>
        <p:spPr>
          <a:xfrm>
            <a:off x="5844539" y="2022253"/>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2</a:t>
            </a:r>
          </a:p>
        </p:txBody>
      </p:sp>
    </p:spTree>
    <p:extLst>
      <p:ext uri="{BB962C8B-B14F-4D97-AF65-F5344CB8AC3E}">
        <p14:creationId xmlns:p14="http://schemas.microsoft.com/office/powerpoint/2010/main" val="2432779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598468" y="1659082"/>
          <a:ext cx="8995064" cy="44707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prstGeom prst="rect">
            <a:avLst/>
          </a:prstGeom>
        </p:spPr>
        <p:txBody>
          <a:bodyPr>
            <a:normAutofit/>
          </a:bodyPr>
          <a:lstStyle/>
          <a:p>
            <a:r>
              <a:rPr lang="en-US"/>
              <a:t>We completed a SWOT analysis to inform our strategy</a:t>
            </a:r>
          </a:p>
        </p:txBody>
      </p:sp>
      <p:sp>
        <p:nvSpPr>
          <p:cNvPr id="5" name="TextBox 4"/>
          <p:cNvSpPr txBox="1"/>
          <p:nvPr/>
        </p:nvSpPr>
        <p:spPr>
          <a:xfrm>
            <a:off x="2560538" y="2664079"/>
            <a:ext cx="1066800" cy="55399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Nunito Sans" pitchFamily="2" charset="77"/>
              </a:rPr>
              <a:t>Internal Analysis</a:t>
            </a:r>
          </a:p>
        </p:txBody>
      </p:sp>
      <p:sp>
        <p:nvSpPr>
          <p:cNvPr id="7" name="TextBox 6"/>
          <p:cNvSpPr txBox="1"/>
          <p:nvPr/>
        </p:nvSpPr>
        <p:spPr>
          <a:xfrm>
            <a:off x="2560537" y="4667072"/>
            <a:ext cx="1066800" cy="55399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Nunito Sans" pitchFamily="2" charset="77"/>
              </a:rPr>
              <a:t>External Analysis</a:t>
            </a:r>
          </a:p>
        </p:txBody>
      </p:sp>
      <p:sp>
        <p:nvSpPr>
          <p:cNvPr id="10" name="TextBox 9"/>
          <p:cNvSpPr txBox="1"/>
          <p:nvPr/>
        </p:nvSpPr>
        <p:spPr>
          <a:xfrm>
            <a:off x="8564663" y="4397767"/>
            <a:ext cx="2247270" cy="1092607"/>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solidFill>
                <a:effectLst/>
                <a:uLnTx/>
                <a:uFillTx/>
                <a:latin typeface="Nunito Sans" pitchFamily="2" charset="77"/>
              </a:rPr>
              <a:t>Elements outside of our organization of which we have no control but that could (and should) affect our strategy</a:t>
            </a:r>
          </a:p>
        </p:txBody>
      </p:sp>
      <p:sp>
        <p:nvSpPr>
          <p:cNvPr id="13" name="TextBox 12"/>
          <p:cNvSpPr txBox="1"/>
          <p:nvPr/>
        </p:nvSpPr>
        <p:spPr>
          <a:xfrm>
            <a:off x="8564663" y="2394774"/>
            <a:ext cx="2247270" cy="1092607"/>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solidFill>
                <a:effectLst/>
                <a:uLnTx/>
                <a:uFillTx/>
                <a:latin typeface="Nunito Sans" pitchFamily="2" charset="77"/>
              </a:rPr>
              <a:t>Traits within our organization that we could leverage in the future or mitigate through strategic actions</a:t>
            </a:r>
          </a:p>
        </p:txBody>
      </p:sp>
    </p:spTree>
    <p:extLst>
      <p:ext uri="{BB962C8B-B14F-4D97-AF65-F5344CB8AC3E}">
        <p14:creationId xmlns:p14="http://schemas.microsoft.com/office/powerpoint/2010/main" val="1889572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Goals and Methodology </a:t>
            </a:r>
          </a:p>
        </p:txBody>
      </p:sp>
      <p:graphicFrame>
        <p:nvGraphicFramePr>
          <p:cNvPr id="13" name="Content Placeholder 11"/>
          <p:cNvGraphicFramePr>
            <a:graphicFrameLocks noGrp="1"/>
          </p:cNvGraphicFramePr>
          <p:nvPr>
            <p:ph idx="1"/>
            <p:extLst>
              <p:ext uri="{D42A27DB-BD31-4B8C-83A1-F6EECF244321}">
                <p14:modId xmlns:p14="http://schemas.microsoft.com/office/powerpoint/2010/main" val="4151834358"/>
              </p:ext>
            </p:extLst>
          </p:nvPr>
        </p:nvGraphicFramePr>
        <p:xfrm>
          <a:off x="419100" y="1001386"/>
          <a:ext cx="11160138" cy="5148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15036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a:t>Strength 2: Our department’s faculty conducts cutting edge research on par with top programs</a:t>
            </a:r>
          </a:p>
        </p:txBody>
      </p:sp>
      <p:graphicFrame>
        <p:nvGraphicFramePr>
          <p:cNvPr id="4" name="Chart 3"/>
          <p:cNvGraphicFramePr/>
          <p:nvPr/>
        </p:nvGraphicFramePr>
        <p:xfrm>
          <a:off x="583231" y="1794932"/>
          <a:ext cx="11025535" cy="404127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302574" y="6104299"/>
            <a:ext cx="8305800" cy="19374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Nunito Sans" pitchFamily="2" charset="77"/>
              </a:rPr>
              <a:t>*Reflects combined totals from UNC and NCSU - Historically, we have reported research productivity separately</a:t>
            </a:r>
          </a:p>
        </p:txBody>
      </p:sp>
      <p:sp>
        <p:nvSpPr>
          <p:cNvPr id="7" name="TextBox 6">
            <a:extLst>
              <a:ext uri="{FF2B5EF4-FFF2-40B4-BE49-F238E27FC236}">
                <a16:creationId xmlns:a16="http://schemas.microsoft.com/office/drawing/2014/main" id="{D1E6DFA1-3FA9-5848-B575-98A7C88AAED3}"/>
              </a:ext>
            </a:extLst>
          </p:cNvPr>
          <p:cNvSpPr txBox="1"/>
          <p:nvPr/>
        </p:nvSpPr>
        <p:spPr>
          <a:xfrm>
            <a:off x="302574" y="6201170"/>
            <a:ext cx="4777424"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ASEE, US News &amp; World Report (2012), Team Analysis</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
        <p:nvSpPr>
          <p:cNvPr id="9" name="Rectangle 8">
            <a:extLst>
              <a:ext uri="{FF2B5EF4-FFF2-40B4-BE49-F238E27FC236}">
                <a16:creationId xmlns:a16="http://schemas.microsoft.com/office/drawing/2014/main" id="{EDCDD248-B53A-CB44-9B6E-0F29EB0B5993}"/>
              </a:ext>
            </a:extLst>
          </p:cNvPr>
          <p:cNvSpPr/>
          <p:nvPr/>
        </p:nvSpPr>
        <p:spPr>
          <a:xfrm>
            <a:off x="1411507" y="1567188"/>
            <a:ext cx="9368982" cy="523220"/>
          </a:xfrm>
          <a:prstGeom prst="rect">
            <a:avLst/>
          </a:prstGeom>
        </p:spPr>
        <p:txBody>
          <a:bodyPr wrap="square">
            <a:spAutoFit/>
          </a:bodyPr>
          <a:lstStyle/>
          <a:p>
            <a:pPr algn="ctr"/>
            <a:r>
              <a:rPr lang="en-US" sz="1600" b="1">
                <a:latin typeface="Nunito Sans" pitchFamily="2" charset="77"/>
              </a:rPr>
              <a:t>Research Publications: UNC / NCSU vs. Top 20 BME Programs (2002 – 2012)</a:t>
            </a:r>
          </a:p>
          <a:p>
            <a:pPr algn="ctr"/>
            <a:r>
              <a:rPr lang="en-US" sz="1200" i="1">
                <a:latin typeface="Nunito Sans" pitchFamily="2" charset="77"/>
              </a:rPr>
              <a:t>Rankings Shown in Parentheses</a:t>
            </a:r>
          </a:p>
        </p:txBody>
      </p:sp>
    </p:spTree>
    <p:extLst>
      <p:ext uri="{BB962C8B-B14F-4D97-AF65-F5344CB8AC3E}">
        <p14:creationId xmlns:p14="http://schemas.microsoft.com/office/powerpoint/2010/main" val="10159047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a:t>Strength 2 (cont.): Our BME program’s extramural funding is on par with funding levels at top programs</a:t>
            </a:r>
          </a:p>
        </p:txBody>
      </p:sp>
      <p:sp>
        <p:nvSpPr>
          <p:cNvPr id="5" name="Rectangle 4"/>
          <p:cNvSpPr/>
          <p:nvPr/>
        </p:nvSpPr>
        <p:spPr>
          <a:xfrm>
            <a:off x="302574" y="6104299"/>
            <a:ext cx="8305800" cy="19374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Nunito Sans" pitchFamily="2" charset="77"/>
              </a:rPr>
              <a:t>*Reflects combined totals from UNC and NCSU - Historically, we have reported research productivity separately</a:t>
            </a:r>
          </a:p>
        </p:txBody>
      </p:sp>
      <p:sp>
        <p:nvSpPr>
          <p:cNvPr id="7" name="TextBox 6">
            <a:extLst>
              <a:ext uri="{FF2B5EF4-FFF2-40B4-BE49-F238E27FC236}">
                <a16:creationId xmlns:a16="http://schemas.microsoft.com/office/drawing/2014/main" id="{D1E6DFA1-3FA9-5848-B575-98A7C88AAED3}"/>
              </a:ext>
            </a:extLst>
          </p:cNvPr>
          <p:cNvSpPr txBox="1"/>
          <p:nvPr/>
        </p:nvSpPr>
        <p:spPr>
          <a:xfrm>
            <a:off x="302574" y="6201170"/>
            <a:ext cx="4777424"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ASEE, US News &amp; World Report (2012), Team Analysis</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
        <p:nvSpPr>
          <p:cNvPr id="9" name="Rectangle 8">
            <a:extLst>
              <a:ext uri="{FF2B5EF4-FFF2-40B4-BE49-F238E27FC236}">
                <a16:creationId xmlns:a16="http://schemas.microsoft.com/office/drawing/2014/main" id="{EDCDD248-B53A-CB44-9B6E-0F29EB0B5993}"/>
              </a:ext>
            </a:extLst>
          </p:cNvPr>
          <p:cNvSpPr/>
          <p:nvPr/>
        </p:nvSpPr>
        <p:spPr>
          <a:xfrm>
            <a:off x="1411507" y="1567188"/>
            <a:ext cx="9368982" cy="523220"/>
          </a:xfrm>
          <a:prstGeom prst="rect">
            <a:avLst/>
          </a:prstGeom>
        </p:spPr>
        <p:txBody>
          <a:bodyPr wrap="square">
            <a:spAutoFit/>
          </a:bodyPr>
          <a:lstStyle/>
          <a:p>
            <a:pPr algn="ctr"/>
            <a:r>
              <a:rPr lang="en-US" sz="1600" b="1">
                <a:latin typeface="Nunito Sans" pitchFamily="2" charset="77"/>
              </a:rPr>
              <a:t>Funding per Faculty Member: UNC / NCSU vs. Top 20 BME Programs (2012)</a:t>
            </a:r>
          </a:p>
          <a:p>
            <a:pPr algn="ctr"/>
            <a:r>
              <a:rPr lang="en-US" sz="1200" i="1">
                <a:latin typeface="Nunito Sans" pitchFamily="2" charset="77"/>
              </a:rPr>
              <a:t>Rankings Shown in Parentheses</a:t>
            </a:r>
          </a:p>
        </p:txBody>
      </p:sp>
      <p:graphicFrame>
        <p:nvGraphicFramePr>
          <p:cNvPr id="8" name="Chart 7">
            <a:extLst>
              <a:ext uri="{FF2B5EF4-FFF2-40B4-BE49-F238E27FC236}">
                <a16:creationId xmlns:a16="http://schemas.microsoft.com/office/drawing/2014/main" id="{53334CFB-0201-004A-AB30-2459F59629DE}"/>
              </a:ext>
            </a:extLst>
          </p:cNvPr>
          <p:cNvGraphicFramePr/>
          <p:nvPr/>
        </p:nvGraphicFramePr>
        <p:xfrm>
          <a:off x="681031" y="1794932"/>
          <a:ext cx="10829938" cy="4041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238087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nvGraphicFramePr>
        <p:xfrm>
          <a:off x="525076" y="1586983"/>
          <a:ext cx="11141847" cy="456178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normAutofit/>
          </a:bodyPr>
          <a:lstStyle/>
          <a:p>
            <a:r>
              <a:rPr lang="en-US"/>
              <a:t>Weakness 2: The lack of an endowment decreases the funding available for research, students and faculty</a:t>
            </a:r>
          </a:p>
        </p:txBody>
      </p:sp>
      <p:sp>
        <p:nvSpPr>
          <p:cNvPr id="8" name="TextBox 7"/>
          <p:cNvSpPr txBox="1"/>
          <p:nvPr/>
        </p:nvSpPr>
        <p:spPr>
          <a:xfrm>
            <a:off x="7295377" y="3658249"/>
            <a:ext cx="23002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Nunito Sans" pitchFamily="2" charset="77"/>
              </a:rPr>
              <a:t>Average $16.5M</a:t>
            </a:r>
          </a:p>
        </p:txBody>
      </p:sp>
      <p:cxnSp>
        <p:nvCxnSpPr>
          <p:cNvPr id="4" name="Straight Connector 3"/>
          <p:cNvCxnSpPr/>
          <p:nvPr/>
        </p:nvCxnSpPr>
        <p:spPr>
          <a:xfrm>
            <a:off x="1257524" y="3981919"/>
            <a:ext cx="75438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p:nvSpPr>
        <p:spPr>
          <a:xfrm rot="2828567">
            <a:off x="10851338" y="5025248"/>
            <a:ext cx="420250" cy="934352"/>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10050E54-FE54-C349-9BD4-CC9EB5A7D448}"/>
              </a:ext>
            </a:extLst>
          </p:cNvPr>
          <p:cNvSpPr txBox="1"/>
          <p:nvPr/>
        </p:nvSpPr>
        <p:spPr>
          <a:xfrm>
            <a:off x="302574" y="6201170"/>
            <a:ext cx="2982493"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Department and Foundation Webpages, Annual Reports, Press Releases and additional Team Research</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Tree>
    <p:extLst>
      <p:ext uri="{BB962C8B-B14F-4D97-AF65-F5344CB8AC3E}">
        <p14:creationId xmlns:p14="http://schemas.microsoft.com/office/powerpoint/2010/main" val="23340743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Weakness 3: Our BME program lacks external awareness and regard and does not promote itself as much as the competition</a:t>
            </a:r>
          </a:p>
        </p:txBody>
      </p:sp>
      <p:graphicFrame>
        <p:nvGraphicFramePr>
          <p:cNvPr id="3" name="Diagram 2"/>
          <p:cNvGraphicFramePr/>
          <p:nvPr/>
        </p:nvGraphicFramePr>
        <p:xfrm>
          <a:off x="1091016" y="1811866"/>
          <a:ext cx="10009968" cy="4114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68ADE9DA-6D75-AC49-A46B-53CD09D8AEBB}"/>
              </a:ext>
            </a:extLst>
          </p:cNvPr>
          <p:cNvSpPr txBox="1"/>
          <p:nvPr/>
        </p:nvSpPr>
        <p:spPr>
          <a:xfrm>
            <a:off x="302574" y="6201170"/>
            <a:ext cx="4777424"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BMES website &amp; program, BME Department Chair Interviews, Team Analysis</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Tree>
    <p:extLst>
      <p:ext uri="{BB962C8B-B14F-4D97-AF65-F5344CB8AC3E}">
        <p14:creationId xmlns:p14="http://schemas.microsoft.com/office/powerpoint/2010/main" val="2284785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a:extLst>
              <a:ext uri="{FF2B5EF4-FFF2-40B4-BE49-F238E27FC236}">
                <a16:creationId xmlns:a16="http://schemas.microsoft.com/office/drawing/2014/main" id="{A7B2CA01-7452-B747-A88F-F08669537794}"/>
              </a:ext>
            </a:extLst>
          </p:cNvPr>
          <p:cNvSpPr/>
          <p:nvPr/>
        </p:nvSpPr>
        <p:spPr>
          <a:xfrm rot="5400000">
            <a:off x="1942679" y="3291401"/>
            <a:ext cx="483450" cy="1172666"/>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entagon 69">
            <a:extLst>
              <a:ext uri="{FF2B5EF4-FFF2-40B4-BE49-F238E27FC236}">
                <a16:creationId xmlns:a16="http://schemas.microsoft.com/office/drawing/2014/main" id="{FC0B37F9-9DFD-A947-859D-3773514725C0}"/>
              </a:ext>
            </a:extLst>
          </p:cNvPr>
          <p:cNvSpPr/>
          <p:nvPr/>
        </p:nvSpPr>
        <p:spPr>
          <a:xfrm rot="5400000">
            <a:off x="4550410" y="3291401"/>
            <a:ext cx="483450" cy="1172666"/>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entagon 70">
            <a:extLst>
              <a:ext uri="{FF2B5EF4-FFF2-40B4-BE49-F238E27FC236}">
                <a16:creationId xmlns:a16="http://schemas.microsoft.com/office/drawing/2014/main" id="{3F75431B-7A7B-0348-A069-52F8CF82BD3C}"/>
              </a:ext>
            </a:extLst>
          </p:cNvPr>
          <p:cNvSpPr/>
          <p:nvPr/>
        </p:nvSpPr>
        <p:spPr>
          <a:xfrm rot="5400000">
            <a:off x="7158141" y="3291401"/>
            <a:ext cx="483450" cy="1172666"/>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Pentagon 71">
            <a:extLst>
              <a:ext uri="{FF2B5EF4-FFF2-40B4-BE49-F238E27FC236}">
                <a16:creationId xmlns:a16="http://schemas.microsoft.com/office/drawing/2014/main" id="{555584D0-4C1B-5D40-A9E9-0AF2BA77B4E8}"/>
              </a:ext>
            </a:extLst>
          </p:cNvPr>
          <p:cNvSpPr/>
          <p:nvPr/>
        </p:nvSpPr>
        <p:spPr>
          <a:xfrm rot="5400000">
            <a:off x="9765871" y="3291401"/>
            <a:ext cx="483450" cy="1172666"/>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Autofit/>
          </a:bodyPr>
          <a:lstStyle/>
          <a:p>
            <a:r>
              <a:rPr lang="en-US"/>
              <a:t>Opportunity 1: BME can translate market demand into department strengths</a:t>
            </a:r>
          </a:p>
        </p:txBody>
      </p:sp>
      <p:sp>
        <p:nvSpPr>
          <p:cNvPr id="25" name="TextBox 24">
            <a:extLst>
              <a:ext uri="{FF2B5EF4-FFF2-40B4-BE49-F238E27FC236}">
                <a16:creationId xmlns:a16="http://schemas.microsoft.com/office/drawing/2014/main" id="{60A6142C-63ED-2142-A3FF-535F74B5DCB3}"/>
              </a:ext>
            </a:extLst>
          </p:cNvPr>
          <p:cNvSpPr txBox="1"/>
          <p:nvPr/>
        </p:nvSpPr>
        <p:spPr>
          <a:xfrm>
            <a:off x="302574" y="6201170"/>
            <a:ext cx="3033293"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“Medical and Biological Engineering in the Next 20 Years: The Promise and the Challenges,” AIMBE, 2013</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
        <p:nvSpPr>
          <p:cNvPr id="2" name="Rounded Rectangle 1">
            <a:extLst>
              <a:ext uri="{FF2B5EF4-FFF2-40B4-BE49-F238E27FC236}">
                <a16:creationId xmlns:a16="http://schemas.microsoft.com/office/drawing/2014/main" id="{E65DCC23-E255-D143-804C-1873FBF041E9}"/>
              </a:ext>
            </a:extLst>
          </p:cNvPr>
          <p:cNvSpPr/>
          <p:nvPr/>
        </p:nvSpPr>
        <p:spPr>
          <a:xfrm>
            <a:off x="1066804" y="1777998"/>
            <a:ext cx="2235200" cy="1862666"/>
          </a:xfrm>
          <a:prstGeom prst="roundRect">
            <a:avLst/>
          </a:prstGeom>
          <a:solidFill>
            <a:srgbClr val="328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a:latin typeface="Nunito Sans" pitchFamily="2" charset="77"/>
              </a:rPr>
              <a:t>Health Care</a:t>
            </a:r>
          </a:p>
        </p:txBody>
      </p:sp>
      <p:sp>
        <p:nvSpPr>
          <p:cNvPr id="27" name="Rounded Rectangle 26">
            <a:extLst>
              <a:ext uri="{FF2B5EF4-FFF2-40B4-BE49-F238E27FC236}">
                <a16:creationId xmlns:a16="http://schemas.microsoft.com/office/drawing/2014/main" id="{78260CAD-9AEA-4E4D-AB60-CCD043D029D7}"/>
              </a:ext>
            </a:extLst>
          </p:cNvPr>
          <p:cNvSpPr/>
          <p:nvPr/>
        </p:nvSpPr>
        <p:spPr>
          <a:xfrm>
            <a:off x="3674535" y="1777998"/>
            <a:ext cx="2235200" cy="1862666"/>
          </a:xfrm>
          <a:prstGeom prst="roundRect">
            <a:avLst/>
          </a:prstGeom>
          <a:solidFill>
            <a:srgbClr val="328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a:latin typeface="Nunito Sans" pitchFamily="2" charset="77"/>
              </a:rPr>
              <a:t>Injury/Chronic Diseases</a:t>
            </a:r>
          </a:p>
        </p:txBody>
      </p:sp>
      <p:sp>
        <p:nvSpPr>
          <p:cNvPr id="32" name="Rounded Rectangle 31">
            <a:extLst>
              <a:ext uri="{FF2B5EF4-FFF2-40B4-BE49-F238E27FC236}">
                <a16:creationId xmlns:a16="http://schemas.microsoft.com/office/drawing/2014/main" id="{A3993815-1F11-CD4B-85B1-386EB85DDBFF}"/>
              </a:ext>
            </a:extLst>
          </p:cNvPr>
          <p:cNvSpPr/>
          <p:nvPr/>
        </p:nvSpPr>
        <p:spPr>
          <a:xfrm>
            <a:off x="6282266" y="1777998"/>
            <a:ext cx="2235200" cy="1862666"/>
          </a:xfrm>
          <a:prstGeom prst="roundRect">
            <a:avLst/>
          </a:prstGeom>
          <a:solidFill>
            <a:srgbClr val="328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a:latin typeface="Nunito Sans" pitchFamily="2" charset="77"/>
              </a:rPr>
              <a:t>Infectious Disease Prevention</a:t>
            </a:r>
          </a:p>
        </p:txBody>
      </p:sp>
      <p:sp>
        <p:nvSpPr>
          <p:cNvPr id="33" name="Rounded Rectangle 32">
            <a:extLst>
              <a:ext uri="{FF2B5EF4-FFF2-40B4-BE49-F238E27FC236}">
                <a16:creationId xmlns:a16="http://schemas.microsoft.com/office/drawing/2014/main" id="{C0BCA53E-12BB-DC48-8789-C00820EB73B3}"/>
              </a:ext>
            </a:extLst>
          </p:cNvPr>
          <p:cNvSpPr/>
          <p:nvPr/>
        </p:nvSpPr>
        <p:spPr>
          <a:xfrm>
            <a:off x="8889996" y="1777998"/>
            <a:ext cx="2235200" cy="1862666"/>
          </a:xfrm>
          <a:prstGeom prst="roundRect">
            <a:avLst/>
          </a:prstGeom>
          <a:solidFill>
            <a:srgbClr val="328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a:latin typeface="Nunito Sans" pitchFamily="2" charset="77"/>
              </a:rPr>
              <a:t>U.S. Economy</a:t>
            </a:r>
          </a:p>
        </p:txBody>
      </p:sp>
      <p:sp>
        <p:nvSpPr>
          <p:cNvPr id="34" name="Rounded Rectangle 33">
            <a:extLst>
              <a:ext uri="{FF2B5EF4-FFF2-40B4-BE49-F238E27FC236}">
                <a16:creationId xmlns:a16="http://schemas.microsoft.com/office/drawing/2014/main" id="{7E7B932F-1DAA-7641-BF40-D79E1C93D504}"/>
              </a:ext>
            </a:extLst>
          </p:cNvPr>
          <p:cNvSpPr/>
          <p:nvPr/>
        </p:nvSpPr>
        <p:spPr>
          <a:xfrm>
            <a:off x="1260768" y="4351867"/>
            <a:ext cx="1847273" cy="137828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533400" fontAlgn="auto">
              <a:spcAft>
                <a:spcPct val="35000"/>
              </a:spcAft>
              <a:defRPr/>
            </a:pPr>
            <a:r>
              <a:rPr lang="en-US" sz="1400" b="1">
                <a:solidFill>
                  <a:prstClr val="white"/>
                </a:solidFill>
                <a:latin typeface="Nunito Sans" pitchFamily="2" charset="77"/>
              </a:rPr>
              <a:t>Biomedical Imaging &amp; Biomedical Microdevices</a:t>
            </a:r>
          </a:p>
        </p:txBody>
      </p:sp>
      <p:sp>
        <p:nvSpPr>
          <p:cNvPr id="35" name="Rounded Rectangle 34">
            <a:extLst>
              <a:ext uri="{FF2B5EF4-FFF2-40B4-BE49-F238E27FC236}">
                <a16:creationId xmlns:a16="http://schemas.microsoft.com/office/drawing/2014/main" id="{7B217F45-07ED-A942-86B4-1167E4642045}"/>
              </a:ext>
            </a:extLst>
          </p:cNvPr>
          <p:cNvSpPr/>
          <p:nvPr/>
        </p:nvSpPr>
        <p:spPr>
          <a:xfrm>
            <a:off x="3868499" y="4351867"/>
            <a:ext cx="1847273" cy="137828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533400" fontAlgn="auto">
              <a:spcAft>
                <a:spcPct val="35000"/>
              </a:spcAft>
              <a:defRPr/>
            </a:pPr>
            <a:r>
              <a:rPr lang="en-US" sz="1400" b="1">
                <a:solidFill>
                  <a:prstClr val="white"/>
                </a:solidFill>
                <a:latin typeface="Nunito Sans" pitchFamily="2" charset="77"/>
              </a:rPr>
              <a:t>Rehabilitation Engineering &amp; Pharmaco-engineering</a:t>
            </a:r>
          </a:p>
        </p:txBody>
      </p:sp>
      <p:sp>
        <p:nvSpPr>
          <p:cNvPr id="36" name="Rounded Rectangle 35">
            <a:extLst>
              <a:ext uri="{FF2B5EF4-FFF2-40B4-BE49-F238E27FC236}">
                <a16:creationId xmlns:a16="http://schemas.microsoft.com/office/drawing/2014/main" id="{061FFD45-90F7-EA47-AC30-A90C5699C85E}"/>
              </a:ext>
            </a:extLst>
          </p:cNvPr>
          <p:cNvSpPr/>
          <p:nvPr/>
        </p:nvSpPr>
        <p:spPr>
          <a:xfrm>
            <a:off x="6476230" y="4351867"/>
            <a:ext cx="1847273" cy="137828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533400" fontAlgn="auto">
              <a:spcAft>
                <a:spcPct val="35000"/>
              </a:spcAft>
              <a:defRPr/>
            </a:pPr>
            <a:r>
              <a:rPr lang="en-US" sz="1400" b="1">
                <a:solidFill>
                  <a:prstClr val="white"/>
                </a:solidFill>
                <a:latin typeface="Nunito Sans" pitchFamily="2" charset="77"/>
              </a:rPr>
              <a:t>Pharmaco-engineering &amp; Biomedical Microdevices</a:t>
            </a:r>
          </a:p>
        </p:txBody>
      </p:sp>
      <p:sp>
        <p:nvSpPr>
          <p:cNvPr id="52" name="Rounded Rectangle 51">
            <a:extLst>
              <a:ext uri="{FF2B5EF4-FFF2-40B4-BE49-F238E27FC236}">
                <a16:creationId xmlns:a16="http://schemas.microsoft.com/office/drawing/2014/main" id="{816D412D-DBCD-054A-A139-6682E282AE6F}"/>
              </a:ext>
            </a:extLst>
          </p:cNvPr>
          <p:cNvSpPr/>
          <p:nvPr/>
        </p:nvSpPr>
        <p:spPr>
          <a:xfrm>
            <a:off x="9083960" y="4351867"/>
            <a:ext cx="1847273" cy="137828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533400" fontAlgn="auto">
              <a:spcAft>
                <a:spcPct val="35000"/>
              </a:spcAft>
              <a:defRPr/>
            </a:pPr>
            <a:r>
              <a:rPr lang="en-US" sz="1400" b="1">
                <a:solidFill>
                  <a:prstClr val="white"/>
                </a:solidFill>
                <a:latin typeface="Nunito Sans" pitchFamily="2" charset="77"/>
              </a:rPr>
              <a:t>Pharmaco-engineering &amp; Biomedical Microdevices</a:t>
            </a:r>
          </a:p>
        </p:txBody>
      </p:sp>
      <p:sp>
        <p:nvSpPr>
          <p:cNvPr id="53" name="Rounded Rectangle 52">
            <a:extLst>
              <a:ext uri="{FF2B5EF4-FFF2-40B4-BE49-F238E27FC236}">
                <a16:creationId xmlns:a16="http://schemas.microsoft.com/office/drawing/2014/main" id="{8B0EE65D-70F6-6442-9B46-116E7D99C9FE}"/>
              </a:ext>
            </a:extLst>
          </p:cNvPr>
          <p:cNvSpPr/>
          <p:nvPr/>
        </p:nvSpPr>
        <p:spPr>
          <a:xfrm>
            <a:off x="1260770" y="2552967"/>
            <a:ext cx="1847273" cy="9367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a:solidFill>
                  <a:schemeClr val="tx1"/>
                </a:solidFill>
                <a:latin typeface="Nunito Sans" pitchFamily="2" charset="77"/>
              </a:rPr>
              <a:t>Universal Imaging Database &amp; Telemedicine</a:t>
            </a:r>
          </a:p>
        </p:txBody>
      </p:sp>
      <p:sp>
        <p:nvSpPr>
          <p:cNvPr id="54" name="Rounded Rectangle 53">
            <a:extLst>
              <a:ext uri="{FF2B5EF4-FFF2-40B4-BE49-F238E27FC236}">
                <a16:creationId xmlns:a16="http://schemas.microsoft.com/office/drawing/2014/main" id="{066905C6-FA40-6B48-B8B8-21F1FB006563}"/>
              </a:ext>
            </a:extLst>
          </p:cNvPr>
          <p:cNvSpPr/>
          <p:nvPr/>
        </p:nvSpPr>
        <p:spPr>
          <a:xfrm>
            <a:off x="3868501" y="2552967"/>
            <a:ext cx="1847273" cy="9367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a:solidFill>
                  <a:schemeClr val="tx1"/>
                </a:solidFill>
                <a:latin typeface="Nunito Sans" pitchFamily="2" charset="77"/>
              </a:rPr>
              <a:t>Regenerative Medicine &amp; Testing Protocol</a:t>
            </a:r>
          </a:p>
        </p:txBody>
      </p:sp>
      <p:sp>
        <p:nvSpPr>
          <p:cNvPr id="55" name="Rounded Rectangle 54">
            <a:extLst>
              <a:ext uri="{FF2B5EF4-FFF2-40B4-BE49-F238E27FC236}">
                <a16:creationId xmlns:a16="http://schemas.microsoft.com/office/drawing/2014/main" id="{977683C2-F18A-3847-AF9A-F7D72C06DACF}"/>
              </a:ext>
            </a:extLst>
          </p:cNvPr>
          <p:cNvSpPr/>
          <p:nvPr/>
        </p:nvSpPr>
        <p:spPr>
          <a:xfrm>
            <a:off x="6476232" y="2552967"/>
            <a:ext cx="1847273" cy="9367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a:solidFill>
                  <a:schemeClr val="tx1"/>
                </a:solidFill>
                <a:latin typeface="Nunito Sans" pitchFamily="2" charset="77"/>
              </a:rPr>
              <a:t>Diagnostics in Resource-Poor Environments</a:t>
            </a:r>
          </a:p>
        </p:txBody>
      </p:sp>
      <p:sp>
        <p:nvSpPr>
          <p:cNvPr id="56" name="Rounded Rectangle 55">
            <a:extLst>
              <a:ext uri="{FF2B5EF4-FFF2-40B4-BE49-F238E27FC236}">
                <a16:creationId xmlns:a16="http://schemas.microsoft.com/office/drawing/2014/main" id="{30A553D1-00A0-2B46-9644-24B1470E1E4B}"/>
              </a:ext>
            </a:extLst>
          </p:cNvPr>
          <p:cNvSpPr/>
          <p:nvPr/>
        </p:nvSpPr>
        <p:spPr>
          <a:xfrm>
            <a:off x="9083962" y="2552967"/>
            <a:ext cx="1847273" cy="9367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a:solidFill>
                  <a:schemeClr val="tx1"/>
                </a:solidFill>
                <a:latin typeface="Nunito Sans" pitchFamily="2" charset="77"/>
              </a:rPr>
              <a:t>Biotech, Pharma &amp; Regulatory</a:t>
            </a:r>
          </a:p>
        </p:txBody>
      </p:sp>
    </p:spTree>
    <p:extLst>
      <p:ext uri="{BB962C8B-B14F-4D97-AF65-F5344CB8AC3E}">
        <p14:creationId xmlns:p14="http://schemas.microsoft.com/office/powerpoint/2010/main" val="13202686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a:t>Opportunity 3: BME employment is projected to grow</a:t>
            </a:r>
          </a:p>
        </p:txBody>
      </p:sp>
      <p:sp>
        <p:nvSpPr>
          <p:cNvPr id="7" name="Content Placeholder 1"/>
          <p:cNvSpPr>
            <a:spLocks noGrp="1"/>
          </p:cNvSpPr>
          <p:nvPr>
            <p:ph idx="4294967295"/>
          </p:nvPr>
        </p:nvSpPr>
        <p:spPr>
          <a:xfrm>
            <a:off x="957736" y="1818950"/>
            <a:ext cx="3467100" cy="4130760"/>
          </a:xfrm>
          <a:prstGeom prst="roundRect">
            <a:avLst>
              <a:gd name="adj" fmla="val 11783"/>
            </a:avLst>
          </a:prstGeom>
          <a:solidFill>
            <a:schemeClr val="bg2"/>
          </a:solidFill>
          <a:ln>
            <a:noFill/>
          </a:ln>
        </p:spPr>
        <p:txBody>
          <a:bodyPr lIns="182880" rIns="182880" anchor="ctr">
            <a:noAutofit/>
          </a:bodyPr>
          <a:lstStyle/>
          <a:p>
            <a:pPr marL="0" indent="0" algn="ctr">
              <a:buNone/>
            </a:pPr>
            <a:r>
              <a:rPr lang="en-US" sz="2200" b="1" dirty="0">
                <a:solidFill>
                  <a:schemeClr val="bg1"/>
                </a:solidFill>
              </a:rPr>
              <a:t>Macro Trends in BME</a:t>
            </a:r>
          </a:p>
          <a:p>
            <a:pPr marL="0" indent="0" algn="ctr">
              <a:buNone/>
            </a:pPr>
            <a:endParaRPr lang="en-US" sz="500" b="1" dirty="0">
              <a:solidFill>
                <a:schemeClr val="bg1"/>
              </a:solidFill>
            </a:endParaRPr>
          </a:p>
          <a:p>
            <a:pPr>
              <a:spcAft>
                <a:spcPts val="1200"/>
              </a:spcAft>
            </a:pPr>
            <a:r>
              <a:rPr lang="en-US" sz="1600" dirty="0">
                <a:solidFill>
                  <a:schemeClr val="bg1"/>
                </a:solidFill>
              </a:rPr>
              <a:t>Jobs expected to increase with aging population’s demand for medical devices</a:t>
            </a:r>
          </a:p>
          <a:p>
            <a:pPr>
              <a:spcAft>
                <a:spcPts val="1200"/>
              </a:spcAft>
            </a:pPr>
            <a:r>
              <a:rPr lang="en-US" sz="1600" dirty="0">
                <a:solidFill>
                  <a:schemeClr val="bg1"/>
                </a:solidFill>
                <a:sym typeface="Wingdings" panose="05000000000000000000" pitchFamily="2" charset="2"/>
              </a:rPr>
              <a:t>BME’s median salary (</a:t>
            </a:r>
            <a:r>
              <a:rPr lang="en-US" sz="1600" dirty="0">
                <a:solidFill>
                  <a:schemeClr val="bg1"/>
                </a:solidFill>
              </a:rPr>
              <a:t>$81,540) is comparable  with other engineering fields’ ($83,340)</a:t>
            </a:r>
          </a:p>
          <a:p>
            <a:pPr>
              <a:spcAft>
                <a:spcPts val="1200"/>
              </a:spcAft>
            </a:pPr>
            <a:r>
              <a:rPr lang="en-US" sz="1600" dirty="0">
                <a:solidFill>
                  <a:schemeClr val="bg1"/>
                </a:solidFill>
              </a:rPr>
              <a:t>Of the top 30 high-growth job areas, BME graduates earn the greatest salaries</a:t>
            </a:r>
          </a:p>
        </p:txBody>
      </p:sp>
      <p:graphicFrame>
        <p:nvGraphicFramePr>
          <p:cNvPr id="6" name="Chart 5"/>
          <p:cNvGraphicFramePr>
            <a:graphicFrameLocks/>
          </p:cNvGraphicFramePr>
          <p:nvPr/>
        </p:nvGraphicFramePr>
        <p:xfrm>
          <a:off x="4854863" y="1818950"/>
          <a:ext cx="6558204" cy="1399884"/>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le 1"/>
          <p:cNvSpPr/>
          <p:nvPr/>
        </p:nvSpPr>
        <p:spPr>
          <a:xfrm>
            <a:off x="5272532" y="2201541"/>
            <a:ext cx="1545336" cy="1043031"/>
          </a:xfrm>
          <a:prstGeom prst="roundRect">
            <a:avLst/>
          </a:prstGeom>
          <a:noFill/>
          <a:ln w="28575">
            <a:solidFill>
              <a:srgbClr val="328A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5" name="Chart 4"/>
          <p:cNvGraphicFramePr/>
          <p:nvPr/>
        </p:nvGraphicFramePr>
        <p:xfrm>
          <a:off x="4854864" y="3449051"/>
          <a:ext cx="6558204" cy="2500659"/>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41BCDCB8-ED76-384E-8B56-EDA55D0D4F68}"/>
              </a:ext>
            </a:extLst>
          </p:cNvPr>
          <p:cNvSpPr txBox="1"/>
          <p:nvPr/>
        </p:nvSpPr>
        <p:spPr>
          <a:xfrm>
            <a:off x="302574" y="6201170"/>
            <a:ext cx="4777424"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Bureau of Labor Statistics, Occupational Outlook Handbook</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Tree>
    <p:extLst>
      <p:ext uri="{BB962C8B-B14F-4D97-AF65-F5344CB8AC3E}">
        <p14:creationId xmlns:p14="http://schemas.microsoft.com/office/powerpoint/2010/main" val="4015002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noAutofit/>
          </a:bodyPr>
          <a:lstStyle/>
          <a:p>
            <a:r>
              <a:rPr lang="en-US"/>
              <a:t>Opportunity 3 (cont.): BME student enrollment and employment have surged over the past ten years</a:t>
            </a:r>
          </a:p>
        </p:txBody>
      </p:sp>
      <p:sp>
        <p:nvSpPr>
          <p:cNvPr id="8" name="TextBox 7"/>
          <p:cNvSpPr txBox="1"/>
          <p:nvPr/>
        </p:nvSpPr>
        <p:spPr>
          <a:xfrm>
            <a:off x="1318574" y="6030296"/>
            <a:ext cx="53340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Nunito Sans" pitchFamily="2" charset="77"/>
              </a:rPr>
              <a:t>Note: CAGR = Cumulative Annual Growth Rate</a:t>
            </a:r>
            <a:endParaRPr kumimoji="0" lang="en-US" sz="500" i="0" u="none" strike="noStrike" kern="1200" cap="none" spc="0" normalizeH="0" baseline="0" noProof="0">
              <a:ln>
                <a:noFill/>
              </a:ln>
              <a:solidFill>
                <a:prstClr val="black"/>
              </a:solidFill>
              <a:effectLst/>
              <a:uLnTx/>
              <a:uFillTx/>
              <a:latin typeface="Nunito Sans" pitchFamily="2" charset="77"/>
            </a:endParaRPr>
          </a:p>
        </p:txBody>
      </p:sp>
      <p:graphicFrame>
        <p:nvGraphicFramePr>
          <p:cNvPr id="4" name="Chart 3"/>
          <p:cNvGraphicFramePr/>
          <p:nvPr/>
        </p:nvGraphicFramePr>
        <p:xfrm>
          <a:off x="597853" y="1507066"/>
          <a:ext cx="5334000" cy="45535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nvGraphicFramePr>
        <p:xfrm>
          <a:off x="6260147" y="1507066"/>
          <a:ext cx="5334000" cy="455352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E8D0661D-80BC-F348-99F6-0D6712FC76DE}"/>
              </a:ext>
            </a:extLst>
          </p:cNvPr>
          <p:cNvSpPr txBox="1"/>
          <p:nvPr/>
        </p:nvSpPr>
        <p:spPr>
          <a:xfrm>
            <a:off x="302574" y="6201170"/>
            <a:ext cx="4777424"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NSF (Graduate &amp; Postdoc), ASEE (Undergraduate), BLS (Employment)</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Tree>
    <p:extLst>
      <p:ext uri="{BB962C8B-B14F-4D97-AF65-F5344CB8AC3E}">
        <p14:creationId xmlns:p14="http://schemas.microsoft.com/office/powerpoint/2010/main" val="23936206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Threat 2: NIH is awarding fewer grants despite the number of grants submitted and reviewed increasing</a:t>
            </a:r>
          </a:p>
        </p:txBody>
      </p:sp>
      <p:sp>
        <p:nvSpPr>
          <p:cNvPr id="4" name="TextBox 3"/>
          <p:cNvSpPr txBox="1"/>
          <p:nvPr/>
        </p:nvSpPr>
        <p:spPr>
          <a:xfrm>
            <a:off x="952499" y="5924171"/>
            <a:ext cx="443262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black"/>
                </a:solidFill>
                <a:effectLst/>
                <a:uLnTx/>
                <a:uFillTx/>
                <a:latin typeface="Nunito Sans" pitchFamily="2" charset="77"/>
              </a:rPr>
              <a:t>Note: Success rate= # awards given/# applications for awards</a:t>
            </a:r>
          </a:p>
        </p:txBody>
      </p:sp>
      <p:graphicFrame>
        <p:nvGraphicFramePr>
          <p:cNvPr id="8" name="Chart 7"/>
          <p:cNvGraphicFramePr>
            <a:graphicFrameLocks/>
          </p:cNvGraphicFramePr>
          <p:nvPr/>
        </p:nvGraphicFramePr>
        <p:xfrm>
          <a:off x="952499" y="1713140"/>
          <a:ext cx="10287001" cy="420254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79C83EE5-E13E-9B40-A57C-602D92D7F913}"/>
              </a:ext>
            </a:extLst>
          </p:cNvPr>
          <p:cNvSpPr txBox="1"/>
          <p:nvPr/>
        </p:nvSpPr>
        <p:spPr>
          <a:xfrm>
            <a:off x="302574" y="6201170"/>
            <a:ext cx="4777424" cy="374187"/>
          </a:xfrm>
          <a:prstGeom prst="rect">
            <a:avLst/>
          </a:prstGeom>
          <a:noFill/>
        </p:spPr>
        <p:txBody>
          <a:bodyPr wrap="square" rtlCol="0" anchor="b">
            <a:noAutofit/>
          </a:bodyPr>
          <a:lstStyle/>
          <a:p>
            <a:pPr lvl="0"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 </a:t>
            </a:r>
            <a:r>
              <a:rPr lang="en-US" sz="800">
                <a:solidFill>
                  <a:prstClr val="black"/>
                </a:solidFill>
                <a:latin typeface="Nunito Sans" pitchFamily="2" charset="77"/>
                <a:hlinkClick r:id="rId3"/>
              </a:rPr>
              <a:t>NIH Award Statistics</a:t>
            </a:r>
            <a:r>
              <a:rPr lang="en-US" sz="800">
                <a:solidFill>
                  <a:prstClr val="black"/>
                </a:solidFill>
                <a:latin typeface="Nunito Sans" pitchFamily="2" charset="77"/>
              </a:rPr>
              <a:t> (New R01 Grants)</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Tree>
    <p:extLst>
      <p:ext uri="{BB962C8B-B14F-4D97-AF65-F5344CB8AC3E}">
        <p14:creationId xmlns:p14="http://schemas.microsoft.com/office/powerpoint/2010/main" val="1227612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C19103-467F-8446-98DE-85C920ACE942}"/>
              </a:ext>
            </a:extLst>
          </p:cNvPr>
          <p:cNvSpPr>
            <a:spLocks noGrp="1"/>
          </p:cNvSpPr>
          <p:nvPr>
            <p:ph type="title"/>
          </p:nvPr>
        </p:nvSpPr>
        <p:spPr/>
        <p:txBody>
          <a:bodyPr/>
          <a:lstStyle/>
          <a:p>
            <a:r>
              <a:rPr lang="en-US" dirty="0"/>
              <a:t>We have developed strategy statements to provide direction</a:t>
            </a:r>
          </a:p>
        </p:txBody>
      </p:sp>
      <p:sp>
        <p:nvSpPr>
          <p:cNvPr id="5" name="Rectangle 4">
            <a:extLst>
              <a:ext uri="{FF2B5EF4-FFF2-40B4-BE49-F238E27FC236}">
                <a16:creationId xmlns:a16="http://schemas.microsoft.com/office/drawing/2014/main" id="{DCE11E0F-3081-1C45-8AB1-2A242863BD8E}"/>
              </a:ext>
            </a:extLst>
          </p:cNvPr>
          <p:cNvSpPr/>
          <p:nvPr/>
        </p:nvSpPr>
        <p:spPr>
          <a:xfrm>
            <a:off x="543383" y="1717587"/>
            <a:ext cx="11105234" cy="5066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MISSION STATEMENT</a:t>
            </a:r>
          </a:p>
        </p:txBody>
      </p:sp>
      <p:sp>
        <p:nvSpPr>
          <p:cNvPr id="6" name="Rectangle 5">
            <a:extLst>
              <a:ext uri="{FF2B5EF4-FFF2-40B4-BE49-F238E27FC236}">
                <a16:creationId xmlns:a16="http://schemas.microsoft.com/office/drawing/2014/main" id="{3E112058-70F7-EB49-B06C-95B1877C6B94}"/>
              </a:ext>
            </a:extLst>
          </p:cNvPr>
          <p:cNvSpPr/>
          <p:nvPr/>
        </p:nvSpPr>
        <p:spPr>
          <a:xfrm>
            <a:off x="543382" y="3150181"/>
            <a:ext cx="11105233" cy="5066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VISION STATEMENT</a:t>
            </a:r>
          </a:p>
        </p:txBody>
      </p:sp>
      <p:sp>
        <p:nvSpPr>
          <p:cNvPr id="7" name="Rectangle 6">
            <a:extLst>
              <a:ext uri="{FF2B5EF4-FFF2-40B4-BE49-F238E27FC236}">
                <a16:creationId xmlns:a16="http://schemas.microsoft.com/office/drawing/2014/main" id="{A36988EF-DA34-4A4B-BEF7-3CE899BE04BC}"/>
              </a:ext>
            </a:extLst>
          </p:cNvPr>
          <p:cNvSpPr/>
          <p:nvPr/>
        </p:nvSpPr>
        <p:spPr>
          <a:xfrm>
            <a:off x="543382" y="4582776"/>
            <a:ext cx="11105235" cy="5066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VALUES STATEMENT</a:t>
            </a:r>
          </a:p>
        </p:txBody>
      </p:sp>
      <p:sp>
        <p:nvSpPr>
          <p:cNvPr id="8" name="TextBox 7">
            <a:extLst>
              <a:ext uri="{FF2B5EF4-FFF2-40B4-BE49-F238E27FC236}">
                <a16:creationId xmlns:a16="http://schemas.microsoft.com/office/drawing/2014/main" id="{211033F9-79EF-0B43-9E1B-B26D51548396}"/>
              </a:ext>
            </a:extLst>
          </p:cNvPr>
          <p:cNvSpPr txBox="1"/>
          <p:nvPr/>
        </p:nvSpPr>
        <p:spPr>
          <a:xfrm>
            <a:off x="3731184" y="2438882"/>
            <a:ext cx="4812087" cy="369332"/>
          </a:xfrm>
          <a:prstGeom prst="rect">
            <a:avLst/>
          </a:prstGeom>
          <a:noFill/>
        </p:spPr>
        <p:txBody>
          <a:bodyPr wrap="none" rtlCol="0">
            <a:spAutoFit/>
          </a:bodyPr>
          <a:lstStyle/>
          <a:p>
            <a:r>
              <a:rPr lang="en-US" i="1" dirty="0"/>
              <a:t>Unite engineering and medicine to improve lives</a:t>
            </a:r>
          </a:p>
        </p:txBody>
      </p:sp>
      <p:sp>
        <p:nvSpPr>
          <p:cNvPr id="9" name="TextBox 8">
            <a:extLst>
              <a:ext uri="{FF2B5EF4-FFF2-40B4-BE49-F238E27FC236}">
                <a16:creationId xmlns:a16="http://schemas.microsoft.com/office/drawing/2014/main" id="{73A8BD7F-BAE0-B64B-BE82-AA1E535A91FE}"/>
              </a:ext>
            </a:extLst>
          </p:cNvPr>
          <p:cNvSpPr txBox="1"/>
          <p:nvPr/>
        </p:nvSpPr>
        <p:spPr>
          <a:xfrm>
            <a:off x="1075555" y="3998775"/>
            <a:ext cx="9901750" cy="369332"/>
          </a:xfrm>
          <a:prstGeom prst="rect">
            <a:avLst/>
          </a:prstGeom>
          <a:noFill/>
        </p:spPr>
        <p:txBody>
          <a:bodyPr wrap="none" rtlCol="0">
            <a:spAutoFit/>
          </a:bodyPr>
          <a:lstStyle/>
          <a:p>
            <a:r>
              <a:rPr lang="en-US" i="1" dirty="0"/>
              <a:t>Be the leader in real-world results: faculty productivity, student accomplishment, entrepreneurial success </a:t>
            </a:r>
          </a:p>
        </p:txBody>
      </p:sp>
      <p:sp>
        <p:nvSpPr>
          <p:cNvPr id="10" name="TextBox 9">
            <a:extLst>
              <a:ext uri="{FF2B5EF4-FFF2-40B4-BE49-F238E27FC236}">
                <a16:creationId xmlns:a16="http://schemas.microsoft.com/office/drawing/2014/main" id="{661EAA66-C507-874C-AE55-B046E30A403C}"/>
              </a:ext>
            </a:extLst>
          </p:cNvPr>
          <p:cNvSpPr txBox="1"/>
          <p:nvPr/>
        </p:nvSpPr>
        <p:spPr>
          <a:xfrm>
            <a:off x="3165630" y="5426742"/>
            <a:ext cx="1487908" cy="369332"/>
          </a:xfrm>
          <a:prstGeom prst="rect">
            <a:avLst/>
          </a:prstGeom>
          <a:noFill/>
        </p:spPr>
        <p:txBody>
          <a:bodyPr wrap="none" rtlCol="0">
            <a:spAutoFit/>
          </a:bodyPr>
          <a:lstStyle/>
          <a:p>
            <a:r>
              <a:rPr lang="en-US" i="1" dirty="0"/>
              <a:t>Collaboration</a:t>
            </a:r>
          </a:p>
        </p:txBody>
      </p:sp>
      <p:sp>
        <p:nvSpPr>
          <p:cNvPr id="11" name="TextBox 10">
            <a:extLst>
              <a:ext uri="{FF2B5EF4-FFF2-40B4-BE49-F238E27FC236}">
                <a16:creationId xmlns:a16="http://schemas.microsoft.com/office/drawing/2014/main" id="{06B37E25-37A6-2542-9FB6-FB5025A24A21}"/>
              </a:ext>
            </a:extLst>
          </p:cNvPr>
          <p:cNvSpPr txBox="1"/>
          <p:nvPr/>
        </p:nvSpPr>
        <p:spPr>
          <a:xfrm>
            <a:off x="5562896" y="5426742"/>
            <a:ext cx="1221104" cy="369332"/>
          </a:xfrm>
          <a:prstGeom prst="rect">
            <a:avLst/>
          </a:prstGeom>
          <a:noFill/>
        </p:spPr>
        <p:txBody>
          <a:bodyPr wrap="none" rtlCol="0">
            <a:spAutoFit/>
          </a:bodyPr>
          <a:lstStyle/>
          <a:p>
            <a:r>
              <a:rPr lang="en-US" i="1" dirty="0"/>
              <a:t>Innovation</a:t>
            </a:r>
          </a:p>
        </p:txBody>
      </p:sp>
      <p:sp>
        <p:nvSpPr>
          <p:cNvPr id="12" name="TextBox 11">
            <a:extLst>
              <a:ext uri="{FF2B5EF4-FFF2-40B4-BE49-F238E27FC236}">
                <a16:creationId xmlns:a16="http://schemas.microsoft.com/office/drawing/2014/main" id="{54096E6B-7193-7044-94F7-0C23CBF5D4BE}"/>
              </a:ext>
            </a:extLst>
          </p:cNvPr>
          <p:cNvSpPr txBox="1"/>
          <p:nvPr/>
        </p:nvSpPr>
        <p:spPr>
          <a:xfrm>
            <a:off x="7693358" y="5426742"/>
            <a:ext cx="849913" cy="369332"/>
          </a:xfrm>
          <a:prstGeom prst="rect">
            <a:avLst/>
          </a:prstGeom>
          <a:noFill/>
        </p:spPr>
        <p:txBody>
          <a:bodyPr wrap="none" rtlCol="0">
            <a:spAutoFit/>
          </a:bodyPr>
          <a:lstStyle/>
          <a:p>
            <a:r>
              <a:rPr lang="en-US" i="1" dirty="0"/>
              <a:t>Impact</a:t>
            </a:r>
          </a:p>
        </p:txBody>
      </p:sp>
    </p:spTree>
    <p:extLst>
      <p:ext uri="{BB962C8B-B14F-4D97-AF65-F5344CB8AC3E}">
        <p14:creationId xmlns:p14="http://schemas.microsoft.com/office/powerpoint/2010/main" val="22211475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35147" y="1777361"/>
            <a:ext cx="4957653" cy="4183171"/>
          </a:xfrm>
          <a:prstGeom prst="roundRect">
            <a:avLst>
              <a:gd name="adj" fmla="val 6732"/>
            </a:avLst>
          </a:prstGeom>
          <a:solidFill>
            <a:schemeClr val="bg2"/>
          </a:solidFill>
          <a:ln>
            <a:noFill/>
          </a:ln>
        </p:spPr>
        <p:style>
          <a:lnRef idx="2">
            <a:schemeClr val="accent4"/>
          </a:lnRef>
          <a:fillRef idx="1">
            <a:schemeClr val="lt1"/>
          </a:fillRef>
          <a:effectRef idx="0">
            <a:schemeClr val="accent4"/>
          </a:effectRef>
          <a:fontRef idx="minor">
            <a:schemeClr val="dk1"/>
          </a:fontRef>
        </p:style>
        <p:txBody>
          <a:bodyPr spcFirstLastPara="0" vert="horz" wrap="square" lIns="121920" tIns="121920" rIns="121920" bIns="3428999" numCol="1" spcCol="1270" anchor="t" anchorCtr="0">
            <a:noAutofit/>
          </a:bodyPr>
          <a:lstStyle/>
          <a:p>
            <a:pPr marL="0" marR="0" lvl="0" indent="0" algn="ctr" defTabSz="1422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Nunito Sans" pitchFamily="2" charset="77"/>
              </a:rPr>
              <a:t> </a:t>
            </a:r>
          </a:p>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prstClr val="black"/>
                </a:solidFill>
                <a:effectLst/>
                <a:uLnTx/>
                <a:uFillTx/>
                <a:latin typeface="Nunito Sans" pitchFamily="2" charset="77"/>
              </a:rPr>
              <a:t>Strategic Priorities</a:t>
            </a:r>
          </a:p>
        </p:txBody>
      </p:sp>
      <p:sp>
        <p:nvSpPr>
          <p:cNvPr id="14" name="Rounded Rectangle 13">
            <a:extLst>
              <a:ext uri="{FF2B5EF4-FFF2-40B4-BE49-F238E27FC236}">
                <a16:creationId xmlns:a16="http://schemas.microsoft.com/office/drawing/2014/main" id="{53E38652-6AB7-CE4B-9417-FC9C1C5286A0}"/>
              </a:ext>
            </a:extLst>
          </p:cNvPr>
          <p:cNvSpPr/>
          <p:nvPr/>
        </p:nvSpPr>
        <p:spPr>
          <a:xfrm>
            <a:off x="6299200" y="1777361"/>
            <a:ext cx="4957653" cy="4183171"/>
          </a:xfrm>
          <a:prstGeom prst="roundRect">
            <a:avLst>
              <a:gd name="adj" fmla="val 6732"/>
            </a:avLst>
          </a:prstGeom>
          <a:solidFill>
            <a:schemeClr val="bg2"/>
          </a:solidFill>
          <a:ln>
            <a:noFill/>
          </a:ln>
        </p:spPr>
        <p:style>
          <a:lnRef idx="2">
            <a:schemeClr val="accent4"/>
          </a:lnRef>
          <a:fillRef idx="1">
            <a:schemeClr val="lt1"/>
          </a:fillRef>
          <a:effectRef idx="0">
            <a:schemeClr val="accent4"/>
          </a:effectRef>
          <a:fontRef idx="minor">
            <a:schemeClr val="dk1"/>
          </a:fontRef>
        </p:style>
        <p:txBody>
          <a:bodyPr spcFirstLastPara="0" vert="horz" wrap="square" lIns="121920" tIns="121920" rIns="121920" bIns="3428999" numCol="1" spcCol="1270" anchor="t" anchorCtr="0">
            <a:noAutofit/>
          </a:bodyPr>
          <a:lstStyle/>
          <a:p>
            <a:pPr marL="0" marR="0" lvl="0" indent="0" algn="ctr" defTabSz="1422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Nunito Sans" pitchFamily="2" charset="77"/>
              </a:rPr>
              <a:t> </a:t>
            </a:r>
          </a:p>
          <a:p>
            <a:pPr lvl="0" algn="ctr" defTabSz="1422400" fontAlgn="auto">
              <a:lnSpc>
                <a:spcPct val="90000"/>
              </a:lnSpc>
              <a:spcAft>
                <a:spcPts val="0"/>
              </a:spcAft>
              <a:defRPr/>
            </a:pPr>
            <a:r>
              <a:rPr lang="en-US" sz="1200" b="1">
                <a:solidFill>
                  <a:prstClr val="black"/>
                </a:solidFill>
                <a:latin typeface="Nunito Sans" pitchFamily="2" charset="77"/>
              </a:rPr>
              <a:t> </a:t>
            </a:r>
            <a:r>
              <a:rPr lang="en-US" sz="2000" b="1">
                <a:solidFill>
                  <a:prstClr val="black"/>
                </a:solidFill>
                <a:latin typeface="Nunito Sans" pitchFamily="2" charset="77"/>
              </a:rPr>
              <a:t>Initiatives </a:t>
            </a:r>
            <a:r>
              <a:rPr lang="en-US" sz="1800" b="1">
                <a:solidFill>
                  <a:prstClr val="black"/>
                </a:solidFill>
                <a:latin typeface="Nunito Sans" pitchFamily="2" charset="77"/>
              </a:rPr>
              <a:t>(2014-2019)</a:t>
            </a:r>
          </a:p>
        </p:txBody>
      </p:sp>
      <p:sp>
        <p:nvSpPr>
          <p:cNvPr id="3" name="Title 2"/>
          <p:cNvSpPr>
            <a:spLocks noGrp="1"/>
          </p:cNvSpPr>
          <p:nvPr>
            <p:ph type="title"/>
          </p:nvPr>
        </p:nvSpPr>
        <p:spPr/>
        <p:txBody>
          <a:bodyPr>
            <a:normAutofit/>
          </a:bodyPr>
          <a:lstStyle/>
          <a:p>
            <a:r>
              <a:rPr lang="en-US"/>
              <a:t>We have developed strategic priorities and related initiatives</a:t>
            </a:r>
          </a:p>
        </p:txBody>
      </p:sp>
      <p:sp>
        <p:nvSpPr>
          <p:cNvPr id="7" name="Freeform 6"/>
          <p:cNvSpPr/>
          <p:nvPr/>
        </p:nvSpPr>
        <p:spPr>
          <a:xfrm>
            <a:off x="1127973" y="2784947"/>
            <a:ext cx="4572000" cy="914400"/>
          </a:xfrm>
          <a:custGeom>
            <a:avLst/>
            <a:gdLst>
              <a:gd name="connsiteX0" fmla="*/ 0 w 3257728"/>
              <a:gd name="connsiteY0" fmla="*/ 92816 h 928155"/>
              <a:gd name="connsiteX1" fmla="*/ 92816 w 3257728"/>
              <a:gd name="connsiteY1" fmla="*/ 0 h 928155"/>
              <a:gd name="connsiteX2" fmla="*/ 3164913 w 3257728"/>
              <a:gd name="connsiteY2" fmla="*/ 0 h 928155"/>
              <a:gd name="connsiteX3" fmla="*/ 3257729 w 3257728"/>
              <a:gd name="connsiteY3" fmla="*/ 92816 h 928155"/>
              <a:gd name="connsiteX4" fmla="*/ 3257728 w 3257728"/>
              <a:gd name="connsiteY4" fmla="*/ 835340 h 928155"/>
              <a:gd name="connsiteX5" fmla="*/ 3164912 w 3257728"/>
              <a:gd name="connsiteY5" fmla="*/ 928156 h 928155"/>
              <a:gd name="connsiteX6" fmla="*/ 92816 w 3257728"/>
              <a:gd name="connsiteY6" fmla="*/ 928155 h 928155"/>
              <a:gd name="connsiteX7" fmla="*/ 0 w 3257728"/>
              <a:gd name="connsiteY7" fmla="*/ 835339 h 928155"/>
              <a:gd name="connsiteX8" fmla="*/ 0 w 3257728"/>
              <a:gd name="connsiteY8" fmla="*/ 92816 h 9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728" h="928155">
                <a:moveTo>
                  <a:pt x="0" y="92816"/>
                </a:moveTo>
                <a:cubicBezTo>
                  <a:pt x="0" y="41555"/>
                  <a:pt x="41555" y="0"/>
                  <a:pt x="92816" y="0"/>
                </a:cubicBezTo>
                <a:lnTo>
                  <a:pt x="3164913" y="0"/>
                </a:lnTo>
                <a:cubicBezTo>
                  <a:pt x="3216174" y="0"/>
                  <a:pt x="3257729" y="41555"/>
                  <a:pt x="3257729" y="92816"/>
                </a:cubicBezTo>
                <a:cubicBezTo>
                  <a:pt x="3257729" y="340324"/>
                  <a:pt x="3257728" y="587832"/>
                  <a:pt x="3257728" y="835340"/>
                </a:cubicBezTo>
                <a:cubicBezTo>
                  <a:pt x="3257728" y="886601"/>
                  <a:pt x="3216173" y="928156"/>
                  <a:pt x="3164912" y="928156"/>
                </a:cubicBezTo>
                <a:lnTo>
                  <a:pt x="92816" y="928155"/>
                </a:lnTo>
                <a:cubicBezTo>
                  <a:pt x="41555" y="928155"/>
                  <a:pt x="0" y="886600"/>
                  <a:pt x="0" y="835339"/>
                </a:cubicBezTo>
                <a:lnTo>
                  <a:pt x="0" y="92816"/>
                </a:lnTo>
                <a:close/>
              </a:path>
            </a:pathLst>
          </a:custGeom>
          <a:solidFill>
            <a:srgbClr val="C0000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50045" rIns="182880" bIns="5004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chemeClr val="bg1"/>
                </a:solidFill>
                <a:effectLst/>
                <a:uLnTx/>
                <a:uFillTx/>
                <a:latin typeface="Nunito Sans" pitchFamily="2" charset="77"/>
              </a:rPr>
              <a:t>Create a transformative </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chemeClr val="bg1"/>
                </a:solidFill>
                <a:effectLst/>
                <a:uLnTx/>
                <a:uFillTx/>
                <a:latin typeface="Nunito Sans" pitchFamily="2" charset="77"/>
              </a:rPr>
              <a:t>inter-institutional model</a:t>
            </a:r>
          </a:p>
        </p:txBody>
      </p:sp>
      <p:sp>
        <p:nvSpPr>
          <p:cNvPr id="8" name="Freeform 7"/>
          <p:cNvSpPr/>
          <p:nvPr/>
        </p:nvSpPr>
        <p:spPr>
          <a:xfrm>
            <a:off x="1127973" y="3806816"/>
            <a:ext cx="4572000" cy="914400"/>
          </a:xfrm>
          <a:custGeom>
            <a:avLst/>
            <a:gdLst>
              <a:gd name="connsiteX0" fmla="*/ 0 w 3257728"/>
              <a:gd name="connsiteY0" fmla="*/ 92816 h 928155"/>
              <a:gd name="connsiteX1" fmla="*/ 92816 w 3257728"/>
              <a:gd name="connsiteY1" fmla="*/ 0 h 928155"/>
              <a:gd name="connsiteX2" fmla="*/ 3164913 w 3257728"/>
              <a:gd name="connsiteY2" fmla="*/ 0 h 928155"/>
              <a:gd name="connsiteX3" fmla="*/ 3257729 w 3257728"/>
              <a:gd name="connsiteY3" fmla="*/ 92816 h 928155"/>
              <a:gd name="connsiteX4" fmla="*/ 3257728 w 3257728"/>
              <a:gd name="connsiteY4" fmla="*/ 835340 h 928155"/>
              <a:gd name="connsiteX5" fmla="*/ 3164912 w 3257728"/>
              <a:gd name="connsiteY5" fmla="*/ 928156 h 928155"/>
              <a:gd name="connsiteX6" fmla="*/ 92816 w 3257728"/>
              <a:gd name="connsiteY6" fmla="*/ 928155 h 928155"/>
              <a:gd name="connsiteX7" fmla="*/ 0 w 3257728"/>
              <a:gd name="connsiteY7" fmla="*/ 835339 h 928155"/>
              <a:gd name="connsiteX8" fmla="*/ 0 w 3257728"/>
              <a:gd name="connsiteY8" fmla="*/ 92816 h 9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728" h="928155">
                <a:moveTo>
                  <a:pt x="0" y="92816"/>
                </a:moveTo>
                <a:cubicBezTo>
                  <a:pt x="0" y="41555"/>
                  <a:pt x="41555" y="0"/>
                  <a:pt x="92816" y="0"/>
                </a:cubicBezTo>
                <a:lnTo>
                  <a:pt x="3164913" y="0"/>
                </a:lnTo>
                <a:cubicBezTo>
                  <a:pt x="3216174" y="0"/>
                  <a:pt x="3257729" y="41555"/>
                  <a:pt x="3257729" y="92816"/>
                </a:cubicBezTo>
                <a:cubicBezTo>
                  <a:pt x="3257729" y="340324"/>
                  <a:pt x="3257728" y="587832"/>
                  <a:pt x="3257728" y="835340"/>
                </a:cubicBezTo>
                <a:cubicBezTo>
                  <a:pt x="3257728" y="886601"/>
                  <a:pt x="3216173" y="928156"/>
                  <a:pt x="3164912" y="928156"/>
                </a:cubicBezTo>
                <a:lnTo>
                  <a:pt x="92816" y="928155"/>
                </a:lnTo>
                <a:cubicBezTo>
                  <a:pt x="41555" y="928155"/>
                  <a:pt x="0" y="886600"/>
                  <a:pt x="0" y="835339"/>
                </a:cubicBezTo>
                <a:lnTo>
                  <a:pt x="0" y="92816"/>
                </a:lnTo>
                <a:close/>
              </a:path>
            </a:pathLst>
          </a:custGeom>
          <a:solidFill>
            <a:srgbClr val="C0000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50045" rIns="182880" bIns="5004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chemeClr val="bg1"/>
                </a:solidFill>
                <a:effectLst/>
                <a:uLnTx/>
                <a:uFillTx/>
                <a:latin typeface="Nunito Sans" pitchFamily="2" charset="77"/>
              </a:rPr>
              <a:t>Grow global impact</a:t>
            </a:r>
          </a:p>
        </p:txBody>
      </p:sp>
      <p:sp>
        <p:nvSpPr>
          <p:cNvPr id="9" name="Freeform 8"/>
          <p:cNvSpPr/>
          <p:nvPr/>
        </p:nvSpPr>
        <p:spPr>
          <a:xfrm>
            <a:off x="1127973" y="4828685"/>
            <a:ext cx="4572000" cy="914400"/>
          </a:xfrm>
          <a:custGeom>
            <a:avLst/>
            <a:gdLst>
              <a:gd name="connsiteX0" fmla="*/ 0 w 3257728"/>
              <a:gd name="connsiteY0" fmla="*/ 92816 h 928155"/>
              <a:gd name="connsiteX1" fmla="*/ 92816 w 3257728"/>
              <a:gd name="connsiteY1" fmla="*/ 0 h 928155"/>
              <a:gd name="connsiteX2" fmla="*/ 3164913 w 3257728"/>
              <a:gd name="connsiteY2" fmla="*/ 0 h 928155"/>
              <a:gd name="connsiteX3" fmla="*/ 3257729 w 3257728"/>
              <a:gd name="connsiteY3" fmla="*/ 92816 h 928155"/>
              <a:gd name="connsiteX4" fmla="*/ 3257728 w 3257728"/>
              <a:gd name="connsiteY4" fmla="*/ 835340 h 928155"/>
              <a:gd name="connsiteX5" fmla="*/ 3164912 w 3257728"/>
              <a:gd name="connsiteY5" fmla="*/ 928156 h 928155"/>
              <a:gd name="connsiteX6" fmla="*/ 92816 w 3257728"/>
              <a:gd name="connsiteY6" fmla="*/ 928155 h 928155"/>
              <a:gd name="connsiteX7" fmla="*/ 0 w 3257728"/>
              <a:gd name="connsiteY7" fmla="*/ 835339 h 928155"/>
              <a:gd name="connsiteX8" fmla="*/ 0 w 3257728"/>
              <a:gd name="connsiteY8" fmla="*/ 92816 h 9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728" h="928155">
                <a:moveTo>
                  <a:pt x="0" y="92816"/>
                </a:moveTo>
                <a:cubicBezTo>
                  <a:pt x="0" y="41555"/>
                  <a:pt x="41555" y="0"/>
                  <a:pt x="92816" y="0"/>
                </a:cubicBezTo>
                <a:lnTo>
                  <a:pt x="3164913" y="0"/>
                </a:lnTo>
                <a:cubicBezTo>
                  <a:pt x="3216174" y="0"/>
                  <a:pt x="3257729" y="41555"/>
                  <a:pt x="3257729" y="92816"/>
                </a:cubicBezTo>
                <a:cubicBezTo>
                  <a:pt x="3257729" y="340324"/>
                  <a:pt x="3257728" y="587832"/>
                  <a:pt x="3257728" y="835340"/>
                </a:cubicBezTo>
                <a:cubicBezTo>
                  <a:pt x="3257728" y="886601"/>
                  <a:pt x="3216173" y="928156"/>
                  <a:pt x="3164912" y="928156"/>
                </a:cubicBezTo>
                <a:lnTo>
                  <a:pt x="92816" y="928155"/>
                </a:lnTo>
                <a:cubicBezTo>
                  <a:pt x="41555" y="928155"/>
                  <a:pt x="0" y="886600"/>
                  <a:pt x="0" y="835339"/>
                </a:cubicBezTo>
                <a:lnTo>
                  <a:pt x="0" y="92816"/>
                </a:lnTo>
                <a:close/>
              </a:path>
            </a:pathLst>
          </a:custGeom>
          <a:solidFill>
            <a:srgbClr val="C0000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50045" rIns="182880" bIns="5004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chemeClr val="bg1"/>
                </a:solidFill>
                <a:effectLst/>
                <a:uLnTx/>
                <a:uFillTx/>
                <a:latin typeface="Nunito Sans" pitchFamily="2" charset="77"/>
              </a:rPr>
              <a:t>Secure resources to enable strategy</a:t>
            </a:r>
          </a:p>
        </p:txBody>
      </p:sp>
      <p:sp>
        <p:nvSpPr>
          <p:cNvPr id="11" name="Freeform 10"/>
          <p:cNvSpPr/>
          <p:nvPr/>
        </p:nvSpPr>
        <p:spPr>
          <a:xfrm>
            <a:off x="6492027" y="2778944"/>
            <a:ext cx="4572000" cy="914400"/>
          </a:xfrm>
          <a:custGeom>
            <a:avLst/>
            <a:gdLst>
              <a:gd name="connsiteX0" fmla="*/ 0 w 3257728"/>
              <a:gd name="connsiteY0" fmla="*/ 92816 h 928155"/>
              <a:gd name="connsiteX1" fmla="*/ 92816 w 3257728"/>
              <a:gd name="connsiteY1" fmla="*/ 0 h 928155"/>
              <a:gd name="connsiteX2" fmla="*/ 3164913 w 3257728"/>
              <a:gd name="connsiteY2" fmla="*/ 0 h 928155"/>
              <a:gd name="connsiteX3" fmla="*/ 3257729 w 3257728"/>
              <a:gd name="connsiteY3" fmla="*/ 92816 h 928155"/>
              <a:gd name="connsiteX4" fmla="*/ 3257728 w 3257728"/>
              <a:gd name="connsiteY4" fmla="*/ 835340 h 928155"/>
              <a:gd name="connsiteX5" fmla="*/ 3164912 w 3257728"/>
              <a:gd name="connsiteY5" fmla="*/ 928156 h 928155"/>
              <a:gd name="connsiteX6" fmla="*/ 92816 w 3257728"/>
              <a:gd name="connsiteY6" fmla="*/ 928155 h 928155"/>
              <a:gd name="connsiteX7" fmla="*/ 0 w 3257728"/>
              <a:gd name="connsiteY7" fmla="*/ 835339 h 928155"/>
              <a:gd name="connsiteX8" fmla="*/ 0 w 3257728"/>
              <a:gd name="connsiteY8" fmla="*/ 92816 h 9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728" h="928155">
                <a:moveTo>
                  <a:pt x="0" y="92816"/>
                </a:moveTo>
                <a:cubicBezTo>
                  <a:pt x="0" y="41555"/>
                  <a:pt x="41555" y="0"/>
                  <a:pt x="92816" y="0"/>
                </a:cubicBezTo>
                <a:lnTo>
                  <a:pt x="3164913" y="0"/>
                </a:lnTo>
                <a:cubicBezTo>
                  <a:pt x="3216174" y="0"/>
                  <a:pt x="3257729" y="41555"/>
                  <a:pt x="3257729" y="92816"/>
                </a:cubicBezTo>
                <a:cubicBezTo>
                  <a:pt x="3257729" y="340324"/>
                  <a:pt x="3257728" y="587832"/>
                  <a:pt x="3257728" y="835340"/>
                </a:cubicBezTo>
                <a:cubicBezTo>
                  <a:pt x="3257728" y="886601"/>
                  <a:pt x="3216173" y="928156"/>
                  <a:pt x="3164912" y="928156"/>
                </a:cubicBezTo>
                <a:lnTo>
                  <a:pt x="92816" y="928155"/>
                </a:lnTo>
                <a:cubicBezTo>
                  <a:pt x="41555" y="928155"/>
                  <a:pt x="0" y="886600"/>
                  <a:pt x="0" y="835339"/>
                </a:cubicBezTo>
                <a:lnTo>
                  <a:pt x="0" y="92816"/>
                </a:lnTo>
                <a:close/>
              </a:path>
            </a:pathLst>
          </a:custGeom>
          <a:solidFill>
            <a:srgbClr val="328ACC"/>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48140" rIns="182880" bIns="48140" numCol="1" spcCol="1270" anchor="ctr" anchorCtr="0">
            <a:noAutofit/>
          </a:bodyP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Create a BME charter</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Reposition the Department externally</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Enable joint departmental personnel and students</a:t>
            </a:r>
          </a:p>
        </p:txBody>
      </p:sp>
      <p:sp>
        <p:nvSpPr>
          <p:cNvPr id="12" name="Freeform 11"/>
          <p:cNvSpPr/>
          <p:nvPr/>
        </p:nvSpPr>
        <p:spPr>
          <a:xfrm>
            <a:off x="6492027" y="4828685"/>
            <a:ext cx="4572000" cy="914400"/>
          </a:xfrm>
          <a:custGeom>
            <a:avLst/>
            <a:gdLst>
              <a:gd name="connsiteX0" fmla="*/ 0 w 3257728"/>
              <a:gd name="connsiteY0" fmla="*/ 93429 h 934285"/>
              <a:gd name="connsiteX1" fmla="*/ 93429 w 3257728"/>
              <a:gd name="connsiteY1" fmla="*/ 0 h 934285"/>
              <a:gd name="connsiteX2" fmla="*/ 3164300 w 3257728"/>
              <a:gd name="connsiteY2" fmla="*/ 0 h 934285"/>
              <a:gd name="connsiteX3" fmla="*/ 3257729 w 3257728"/>
              <a:gd name="connsiteY3" fmla="*/ 93429 h 934285"/>
              <a:gd name="connsiteX4" fmla="*/ 3257728 w 3257728"/>
              <a:gd name="connsiteY4" fmla="*/ 840857 h 934285"/>
              <a:gd name="connsiteX5" fmla="*/ 3164299 w 3257728"/>
              <a:gd name="connsiteY5" fmla="*/ 934286 h 934285"/>
              <a:gd name="connsiteX6" fmla="*/ 93429 w 3257728"/>
              <a:gd name="connsiteY6" fmla="*/ 934285 h 934285"/>
              <a:gd name="connsiteX7" fmla="*/ 0 w 3257728"/>
              <a:gd name="connsiteY7" fmla="*/ 840856 h 934285"/>
              <a:gd name="connsiteX8" fmla="*/ 0 w 3257728"/>
              <a:gd name="connsiteY8" fmla="*/ 93429 h 93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728" h="934285">
                <a:moveTo>
                  <a:pt x="0" y="93429"/>
                </a:moveTo>
                <a:cubicBezTo>
                  <a:pt x="0" y="41830"/>
                  <a:pt x="41830" y="0"/>
                  <a:pt x="93429" y="0"/>
                </a:cubicBezTo>
                <a:lnTo>
                  <a:pt x="3164300" y="0"/>
                </a:lnTo>
                <a:cubicBezTo>
                  <a:pt x="3215899" y="0"/>
                  <a:pt x="3257729" y="41830"/>
                  <a:pt x="3257729" y="93429"/>
                </a:cubicBezTo>
                <a:cubicBezTo>
                  <a:pt x="3257729" y="342572"/>
                  <a:pt x="3257728" y="591714"/>
                  <a:pt x="3257728" y="840857"/>
                </a:cubicBezTo>
                <a:cubicBezTo>
                  <a:pt x="3257728" y="892456"/>
                  <a:pt x="3215898" y="934286"/>
                  <a:pt x="3164299" y="934286"/>
                </a:cubicBezTo>
                <a:lnTo>
                  <a:pt x="93429" y="934285"/>
                </a:lnTo>
                <a:cubicBezTo>
                  <a:pt x="41830" y="934285"/>
                  <a:pt x="0" y="892455"/>
                  <a:pt x="0" y="840856"/>
                </a:cubicBezTo>
                <a:lnTo>
                  <a:pt x="0" y="93429"/>
                </a:lnTo>
                <a:close/>
              </a:path>
            </a:pathLst>
          </a:custGeom>
          <a:solidFill>
            <a:srgbClr val="328ACC"/>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54034" rIns="182880" bIns="54034" numCol="1" spcCol="1270" anchor="ctr" anchorCtr="0">
            <a:noAutofit/>
          </a:bodyP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Establish a BME endowment</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Grow industrial partnerships</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Create new revenue-generating programs</a:t>
            </a:r>
          </a:p>
        </p:txBody>
      </p:sp>
      <p:sp>
        <p:nvSpPr>
          <p:cNvPr id="13" name="Freeform 12"/>
          <p:cNvSpPr/>
          <p:nvPr/>
        </p:nvSpPr>
        <p:spPr>
          <a:xfrm>
            <a:off x="6492027" y="3806816"/>
            <a:ext cx="4572000" cy="914400"/>
          </a:xfrm>
          <a:custGeom>
            <a:avLst/>
            <a:gdLst>
              <a:gd name="connsiteX0" fmla="*/ 0 w 3257728"/>
              <a:gd name="connsiteY0" fmla="*/ 92816 h 928155"/>
              <a:gd name="connsiteX1" fmla="*/ 92816 w 3257728"/>
              <a:gd name="connsiteY1" fmla="*/ 0 h 928155"/>
              <a:gd name="connsiteX2" fmla="*/ 3164913 w 3257728"/>
              <a:gd name="connsiteY2" fmla="*/ 0 h 928155"/>
              <a:gd name="connsiteX3" fmla="*/ 3257729 w 3257728"/>
              <a:gd name="connsiteY3" fmla="*/ 92816 h 928155"/>
              <a:gd name="connsiteX4" fmla="*/ 3257728 w 3257728"/>
              <a:gd name="connsiteY4" fmla="*/ 835340 h 928155"/>
              <a:gd name="connsiteX5" fmla="*/ 3164912 w 3257728"/>
              <a:gd name="connsiteY5" fmla="*/ 928156 h 928155"/>
              <a:gd name="connsiteX6" fmla="*/ 92816 w 3257728"/>
              <a:gd name="connsiteY6" fmla="*/ 928155 h 928155"/>
              <a:gd name="connsiteX7" fmla="*/ 0 w 3257728"/>
              <a:gd name="connsiteY7" fmla="*/ 835339 h 928155"/>
              <a:gd name="connsiteX8" fmla="*/ 0 w 3257728"/>
              <a:gd name="connsiteY8" fmla="*/ 92816 h 9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728" h="928155">
                <a:moveTo>
                  <a:pt x="0" y="92816"/>
                </a:moveTo>
                <a:cubicBezTo>
                  <a:pt x="0" y="41555"/>
                  <a:pt x="41555" y="0"/>
                  <a:pt x="92816" y="0"/>
                </a:cubicBezTo>
                <a:lnTo>
                  <a:pt x="3164913" y="0"/>
                </a:lnTo>
                <a:cubicBezTo>
                  <a:pt x="3216174" y="0"/>
                  <a:pt x="3257729" y="41555"/>
                  <a:pt x="3257729" y="92816"/>
                </a:cubicBezTo>
                <a:cubicBezTo>
                  <a:pt x="3257729" y="340324"/>
                  <a:pt x="3257728" y="587832"/>
                  <a:pt x="3257728" y="835340"/>
                </a:cubicBezTo>
                <a:cubicBezTo>
                  <a:pt x="3257728" y="886601"/>
                  <a:pt x="3216173" y="928156"/>
                  <a:pt x="3164912" y="928156"/>
                </a:cubicBezTo>
                <a:lnTo>
                  <a:pt x="92816" y="928155"/>
                </a:lnTo>
                <a:cubicBezTo>
                  <a:pt x="41555" y="928155"/>
                  <a:pt x="0" y="886600"/>
                  <a:pt x="0" y="835339"/>
                </a:cubicBezTo>
                <a:lnTo>
                  <a:pt x="0" y="92816"/>
                </a:lnTo>
                <a:close/>
              </a:path>
            </a:pathLst>
          </a:custGeom>
          <a:solidFill>
            <a:srgbClr val="328ACC"/>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48140" rIns="182880" bIns="48140" numCol="1" spcCol="1270" anchor="ctr" anchorCtr="0">
            <a:noAutofit/>
          </a:bodyP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Be the world-renowned leader in 3-5 focus areas</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Educate a high quality workforce</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Translate and transition technology</a:t>
            </a:r>
          </a:p>
        </p:txBody>
      </p:sp>
    </p:spTree>
    <p:extLst>
      <p:ext uri="{BB962C8B-B14F-4D97-AF65-F5344CB8AC3E}">
        <p14:creationId xmlns:p14="http://schemas.microsoft.com/office/powerpoint/2010/main" val="1712816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Advisory Committee</a:t>
            </a:r>
          </a:p>
        </p:txBody>
      </p:sp>
      <p:sp>
        <p:nvSpPr>
          <p:cNvPr id="5" name="Rounded Rectangle 3"/>
          <p:cNvSpPr/>
          <p:nvPr/>
        </p:nvSpPr>
        <p:spPr>
          <a:xfrm>
            <a:off x="2135777" y="5599287"/>
            <a:ext cx="804672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ysClr val="windowText" lastClr="000000"/>
                </a:solidFill>
              </a:rPr>
              <a:t>Key responsibilities include offering ideas and input related to strategy to task force, responding to draft strategy statements and support in scheduled meetings, and communicating progress to key constituents</a:t>
            </a:r>
          </a:p>
        </p:txBody>
      </p:sp>
      <p:graphicFrame>
        <p:nvGraphicFramePr>
          <p:cNvPr id="10" name="Table 9">
            <a:extLst>
              <a:ext uri="{FF2B5EF4-FFF2-40B4-BE49-F238E27FC236}">
                <a16:creationId xmlns:a16="http://schemas.microsoft.com/office/drawing/2014/main" id="{F1FEA615-D81B-9848-B821-63877729BECF}"/>
              </a:ext>
            </a:extLst>
          </p:cNvPr>
          <p:cNvGraphicFramePr>
            <a:graphicFrameLocks noGrp="1"/>
          </p:cNvGraphicFramePr>
          <p:nvPr>
            <p:extLst>
              <p:ext uri="{D42A27DB-BD31-4B8C-83A1-F6EECF244321}">
                <p14:modId xmlns:p14="http://schemas.microsoft.com/office/powerpoint/2010/main" val="1135183007"/>
              </p:ext>
            </p:extLst>
          </p:nvPr>
        </p:nvGraphicFramePr>
        <p:xfrm>
          <a:off x="1542747" y="1386229"/>
          <a:ext cx="9252253" cy="4085541"/>
        </p:xfrm>
        <a:graphic>
          <a:graphicData uri="http://schemas.openxmlformats.org/drawingml/2006/table">
            <a:tbl>
              <a:tblPr>
                <a:tableStyleId>{3B4B98B0-60AC-42C2-AFA5-B58CD77FA1E5}</a:tableStyleId>
              </a:tblPr>
              <a:tblGrid>
                <a:gridCol w="1331485">
                  <a:extLst>
                    <a:ext uri="{9D8B030D-6E8A-4147-A177-3AD203B41FA5}">
                      <a16:colId xmlns:a16="http://schemas.microsoft.com/office/drawing/2014/main" val="1474911150"/>
                    </a:ext>
                  </a:extLst>
                </a:gridCol>
                <a:gridCol w="4312077">
                  <a:extLst>
                    <a:ext uri="{9D8B030D-6E8A-4147-A177-3AD203B41FA5}">
                      <a16:colId xmlns:a16="http://schemas.microsoft.com/office/drawing/2014/main" val="4133300900"/>
                    </a:ext>
                  </a:extLst>
                </a:gridCol>
                <a:gridCol w="2904126">
                  <a:extLst>
                    <a:ext uri="{9D8B030D-6E8A-4147-A177-3AD203B41FA5}">
                      <a16:colId xmlns:a16="http://schemas.microsoft.com/office/drawing/2014/main" val="643983046"/>
                    </a:ext>
                  </a:extLst>
                </a:gridCol>
                <a:gridCol w="704565">
                  <a:extLst>
                    <a:ext uri="{9D8B030D-6E8A-4147-A177-3AD203B41FA5}">
                      <a16:colId xmlns:a16="http://schemas.microsoft.com/office/drawing/2014/main" val="2557679246"/>
                    </a:ext>
                  </a:extLst>
                </a:gridCol>
              </a:tblGrid>
              <a:tr h="136582">
                <a:tc>
                  <a:txBody>
                    <a:bodyPr/>
                    <a:lstStyle/>
                    <a:p>
                      <a:pPr algn="l" fontAlgn="b"/>
                      <a:r>
                        <a:rPr lang="en-US" sz="1200" b="1" u="none" strike="noStrike" dirty="0">
                          <a:solidFill>
                            <a:schemeClr val="bg1"/>
                          </a:solidFill>
                          <a:effectLst/>
                        </a:rPr>
                        <a:t>Name</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Title</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Organization</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Affiliation</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extLst>
                  <a:ext uri="{0D108BD9-81ED-4DB2-BD59-A6C34878D82A}">
                    <a16:rowId xmlns:a16="http://schemas.microsoft.com/office/drawing/2014/main" val="1227852169"/>
                  </a:ext>
                </a:extLst>
              </a:tr>
              <a:tr h="136582">
                <a:tc>
                  <a:txBody>
                    <a:bodyPr/>
                    <a:lstStyle/>
                    <a:p>
                      <a:pPr algn="l" fontAlgn="b"/>
                      <a:r>
                        <a:rPr lang="en-US" sz="1200" u="none" strike="noStrike" dirty="0">
                          <a:effectLst/>
                        </a:rPr>
                        <a:t>Jeff Aube</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Distinguished Professor, CBMC</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1948780772"/>
                  </a:ext>
                </a:extLst>
              </a:tr>
              <a:tr h="136582">
                <a:tc>
                  <a:txBody>
                    <a:bodyPr/>
                    <a:lstStyle/>
                    <a:p>
                      <a:pPr algn="l" fontAlgn="b"/>
                      <a:r>
                        <a:rPr lang="en-US" sz="1200" u="none" strike="noStrike" dirty="0">
                          <a:effectLst/>
                        </a:rPr>
                        <a:t>Laura Bonifacio</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President of Lodestar Pharma Consulting, LLC</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Lodestar Pharma Consulting, LLC</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Alumni</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574833035"/>
                  </a:ext>
                </a:extLst>
              </a:tr>
              <a:tr h="13658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Tina Brock</a:t>
                      </a:r>
                    </a:p>
                  </a:txBody>
                  <a:tcPr marL="2961" marR="2961" marT="2961" marB="0" anchor="ctr"/>
                </a:tc>
                <a:tc>
                  <a:txBody>
                    <a:bodyPr/>
                    <a:lstStyle/>
                    <a:p>
                      <a:pPr algn="l" fontAlgn="b"/>
                      <a:r>
                        <a:rPr lang="en-US" sz="1200" b="0" i="0" u="none" strike="noStrike" dirty="0">
                          <a:solidFill>
                            <a:srgbClr val="000000"/>
                          </a:solidFill>
                          <a:effectLst/>
                          <a:latin typeface="Calibri" panose="020F0502020204030204" pitchFamily="34" charset="0"/>
                        </a:rPr>
                        <a:t>Director, Pharmacy Education</a:t>
                      </a:r>
                    </a:p>
                  </a:txBody>
                  <a:tcPr marL="2961" marR="2961" marT="2961"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Monash University (Parkville campus)</a:t>
                      </a:r>
                    </a:p>
                  </a:txBody>
                  <a:tcPr marL="2961" marR="2961" marT="2961" marB="0" anchor="ctr"/>
                </a:tc>
                <a:tc>
                  <a:txBody>
                    <a:bodyPr/>
                    <a:lstStyle/>
                    <a:p>
                      <a:pPr algn="l" fontAlgn="b"/>
                      <a:r>
                        <a:rPr lang="en-US" sz="1200" b="0" i="0" u="none" strike="noStrike" dirty="0">
                          <a:solidFill>
                            <a:srgbClr val="000000"/>
                          </a:solidFill>
                          <a:effectLst/>
                          <a:latin typeface="Calibri" panose="020F0502020204030204" pitchFamily="34" charset="0"/>
                        </a:rPr>
                        <a:t>Partners</a:t>
                      </a:r>
                    </a:p>
                  </a:txBody>
                  <a:tcPr marL="2961" marR="2961" marT="2961" marB="0" anchor="ctr"/>
                </a:tc>
                <a:extLst>
                  <a:ext uri="{0D108BD9-81ED-4DB2-BD59-A6C34878D82A}">
                    <a16:rowId xmlns:a16="http://schemas.microsoft.com/office/drawing/2014/main" val="2023595492"/>
                  </a:ext>
                </a:extLst>
              </a:tr>
              <a:tr h="136582">
                <a:tc>
                  <a:txBody>
                    <a:bodyPr/>
                    <a:lstStyle/>
                    <a:p>
                      <a:pPr algn="l" fontAlgn="b"/>
                      <a:r>
                        <a:rPr lang="en-US" sz="1200" u="none" strike="noStrike" dirty="0">
                          <a:effectLst/>
                        </a:rPr>
                        <a:t>DeAnne  Brooks</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Chief Pharmacy Officer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Cone Health</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Partners</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273218454"/>
                  </a:ext>
                </a:extLst>
              </a:tr>
              <a:tr h="136582">
                <a:tc>
                  <a:txBody>
                    <a:bodyPr/>
                    <a:lstStyle/>
                    <a:p>
                      <a:pPr algn="l" fontAlgn="b"/>
                      <a:r>
                        <a:rPr lang="en-US" sz="1200" u="none" strike="noStrike" dirty="0">
                          <a:effectLst/>
                        </a:rPr>
                        <a:t>Rashonda Burkett</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Medical Science Liaison Excellence Lead</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Novart</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Alumni</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2515816773"/>
                  </a:ext>
                </a:extLst>
              </a:tr>
              <a:tr h="136582">
                <a:tc>
                  <a:txBody>
                    <a:bodyPr/>
                    <a:lstStyle/>
                    <a:p>
                      <a:pPr algn="l" fontAlgn="b"/>
                      <a:r>
                        <a:rPr lang="en-US" sz="1200" u="none" strike="noStrike" dirty="0">
                          <a:effectLst/>
                        </a:rPr>
                        <a:t>Julie Byerley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Vice Dean for Academic Affairs and Chief Education Officer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School of Medicine</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Partners</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2460832679"/>
                  </a:ext>
                </a:extLst>
              </a:tr>
              <a:tr h="270988">
                <a:tc>
                  <a:txBody>
                    <a:bodyPr/>
                    <a:lstStyle/>
                    <a:p>
                      <a:pPr algn="l" fontAlgn="b"/>
                      <a:r>
                        <a:rPr lang="en-US" sz="1200" u="none" strike="noStrike" dirty="0">
                          <a:effectLst/>
                        </a:rPr>
                        <a:t>Udobi Campbell</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Regional Director of Pharmacy; ESOP Executive Associate Dean for Clinical Practice</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HealthCare</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1703000543"/>
                  </a:ext>
                </a:extLst>
              </a:tr>
              <a:tr h="136582">
                <a:tc>
                  <a:txBody>
                    <a:bodyPr/>
                    <a:lstStyle/>
                    <a:p>
                      <a:pPr algn="l" fontAlgn="b"/>
                      <a:r>
                        <a:rPr lang="en-US" sz="1200" u="none" strike="noStrike" dirty="0">
                          <a:effectLst/>
                        </a:rPr>
                        <a:t>Arthur Christopoulos</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Dean and Professor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Monash University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Partners</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25595572"/>
                  </a:ext>
                </a:extLst>
              </a:tr>
              <a:tr h="136582">
                <a:tc>
                  <a:txBody>
                    <a:bodyPr/>
                    <a:lstStyle/>
                    <a:p>
                      <a:pPr algn="l" fontAlgn="b"/>
                      <a:r>
                        <a:rPr lang="en-US" sz="1200" u="none" strike="noStrike" dirty="0">
                          <a:effectLst/>
                        </a:rPr>
                        <a:t>Duncan Craig</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Director and Professor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University College London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Partners</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4191204523"/>
                  </a:ext>
                </a:extLst>
              </a:tr>
              <a:tr h="179109">
                <a:tc>
                  <a:txBody>
                    <a:bodyPr/>
                    <a:lstStyle/>
                    <a:p>
                      <a:pPr algn="l" fontAlgn="b"/>
                      <a:r>
                        <a:rPr lang="en-US" sz="1200" u="none" strike="noStrike" dirty="0">
                          <a:effectLst/>
                        </a:rPr>
                        <a:t>Stephen Eckel</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Associate Dean for Global Engagement; Associate Professor, PACE</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564882326"/>
                  </a:ext>
                </a:extLst>
              </a:tr>
              <a:tr h="136582">
                <a:tc>
                  <a:txBody>
                    <a:bodyPr/>
                    <a:lstStyle/>
                    <a:p>
                      <a:pPr algn="l" fontAlgn="b"/>
                      <a:r>
                        <a:rPr lang="en-US" sz="1200" u="none" strike="noStrike" dirty="0">
                          <a:effectLst/>
                        </a:rPr>
                        <a:t>Jackie Feaster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Director of Foundation Accounting</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Staff</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2857299015"/>
                  </a:ext>
                </a:extLst>
              </a:tr>
              <a:tr h="136582">
                <a:tc>
                  <a:txBody>
                    <a:bodyPr/>
                    <a:lstStyle/>
                    <a:p>
                      <a:pPr algn="l" fontAlgn="b"/>
                      <a:r>
                        <a:rPr lang="en-US" sz="1200" u="none" strike="noStrike" dirty="0">
                          <a:effectLst/>
                        </a:rPr>
                        <a:t>Stefanie Ferreri</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Chair &amp; Distinguished Professor, PACE</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175508586"/>
                  </a:ext>
                </a:extLst>
              </a:tr>
              <a:tr h="136582">
                <a:tc>
                  <a:txBody>
                    <a:bodyPr/>
                    <a:lstStyle/>
                    <a:p>
                      <a:pPr algn="l" fontAlgn="b"/>
                      <a:r>
                        <a:rPr lang="en-US" sz="1200" u="none" strike="noStrike" dirty="0">
                          <a:effectLst/>
                        </a:rPr>
                        <a:t>Neil Fowler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CEO</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Liquidia Technologies</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Alumni</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007337284"/>
                  </a:ext>
                </a:extLst>
              </a:tr>
              <a:tr h="136582">
                <a:tc>
                  <a:txBody>
                    <a:bodyPr/>
                    <a:lstStyle/>
                    <a:p>
                      <a:pPr algn="l" fontAlgn="b"/>
                      <a:r>
                        <a:rPr lang="en-US" sz="1200" u="none" strike="noStrike" dirty="0">
                          <a:effectLst/>
                        </a:rPr>
                        <a:t>Emily Gangi</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Policy Engagement Director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NC IMPACT at UNC Chapel Hill</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Partners</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1350273558"/>
                  </a:ext>
                </a:extLst>
              </a:tr>
              <a:tr h="136582">
                <a:tc>
                  <a:txBody>
                    <a:bodyPr/>
                    <a:lstStyle/>
                    <a:p>
                      <a:pPr algn="l" fontAlgn="b"/>
                      <a:r>
                        <a:rPr lang="en-US" sz="1200" u="none" strike="noStrike" dirty="0">
                          <a:effectLst/>
                        </a:rPr>
                        <a:t>Ouita Gatton</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Adjunct Assistant Professor, PACE; Preceptor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2216686451"/>
                  </a:ext>
                </a:extLst>
              </a:tr>
              <a:tr h="136582">
                <a:tc>
                  <a:txBody>
                    <a:bodyPr/>
                    <a:lstStyle/>
                    <a:p>
                      <a:pPr algn="l" fontAlgn="b"/>
                      <a:r>
                        <a:rPr lang="en-US" sz="1200" u="none" strike="noStrike" dirty="0">
                          <a:effectLst/>
                        </a:rPr>
                        <a:t>Danny Gonzalez</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Associate Professor, DPET</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Co-chair</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2608030776"/>
                  </a:ext>
                </a:extLst>
              </a:tr>
              <a:tr h="179109">
                <a:tc>
                  <a:txBody>
                    <a:bodyPr/>
                    <a:lstStyle/>
                    <a:p>
                      <a:pPr algn="l" fontAlgn="b"/>
                      <a:r>
                        <a:rPr lang="en-US" sz="1200" u="none" strike="noStrike" dirty="0">
                          <a:effectLst/>
                        </a:rPr>
                        <a:t>Chris Gosk</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Director of Organizational Effectiveness, Planning, and Assessment</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Staff</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247203540"/>
                  </a:ext>
                </a:extLst>
              </a:tr>
              <a:tr h="136582">
                <a:tc>
                  <a:txBody>
                    <a:bodyPr/>
                    <a:lstStyle/>
                    <a:p>
                      <a:pPr algn="l" fontAlgn="b"/>
                      <a:r>
                        <a:rPr lang="en-US" sz="1200" u="none" strike="noStrike" dirty="0">
                          <a:effectLst/>
                        </a:rPr>
                        <a:t>Annie Hager-Blunk</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Associate Dean for Advancement</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633213260"/>
                  </a:ext>
                </a:extLst>
              </a:tr>
              <a:tr h="136582">
                <a:tc>
                  <a:txBody>
                    <a:bodyPr/>
                    <a:lstStyle/>
                    <a:p>
                      <a:pPr algn="l" fontAlgn="b"/>
                      <a:r>
                        <a:rPr lang="en-US" sz="1200" u="none" strike="noStrike" dirty="0">
                          <a:effectLst/>
                        </a:rPr>
                        <a:t>Jeff Heck</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CEO</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Mountain Area Health Education Center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Partners</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4194932062"/>
                  </a:ext>
                </a:extLst>
              </a:tr>
              <a:tr h="136582">
                <a:tc>
                  <a:txBody>
                    <a:bodyPr/>
                    <a:lstStyle/>
                    <a:p>
                      <a:pPr algn="l" fontAlgn="b"/>
                      <a:r>
                        <a:rPr lang="en-US" sz="1200" u="none" strike="noStrike" dirty="0">
                          <a:effectLst/>
                        </a:rPr>
                        <a:t>Mike Jarstfer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Assistant Dean for Graduate Education</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065400277"/>
                  </a:ext>
                </a:extLst>
              </a:tr>
            </a:tbl>
          </a:graphicData>
        </a:graphic>
      </p:graphicFrame>
    </p:spTree>
    <p:extLst>
      <p:ext uri="{BB962C8B-B14F-4D97-AF65-F5344CB8AC3E}">
        <p14:creationId xmlns:p14="http://schemas.microsoft.com/office/powerpoint/2010/main" val="13161809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26533" y="1460704"/>
          <a:ext cx="10938934" cy="4707029"/>
        </p:xfrm>
        <a:graphic>
          <a:graphicData uri="http://schemas.openxmlformats.org/drawingml/2006/table">
            <a:tbl>
              <a:tblPr firstRow="1" firstCol="1" bandRow="1">
                <a:tableStyleId>{00A15C55-8517-42AA-B614-E9B94910E393}</a:tableStyleId>
              </a:tblPr>
              <a:tblGrid>
                <a:gridCol w="1511492">
                  <a:extLst>
                    <a:ext uri="{9D8B030D-6E8A-4147-A177-3AD203B41FA5}">
                      <a16:colId xmlns:a16="http://schemas.microsoft.com/office/drawing/2014/main" val="20000"/>
                    </a:ext>
                  </a:extLst>
                </a:gridCol>
                <a:gridCol w="2300598">
                  <a:extLst>
                    <a:ext uri="{9D8B030D-6E8A-4147-A177-3AD203B41FA5}">
                      <a16:colId xmlns:a16="http://schemas.microsoft.com/office/drawing/2014/main" val="20001"/>
                    </a:ext>
                  </a:extLst>
                </a:gridCol>
                <a:gridCol w="798663">
                  <a:extLst>
                    <a:ext uri="{9D8B030D-6E8A-4147-A177-3AD203B41FA5}">
                      <a16:colId xmlns:a16="http://schemas.microsoft.com/office/drawing/2014/main" val="20002"/>
                    </a:ext>
                  </a:extLst>
                </a:gridCol>
                <a:gridCol w="801677">
                  <a:extLst>
                    <a:ext uri="{9D8B030D-6E8A-4147-A177-3AD203B41FA5}">
                      <a16:colId xmlns:a16="http://schemas.microsoft.com/office/drawing/2014/main" val="20003"/>
                    </a:ext>
                  </a:extLst>
                </a:gridCol>
                <a:gridCol w="195602">
                  <a:extLst>
                    <a:ext uri="{9D8B030D-6E8A-4147-A177-3AD203B41FA5}">
                      <a16:colId xmlns:a16="http://schemas.microsoft.com/office/drawing/2014/main" val="20004"/>
                    </a:ext>
                  </a:extLst>
                </a:gridCol>
                <a:gridCol w="1463943">
                  <a:extLst>
                    <a:ext uri="{9D8B030D-6E8A-4147-A177-3AD203B41FA5}">
                      <a16:colId xmlns:a16="http://schemas.microsoft.com/office/drawing/2014/main" val="20005"/>
                    </a:ext>
                  </a:extLst>
                </a:gridCol>
                <a:gridCol w="257768">
                  <a:extLst>
                    <a:ext uri="{9D8B030D-6E8A-4147-A177-3AD203B41FA5}">
                      <a16:colId xmlns:a16="http://schemas.microsoft.com/office/drawing/2014/main" val="20006"/>
                    </a:ext>
                  </a:extLst>
                </a:gridCol>
                <a:gridCol w="1229012">
                  <a:extLst>
                    <a:ext uri="{9D8B030D-6E8A-4147-A177-3AD203B41FA5}">
                      <a16:colId xmlns:a16="http://schemas.microsoft.com/office/drawing/2014/main" val="20007"/>
                    </a:ext>
                  </a:extLst>
                </a:gridCol>
                <a:gridCol w="483711">
                  <a:extLst>
                    <a:ext uri="{9D8B030D-6E8A-4147-A177-3AD203B41FA5}">
                      <a16:colId xmlns:a16="http://schemas.microsoft.com/office/drawing/2014/main" val="20008"/>
                    </a:ext>
                  </a:extLst>
                </a:gridCol>
                <a:gridCol w="1896468">
                  <a:extLst>
                    <a:ext uri="{9D8B030D-6E8A-4147-A177-3AD203B41FA5}">
                      <a16:colId xmlns:a16="http://schemas.microsoft.com/office/drawing/2014/main" val="20009"/>
                    </a:ext>
                  </a:extLst>
                </a:gridCol>
              </a:tblGrid>
              <a:tr h="336052">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200" b="1">
                          <a:effectLst/>
                          <a:latin typeface="Nunito Sans" pitchFamily="2" charset="77"/>
                        </a:rPr>
                        <a:t>Initiative Area</a:t>
                      </a:r>
                      <a:endParaRPr lang="en-US" sz="1200" b="1">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a:txBody>
                    <a:bodyPr/>
                    <a:lstStyle/>
                    <a:p>
                      <a:pPr marL="0" marR="0" algn="ctr">
                        <a:lnSpc>
                          <a:spcPct val="115000"/>
                        </a:lnSpc>
                        <a:spcBef>
                          <a:spcPts val="0"/>
                        </a:spcBef>
                        <a:spcAft>
                          <a:spcPts val="0"/>
                        </a:spcAft>
                      </a:pPr>
                      <a:r>
                        <a:rPr lang="en-US" sz="1200" b="1">
                          <a:effectLst/>
                          <a:latin typeface="Nunito Sans" pitchFamily="2" charset="77"/>
                        </a:rPr>
                        <a:t>2014-2015</a:t>
                      </a:r>
                      <a:endParaRPr lang="en-US" sz="1200" b="1">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gridSpan="2">
                  <a:txBody>
                    <a:bodyPr/>
                    <a:lstStyle/>
                    <a:p>
                      <a:pPr marL="0" marR="0" algn="ctr">
                        <a:lnSpc>
                          <a:spcPct val="115000"/>
                        </a:lnSpc>
                        <a:spcBef>
                          <a:spcPts val="0"/>
                        </a:spcBef>
                        <a:spcAft>
                          <a:spcPts val="0"/>
                        </a:spcAft>
                      </a:pPr>
                      <a:r>
                        <a:rPr lang="en-US" sz="1200" b="1">
                          <a:effectLst/>
                          <a:latin typeface="Nunito Sans" pitchFamily="2" charset="77"/>
                        </a:rPr>
                        <a:t>2015-2016</a:t>
                      </a:r>
                      <a:endParaRPr lang="en-US" sz="1200" b="1">
                        <a:effectLst/>
                        <a:latin typeface="Nunito Sans" pitchFamily="2" charset="77"/>
                        <a:ea typeface="Calibri"/>
                        <a:cs typeface="Arial"/>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200" b="1">
                          <a:effectLst/>
                          <a:latin typeface="Nunito Sans" pitchFamily="2" charset="77"/>
                        </a:rPr>
                        <a:t>2016-2017</a:t>
                      </a:r>
                      <a:endParaRPr lang="en-US" sz="1200" b="1">
                        <a:effectLst/>
                        <a:latin typeface="Nunito Sans" pitchFamily="2" charset="77"/>
                        <a:ea typeface="Calibri"/>
                        <a:cs typeface="Arial"/>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hMerge="1">
                  <a:txBody>
                    <a:bodyPr/>
                    <a:lstStyle/>
                    <a:p>
                      <a:endParaRPr lang="en-US"/>
                    </a:p>
                  </a:txBody>
                  <a:tcPr/>
                </a:tc>
                <a:tc gridSpan="3">
                  <a:txBody>
                    <a:bodyPr/>
                    <a:lstStyle/>
                    <a:p>
                      <a:pPr marL="0" marR="0" algn="ctr">
                        <a:lnSpc>
                          <a:spcPct val="115000"/>
                        </a:lnSpc>
                        <a:spcBef>
                          <a:spcPts val="0"/>
                        </a:spcBef>
                        <a:spcAft>
                          <a:spcPts val="0"/>
                        </a:spcAft>
                      </a:pPr>
                      <a:r>
                        <a:rPr lang="en-US" sz="1200" b="1">
                          <a:effectLst/>
                          <a:latin typeface="Nunito Sans" pitchFamily="2" charset="77"/>
                        </a:rPr>
                        <a:t>2017-2018</a:t>
                      </a:r>
                      <a:endParaRPr lang="en-US" sz="1200" b="1">
                        <a:effectLst/>
                        <a:latin typeface="Nunito Sans" pitchFamily="2" charset="77"/>
                        <a:ea typeface="Calibri"/>
                        <a:cs typeface="Arial"/>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hMerge="1">
                  <a:txBody>
                    <a:bodyPr/>
                    <a:lstStyle/>
                    <a:p>
                      <a:pPr marL="0" marR="0">
                        <a:lnSpc>
                          <a:spcPct val="115000"/>
                        </a:lnSpc>
                        <a:spcBef>
                          <a:spcPts val="0"/>
                        </a:spcBef>
                        <a:spcAft>
                          <a:spcPts val="0"/>
                        </a:spcAft>
                      </a:pPr>
                      <a:endParaRPr lang="en-US" sz="900">
                        <a:effectLst/>
                        <a:latin typeface="Calibri"/>
                        <a:ea typeface="Calibri"/>
                        <a:cs typeface="Times New Roman"/>
                      </a:endParaRPr>
                    </a:p>
                  </a:txBody>
                  <a:tcPr marL="57382" marR="57382" marT="0" marB="0"/>
                </a:tc>
                <a:tc hMerge="1">
                  <a:txBody>
                    <a:bodyPr/>
                    <a:lstStyle/>
                    <a:p>
                      <a:endParaRPr lang="en-US"/>
                    </a:p>
                  </a:txBody>
                  <a:tcPr/>
                </a:tc>
                <a:tc>
                  <a:txBody>
                    <a:bodyPr/>
                    <a:lstStyle/>
                    <a:p>
                      <a:pPr marL="0" marR="0" algn="ctr">
                        <a:lnSpc>
                          <a:spcPct val="115000"/>
                        </a:lnSpc>
                        <a:spcBef>
                          <a:spcPts val="0"/>
                        </a:spcBef>
                        <a:spcAft>
                          <a:spcPts val="0"/>
                        </a:spcAft>
                      </a:pPr>
                      <a:r>
                        <a:rPr lang="en-US" sz="1200" b="1">
                          <a:effectLst/>
                          <a:latin typeface="Nunito Sans" pitchFamily="2" charset="77"/>
                        </a:rPr>
                        <a:t>2018-2019</a:t>
                      </a:r>
                      <a:endParaRPr lang="en-US" sz="1200" b="1">
                        <a:effectLst/>
                        <a:latin typeface="Nunito Sans" pitchFamily="2" charset="77"/>
                        <a:ea typeface="Calibri"/>
                        <a:cs typeface="Arial"/>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10000"/>
                  </a:ext>
                </a:extLst>
              </a:tr>
              <a:tr h="204832">
                <a:tc rowSpan="5">
                  <a:txBody>
                    <a:bodyPr/>
                    <a:lstStyle/>
                    <a:p>
                      <a:pPr marL="0" indent="0" algn="ctr">
                        <a:lnSpc>
                          <a:spcPct val="115000"/>
                        </a:lnSpc>
                        <a:buFont typeface="+mj-lt"/>
                        <a:buNone/>
                      </a:pPr>
                      <a:r>
                        <a:rPr lang="en-US" sz="1200" b="1">
                          <a:latin typeface="Nunito Sans" pitchFamily="2" charset="77"/>
                        </a:rPr>
                        <a:t>Create a BME</a:t>
                      </a:r>
                      <a:r>
                        <a:rPr lang="en-US" sz="1200" b="1" baseline="0">
                          <a:latin typeface="Nunito Sans" pitchFamily="2" charset="77"/>
                        </a:rPr>
                        <a:t> charter</a:t>
                      </a:r>
                      <a:endParaRPr lang="en-US" sz="1200" b="1">
                        <a:solidFill>
                          <a:schemeClr val="bg1"/>
                        </a:solidFill>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gridSpan="2">
                  <a:txBody>
                    <a:bodyPr/>
                    <a:lstStyle/>
                    <a:p>
                      <a:pPr marL="0" marR="0" algn="ctr">
                        <a:lnSpc>
                          <a:spcPct val="115000"/>
                        </a:lnSpc>
                        <a:spcBef>
                          <a:spcPts val="0"/>
                        </a:spcBef>
                        <a:spcAft>
                          <a:spcPts val="0"/>
                        </a:spcAft>
                      </a:pPr>
                      <a:r>
                        <a:rPr lang="en-US" sz="1000" b="0">
                          <a:effectLst/>
                          <a:latin typeface="Nunito Sans" pitchFamily="2" charset="77"/>
                        </a:rPr>
                        <a:t>Plan</a:t>
                      </a:r>
                      <a:r>
                        <a:rPr lang="en-US" sz="1000" b="0" baseline="0">
                          <a:effectLst/>
                          <a:latin typeface="Nunito Sans" pitchFamily="2" charset="77"/>
                        </a:rPr>
                        <a:t> and draft BME charter</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gridSpan="7">
                  <a:txBody>
                    <a:bodyPr/>
                    <a:lstStyle/>
                    <a:p>
                      <a:pPr marL="0" marR="0" algn="ctr">
                        <a:lnSpc>
                          <a:spcPct val="115000"/>
                        </a:lnSpc>
                        <a:spcBef>
                          <a:spcPts val="0"/>
                        </a:spcBef>
                        <a:spcAft>
                          <a:spcPts val="0"/>
                        </a:spcAft>
                      </a:pPr>
                      <a:r>
                        <a:rPr lang="en-US" sz="1000" b="0">
                          <a:effectLst/>
                          <a:latin typeface="Nunito Sans" pitchFamily="2" charset="77"/>
                        </a:rPr>
                        <a:t>Revise agreements as needed</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03081">
                <a:tc vMerge="1">
                  <a:txBody>
                    <a:bodyPr/>
                    <a:lstStyle/>
                    <a:p>
                      <a:endParaRPr lang="en-US"/>
                    </a:p>
                  </a:txBody>
                  <a:tcPr/>
                </a:tc>
                <a:tc gridSpan="9">
                  <a:txBody>
                    <a:bodyPr/>
                    <a:lstStyle/>
                    <a:p>
                      <a:pPr marL="0" marR="0" algn="ctr">
                        <a:lnSpc>
                          <a:spcPct val="115000"/>
                        </a:lnSpc>
                        <a:spcBef>
                          <a:spcPts val="0"/>
                        </a:spcBef>
                        <a:spcAft>
                          <a:spcPts val="0"/>
                        </a:spcAft>
                      </a:pPr>
                      <a:r>
                        <a:rPr lang="en-US" sz="1000" b="0">
                          <a:effectLst/>
                          <a:latin typeface="Nunito Sans" pitchFamily="2" charset="77"/>
                        </a:rPr>
                        <a:t>Assemble administrative board to help guide</a:t>
                      </a:r>
                      <a:r>
                        <a:rPr lang="en-US" sz="1000" b="0" baseline="0">
                          <a:effectLst/>
                          <a:latin typeface="Nunito Sans" pitchFamily="2" charset="77"/>
                        </a:rPr>
                        <a:t> BME program</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28445">
                <a:tc vMerge="1">
                  <a:txBody>
                    <a:bodyPr/>
                    <a:lstStyle/>
                    <a:p>
                      <a:endParaRPr lang="en-US"/>
                    </a:p>
                  </a:txBody>
                  <a:tcPr/>
                </a:tc>
                <a:tc gridSpan="9">
                  <a:txBody>
                    <a:bodyPr/>
                    <a:lstStyle/>
                    <a:p>
                      <a:pPr marL="0" marR="0" algn="ctr">
                        <a:lnSpc>
                          <a:spcPct val="115000"/>
                        </a:lnSpc>
                        <a:spcBef>
                          <a:spcPts val="0"/>
                        </a:spcBef>
                        <a:spcAft>
                          <a:spcPts val="0"/>
                        </a:spcAft>
                      </a:pPr>
                      <a:r>
                        <a:rPr lang="en-US" sz="1000" b="0">
                          <a:effectLst/>
                          <a:latin typeface="Nunito Sans" pitchFamily="2" charset="77"/>
                        </a:rPr>
                        <a:t>Work with provosts to align BME across universities</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03081">
                <a:tc vMerge="1">
                  <a:txBody>
                    <a:bodyPr/>
                    <a:lstStyle/>
                    <a:p>
                      <a:endParaRPr lang="en-US"/>
                    </a:p>
                  </a:txBody>
                  <a:tcPr/>
                </a:tc>
                <a:tc gridSpan="4">
                  <a:txBody>
                    <a:bodyPr/>
                    <a:lstStyle/>
                    <a:p>
                      <a:pPr marL="0" marR="0" algn="ctr">
                        <a:lnSpc>
                          <a:spcPct val="115000"/>
                        </a:lnSpc>
                        <a:spcBef>
                          <a:spcPts val="0"/>
                        </a:spcBef>
                        <a:spcAft>
                          <a:spcPts val="0"/>
                        </a:spcAft>
                      </a:pPr>
                      <a:r>
                        <a:rPr lang="en-US" sz="1000" b="0">
                          <a:effectLst/>
                          <a:latin typeface="Nunito Sans" pitchFamily="2" charset="77"/>
                        </a:rPr>
                        <a:t>Plan for single budget (faculty, grad,</a:t>
                      </a:r>
                      <a:r>
                        <a:rPr lang="en-US" sz="1000" b="0" baseline="0">
                          <a:effectLst/>
                          <a:latin typeface="Nunito Sans" pitchFamily="2" charset="77"/>
                        </a:rPr>
                        <a:t> staff)</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1">
                        <a:effectLst/>
                        <a:latin typeface="+mn-lt"/>
                        <a:ea typeface="Calibri"/>
                        <a:cs typeface="Arial"/>
                      </a:endParaRPr>
                    </a:p>
                  </a:txBody>
                  <a:tcPr marL="57382" marR="57382" marT="0" marB="0" anchor="ct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a:latin typeface="Nunito Sans" pitchFamily="2" charset="77"/>
                        </a:rPr>
                        <a:t>Implement single budget </a:t>
                      </a:r>
                      <a:r>
                        <a:rPr lang="en-US" sz="1000" b="0">
                          <a:effectLst/>
                          <a:latin typeface="Nunito Sans" pitchFamily="2" charset="77"/>
                        </a:rPr>
                        <a:t>(faculty, grad,</a:t>
                      </a:r>
                      <a:r>
                        <a:rPr lang="en-US" sz="1000" b="0" baseline="0">
                          <a:effectLst/>
                          <a:latin typeface="Nunito Sans" pitchFamily="2" charset="77"/>
                        </a:rPr>
                        <a:t> staff)</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06162">
                <a:tc vMerge="1">
                  <a:txBody>
                    <a:bodyPr/>
                    <a:lstStyle/>
                    <a:p>
                      <a:endParaRPr lang="en-US"/>
                    </a:p>
                  </a:txBody>
                  <a:tcPr/>
                </a:tc>
                <a:tc>
                  <a:txBody>
                    <a:bodyPr/>
                    <a:lstStyle/>
                    <a:p>
                      <a:pPr marL="0" marR="0" algn="ctr">
                        <a:lnSpc>
                          <a:spcPct val="115000"/>
                        </a:lnSpc>
                        <a:spcBef>
                          <a:spcPts val="0"/>
                        </a:spcBef>
                        <a:spcAft>
                          <a:spcPts val="0"/>
                        </a:spcAft>
                      </a:pPr>
                      <a:r>
                        <a:rPr lang="en-US" sz="1000" b="0">
                          <a:effectLst/>
                          <a:latin typeface="Nunito Sans" pitchFamily="2" charset="77"/>
                        </a:rPr>
                        <a:t>Plan new finances for combined UG degree</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1000" b="0" u="none" strike="noStrike" kern="1200" cap="none" spc="0" normalizeH="0" baseline="0" noProof="0">
                          <a:ln>
                            <a:noFill/>
                          </a:ln>
                          <a:effectLst/>
                          <a:uLnTx/>
                          <a:uFillTx/>
                          <a:latin typeface="Nunito Sans" pitchFamily="2" charset="77"/>
                        </a:rPr>
                        <a:t>Implement combined UG budget</a:t>
                      </a:r>
                      <a:endParaRPr kumimoji="0" lang="en-US" sz="1000" b="0" u="none" strike="noStrike" kern="1200" cap="none" spc="0" normalizeH="0" baseline="0" noProof="0">
                        <a:ln>
                          <a:noFill/>
                        </a:ln>
                        <a:effectLst/>
                        <a:uLnTx/>
                        <a:uFillTx/>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algn="l">
                        <a:lnSpc>
                          <a:spcPct val="115000"/>
                        </a:lnSpc>
                        <a:spcBef>
                          <a:spcPts val="0"/>
                        </a:spcBef>
                        <a:spcAft>
                          <a:spcPts val="0"/>
                        </a:spcAft>
                      </a:pPr>
                      <a:endParaRPr lang="en-US" sz="900">
                        <a:effectLst/>
                        <a:latin typeface="Calibri"/>
                        <a:ea typeface="Calibri"/>
                        <a:cs typeface="Times New Roman"/>
                      </a:endParaRPr>
                    </a:p>
                  </a:txBody>
                  <a:tcPr marL="57382" marR="57382"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53184">
                <a:tc rowSpan="5">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200" b="1" kern="1200">
                          <a:latin typeface="Nunito Sans" pitchFamily="2" charset="77"/>
                        </a:rPr>
                        <a:t>Reposition the department externally</a:t>
                      </a:r>
                      <a:endParaRPr lang="en-US" sz="1200" b="1" kern="1200">
                        <a:solidFill>
                          <a:schemeClr val="bg1"/>
                        </a:solidFill>
                        <a:latin typeface="Nunito Sans" pitchFamily="2" charset="77"/>
                        <a:ea typeface="+mn-ea"/>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a:txBody>
                    <a:bodyPr/>
                    <a:lstStyle/>
                    <a:p>
                      <a:pPr algn="ctr"/>
                      <a:r>
                        <a:rPr lang="en-US" sz="1000" b="0">
                          <a:latin typeface="Nunito Sans" pitchFamily="2" charset="77"/>
                        </a:rPr>
                        <a:t>Negotiate joint external reporting</a:t>
                      </a:r>
                      <a:endParaRPr lang="en-US" sz="1000" b="0">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2">
                  <a:txBody>
                    <a:bodyPr/>
                    <a:lstStyle/>
                    <a:p>
                      <a:pPr algn="ctr"/>
                      <a:r>
                        <a:rPr lang="en-US" sz="1000" b="0">
                          <a:latin typeface="Nunito Sans" pitchFamily="2" charset="77"/>
                        </a:rPr>
                        <a:t>Implement</a:t>
                      </a:r>
                      <a:r>
                        <a:rPr lang="en-US" sz="1000" b="0" baseline="0">
                          <a:latin typeface="Nunito Sans" pitchFamily="2" charset="77"/>
                        </a:rPr>
                        <a:t> joint reporting</a:t>
                      </a:r>
                      <a:endParaRPr lang="en-US" sz="1000" b="0">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gridSpan="6">
                  <a:txBody>
                    <a:bodyPr/>
                    <a:lstStyle/>
                    <a:p>
                      <a:pPr algn="ctr"/>
                      <a:r>
                        <a:rPr lang="en-US" sz="1000" b="0">
                          <a:latin typeface="Nunito Sans" pitchFamily="2" charset="77"/>
                        </a:rPr>
                        <a:t>Sponsor a national meeting</a:t>
                      </a:r>
                      <a:endParaRPr lang="en-US" sz="1000" b="0">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24515">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b="1" kern="1200">
                        <a:solidFill>
                          <a:schemeClr val="lt1"/>
                        </a:solidFill>
                        <a:latin typeface="+mn-lt"/>
                        <a:ea typeface="+mn-ea"/>
                        <a:cs typeface="+mn-cs"/>
                      </a:endParaRPr>
                    </a:p>
                  </a:txBody>
                  <a:tcPr marL="57382" marR="57382" marT="0" marB="0"/>
                </a:tc>
                <a:tc>
                  <a:txBody>
                    <a:bodyPr/>
                    <a:lstStyle/>
                    <a:p>
                      <a:pPr algn="ctr"/>
                      <a:r>
                        <a:rPr lang="en-US" sz="1000" b="0">
                          <a:latin typeface="Nunito Sans" pitchFamily="2" charset="77"/>
                        </a:rPr>
                        <a:t>Develop</a:t>
                      </a:r>
                      <a:r>
                        <a:rPr lang="en-US" sz="1000" b="0" baseline="0">
                          <a:latin typeface="Nunito Sans" pitchFamily="2" charset="77"/>
                        </a:rPr>
                        <a:t> unified brand</a:t>
                      </a:r>
                      <a:endParaRPr lang="en-US" sz="1000" b="0">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8">
                  <a:txBody>
                    <a:bodyPr/>
                    <a:lstStyle/>
                    <a:p>
                      <a:pPr algn="ctr"/>
                      <a:r>
                        <a:rPr lang="en-US" sz="1000" b="0">
                          <a:latin typeface="Nunito Sans" pitchFamily="2" charset="77"/>
                        </a:rPr>
                        <a:t>Build web and social media presence</a:t>
                      </a:r>
                      <a:endParaRPr lang="en-US" sz="1000" b="0">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6063">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b="1" kern="1200">
                        <a:solidFill>
                          <a:schemeClr val="lt1"/>
                        </a:solidFill>
                        <a:latin typeface="+mn-lt"/>
                        <a:ea typeface="+mn-ea"/>
                        <a:cs typeface="+mn-cs"/>
                      </a:endParaRPr>
                    </a:p>
                  </a:txBody>
                  <a:tcPr marL="57382" marR="57382" marT="0" marB="0"/>
                </a:tc>
                <a:tc gridSpan="9">
                  <a:txBody>
                    <a:bodyPr/>
                    <a:lstStyle/>
                    <a:p>
                      <a:pPr algn="ctr"/>
                      <a:r>
                        <a:rPr lang="en-US" sz="1000" b="0">
                          <a:latin typeface="Nunito Sans" pitchFamily="2" charset="77"/>
                        </a:rPr>
                        <a:t>Support BMES receptions and booths</a:t>
                      </a:r>
                      <a:endParaRPr lang="en-US" sz="1000" b="0">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marL="57382" marR="57382"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53184">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b="1" kern="1200">
                        <a:solidFill>
                          <a:schemeClr val="lt1"/>
                        </a:solidFill>
                        <a:latin typeface="+mn-lt"/>
                        <a:ea typeface="+mn-ea"/>
                        <a:cs typeface="+mn-cs"/>
                      </a:endParaRPr>
                    </a:p>
                  </a:txBody>
                  <a:tcPr marL="57382" marR="57382" marT="0" marB="0"/>
                </a:tc>
                <a:tc>
                  <a:txBody>
                    <a:bodyPr/>
                    <a:lstStyle/>
                    <a:p>
                      <a:pPr algn="ctr"/>
                      <a:r>
                        <a:rPr lang="en-US" sz="1000" b="0">
                          <a:latin typeface="Nunito Sans" pitchFamily="2" charset="77"/>
                        </a:rPr>
                        <a:t>Sponsor an international meeting</a:t>
                      </a:r>
                      <a:endParaRPr lang="en-US" sz="1000" b="0">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8">
                  <a:txBody>
                    <a:bodyPr/>
                    <a:lstStyle/>
                    <a:p>
                      <a:pPr algn="ctr"/>
                      <a:r>
                        <a:rPr lang="en-US" sz="1000" b="0">
                          <a:latin typeface="Nunito Sans" pitchFamily="2" charset="77"/>
                        </a:rPr>
                        <a:t>Sponsor distinguished lecture series</a:t>
                      </a:r>
                      <a:endParaRPr lang="en-US" sz="1000" b="0">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sz="900">
                        <a:latin typeface="Calibri"/>
                        <a:cs typeface="Calibri"/>
                      </a:endParaRPr>
                    </a:p>
                  </a:txBody>
                  <a:tcPr marL="57382" marR="57382"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180701">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b="1" kern="1200">
                        <a:solidFill>
                          <a:schemeClr val="lt1"/>
                        </a:solidFill>
                        <a:latin typeface="+mn-lt"/>
                        <a:ea typeface="+mn-ea"/>
                        <a:cs typeface="+mn-cs"/>
                      </a:endParaRPr>
                    </a:p>
                  </a:txBody>
                  <a:tcPr marL="57382" marR="57382" marT="0" marB="0"/>
                </a:tc>
                <a:tc gridSpan="9">
                  <a:txBody>
                    <a:bodyPr/>
                    <a:lstStyle/>
                    <a:p>
                      <a:pPr algn="ctr"/>
                      <a:r>
                        <a:rPr lang="en-US" sz="1000" b="0">
                          <a:latin typeface="Nunito Sans" pitchFamily="2" charset="77"/>
                        </a:rPr>
                        <a:t>Form partnerships with international universities</a:t>
                      </a:r>
                      <a:endParaRPr lang="en-US" sz="1000" b="0">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06162">
                <a:tc rowSpan="5">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200" b="1" kern="1200">
                          <a:effectLst/>
                          <a:latin typeface="Nunito Sans" pitchFamily="2" charset="77"/>
                        </a:rPr>
                        <a:t>Enable joint departmental personnel &amp; students</a:t>
                      </a:r>
                      <a:endParaRPr lang="en-US" sz="1200" b="1" kern="1200">
                        <a:solidFill>
                          <a:schemeClr val="bg1"/>
                        </a:solidFill>
                        <a:effectLst/>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8ACC"/>
                    </a:solidFill>
                  </a:tcPr>
                </a:tc>
                <a:tc>
                  <a:txBody>
                    <a:bodyPr/>
                    <a:lstStyle/>
                    <a:p>
                      <a:pPr marL="0" marR="0" algn="ctr">
                        <a:lnSpc>
                          <a:spcPct val="115000"/>
                        </a:lnSpc>
                        <a:spcBef>
                          <a:spcPts val="0"/>
                        </a:spcBef>
                        <a:spcAft>
                          <a:spcPts val="0"/>
                        </a:spcAft>
                      </a:pPr>
                      <a:r>
                        <a:rPr lang="en-US" sz="1000" b="0">
                          <a:effectLst/>
                          <a:latin typeface="Nunito Sans" pitchFamily="2" charset="77"/>
                        </a:rPr>
                        <a:t>Joint senior</a:t>
                      </a:r>
                      <a:r>
                        <a:rPr lang="en-US" sz="1000" b="0" baseline="0">
                          <a:effectLst/>
                          <a:latin typeface="Nunito Sans" pitchFamily="2" charset="77"/>
                        </a:rPr>
                        <a:t> design program</a:t>
                      </a:r>
                      <a:endParaRPr lang="en-US" sz="1000" b="0">
                        <a:effectLst/>
                        <a:latin typeface="Nunito Sans" pitchFamily="2" charset="77"/>
                        <a:ea typeface="Calibri"/>
                        <a:cs typeface="Arial"/>
                      </a:endParaRPr>
                    </a:p>
                  </a:txBody>
                  <a:tcPr marL="57382" marR="57382" marT="0" marB="0">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2">
                  <a:txBody>
                    <a:bodyPr/>
                    <a:lstStyle/>
                    <a:p>
                      <a:pPr marL="0" marR="0" algn="ctr">
                        <a:lnSpc>
                          <a:spcPct val="115000"/>
                        </a:lnSpc>
                        <a:spcBef>
                          <a:spcPts val="0"/>
                        </a:spcBef>
                        <a:spcAft>
                          <a:spcPts val="0"/>
                        </a:spcAft>
                      </a:pPr>
                      <a:r>
                        <a:rPr lang="en-US" sz="1000" b="0">
                          <a:effectLst/>
                          <a:latin typeface="Nunito Sans" pitchFamily="2" charset="77"/>
                        </a:rPr>
                        <a:t>Plan joint</a:t>
                      </a:r>
                      <a:r>
                        <a:rPr lang="en-US" sz="1000" b="0" baseline="0">
                          <a:effectLst/>
                          <a:latin typeface="Nunito Sans" pitchFamily="2" charset="77"/>
                        </a:rPr>
                        <a:t> UG program</a:t>
                      </a:r>
                      <a:endParaRPr lang="en-US" sz="1000" b="0">
                        <a:effectLst/>
                        <a:latin typeface="Nunito Sans" pitchFamily="2" charset="77"/>
                        <a:ea typeface="Calibri"/>
                        <a:cs typeface="Arial"/>
                      </a:endParaRPr>
                    </a:p>
                  </a:txBody>
                  <a:tcPr marL="57382" marR="57382"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gridSpan="4">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kumimoji="0" lang="en-US" sz="1000" b="0" u="none" strike="noStrike" kern="1200" cap="none" spc="0" normalizeH="0" baseline="0" noProof="0">
                          <a:ln>
                            <a:noFill/>
                          </a:ln>
                          <a:effectLst/>
                          <a:uLnTx/>
                          <a:uFillTx/>
                          <a:latin typeface="Nunito Sans" pitchFamily="2" charset="77"/>
                        </a:rPr>
                        <a:t>Implement joint UG program</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marL="57382" marR="57382" marT="0" marB="0"/>
                </a:tc>
                <a:tc gridSpan="2">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000" b="0">
                          <a:effectLst/>
                          <a:latin typeface="Nunito Sans" pitchFamily="2" charset="77"/>
                        </a:rPr>
                        <a:t>Assess joint</a:t>
                      </a:r>
                      <a:r>
                        <a:rPr lang="en-US" sz="1000" b="0" baseline="0">
                          <a:effectLst/>
                          <a:latin typeface="Nunito Sans" pitchFamily="2" charset="77"/>
                        </a:rPr>
                        <a:t> UG program</a:t>
                      </a:r>
                      <a:endParaRPr lang="en-US" sz="1000" b="0">
                        <a:effectLst/>
                        <a:latin typeface="Nunito Sans" pitchFamily="2" charset="77"/>
                        <a:ea typeface="Calibri"/>
                        <a:cs typeface="Arial"/>
                      </a:endParaRPr>
                    </a:p>
                  </a:txBody>
                  <a:tcPr marL="57382" marR="57382" marT="0" marB="0">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11"/>
                  </a:ext>
                </a:extLst>
              </a:tr>
              <a:tr h="406162">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kern="1200">
                        <a:solidFill>
                          <a:schemeClr val="bg1"/>
                        </a:solidFill>
                        <a:effectLst/>
                        <a:latin typeface="+mn-lt"/>
                        <a:cs typeface="Arial"/>
                      </a:endParaRPr>
                    </a:p>
                  </a:txBody>
                  <a:tcPr marL="57382" marR="57382"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gridSpan="2">
                  <a:txBody>
                    <a:bodyPr/>
                    <a:lstStyle/>
                    <a:p>
                      <a:pPr marL="0" marR="0" algn="ctr">
                        <a:lnSpc>
                          <a:spcPct val="115000"/>
                        </a:lnSpc>
                        <a:spcBef>
                          <a:spcPts val="0"/>
                        </a:spcBef>
                        <a:spcAft>
                          <a:spcPts val="0"/>
                        </a:spcAft>
                      </a:pPr>
                      <a:r>
                        <a:rPr lang="en-US" sz="1000" b="0">
                          <a:effectLst/>
                          <a:latin typeface="Nunito Sans" pitchFamily="2" charset="77"/>
                        </a:rPr>
                        <a:t>Prepare</a:t>
                      </a:r>
                      <a:r>
                        <a:rPr lang="en-US" sz="1000" b="0" baseline="0">
                          <a:effectLst/>
                          <a:latin typeface="Nunito Sans" pitchFamily="2" charset="77"/>
                        </a:rPr>
                        <a:t> for NCSU and UNC ABET</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200" b="1">
                        <a:effectLst/>
                        <a:latin typeface="Arial"/>
                        <a:ea typeface="Calibri"/>
                        <a:cs typeface="Arial"/>
                      </a:endParaRPr>
                    </a:p>
                  </a:txBody>
                  <a:tcPr/>
                </a:tc>
                <a:tc gridSpan="4">
                  <a:txBody>
                    <a:bodyPr/>
                    <a:lstStyle/>
                    <a:p>
                      <a:pPr marL="0" marR="0" algn="ctr">
                        <a:lnSpc>
                          <a:spcPct val="115000"/>
                        </a:lnSpc>
                        <a:spcBef>
                          <a:spcPts val="0"/>
                        </a:spcBef>
                        <a:spcAft>
                          <a:spcPts val="0"/>
                        </a:spcAft>
                      </a:pPr>
                      <a:r>
                        <a:rPr lang="en-US" sz="1000" b="0">
                          <a:effectLst/>
                          <a:latin typeface="Nunito Sans" pitchFamily="2" charset="77"/>
                        </a:rPr>
                        <a:t>Develop joint registration</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marL="0" marR="0">
                        <a:lnSpc>
                          <a:spcPct val="115000"/>
                        </a:lnSpc>
                        <a:spcBef>
                          <a:spcPts val="0"/>
                        </a:spcBef>
                        <a:spcAft>
                          <a:spcPts val="0"/>
                        </a:spcAft>
                      </a:pPr>
                      <a:endParaRPr lang="en-US" sz="900">
                        <a:effectLst/>
                        <a:latin typeface="Calibri"/>
                        <a:ea typeface="Calibri"/>
                        <a:cs typeface="Times New Roman"/>
                      </a:endParaRPr>
                    </a:p>
                  </a:txBody>
                  <a:tcPr marL="57382" marR="57382" marT="0" marB="0"/>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000" b="0">
                          <a:effectLst/>
                          <a:latin typeface="Nunito Sans" pitchFamily="2" charset="77"/>
                        </a:rPr>
                        <a:t> Prepare ABET for joint degree</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r h="203081">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kern="1200">
                        <a:solidFill>
                          <a:schemeClr val="bg1"/>
                        </a:solidFill>
                        <a:effectLst/>
                        <a:latin typeface="+mn-lt"/>
                        <a:cs typeface="Arial"/>
                      </a:endParaRPr>
                    </a:p>
                  </a:txBody>
                  <a:tcPr marL="57382" marR="57382"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gridSpan="3">
                  <a:txBody>
                    <a:bodyPr/>
                    <a:lstStyle/>
                    <a:p>
                      <a:pPr marL="0" marR="0" algn="ctr">
                        <a:lnSpc>
                          <a:spcPct val="115000"/>
                        </a:lnSpc>
                        <a:spcBef>
                          <a:spcPts val="0"/>
                        </a:spcBef>
                        <a:spcAft>
                          <a:spcPts val="0"/>
                        </a:spcAft>
                      </a:pPr>
                      <a:r>
                        <a:rPr lang="en-US" sz="1000" b="0">
                          <a:effectLst/>
                          <a:latin typeface="Nunito Sans" pitchFamily="2" charset="77"/>
                        </a:rPr>
                        <a:t>Align graduate policies </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6">
                  <a:txBody>
                    <a:bodyPr/>
                    <a:lstStyle/>
                    <a:p>
                      <a:pPr algn="ctr"/>
                      <a:r>
                        <a:rPr lang="en-US" sz="1000" b="0">
                          <a:latin typeface="Nunito Sans" pitchFamily="2" charset="77"/>
                        </a:rPr>
                        <a:t>Assess</a:t>
                      </a:r>
                      <a:r>
                        <a:rPr lang="en-US" sz="1000" b="0" baseline="0">
                          <a:latin typeface="Nunito Sans" pitchFamily="2" charset="77"/>
                        </a:rPr>
                        <a:t> joint graduate program</a:t>
                      </a:r>
                      <a:endParaRPr lang="en-US" sz="1000" b="0">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marL="57382" marR="57382"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406162">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kern="1200">
                        <a:solidFill>
                          <a:schemeClr val="bg1"/>
                        </a:solidFill>
                        <a:effectLst/>
                        <a:latin typeface="+mn-lt"/>
                        <a:cs typeface="Arial"/>
                      </a:endParaRPr>
                    </a:p>
                  </a:txBody>
                  <a:tcPr marL="57382" marR="57382"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a:txBody>
                    <a:bodyPr/>
                    <a:lstStyle/>
                    <a:p>
                      <a:pPr marL="0" marR="0" algn="ctr">
                        <a:lnSpc>
                          <a:spcPct val="115000"/>
                        </a:lnSpc>
                        <a:spcBef>
                          <a:spcPts val="0"/>
                        </a:spcBef>
                        <a:spcAft>
                          <a:spcPts val="0"/>
                        </a:spcAft>
                      </a:pPr>
                      <a:r>
                        <a:rPr lang="en-US" sz="1000" b="0">
                          <a:effectLst/>
                          <a:latin typeface="Nunito Sans" pitchFamily="2" charset="77"/>
                        </a:rPr>
                        <a:t>Plan for joint </a:t>
                      </a:r>
                      <a:br>
                        <a:rPr lang="en-US" sz="1000" b="0">
                          <a:effectLst/>
                          <a:latin typeface="Nunito Sans" pitchFamily="2" charset="77"/>
                        </a:rPr>
                      </a:br>
                      <a:r>
                        <a:rPr lang="en-US" sz="1000" b="0">
                          <a:effectLst/>
                          <a:latin typeface="Nunito Sans" pitchFamily="2" charset="77"/>
                        </a:rPr>
                        <a:t>faculty/staff</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2">
                  <a:txBody>
                    <a:bodyPr/>
                    <a:lstStyle/>
                    <a:p>
                      <a:pPr marL="0" marR="0" algn="ctr">
                        <a:lnSpc>
                          <a:spcPct val="115000"/>
                        </a:lnSpc>
                        <a:spcBef>
                          <a:spcPts val="0"/>
                        </a:spcBef>
                        <a:spcAft>
                          <a:spcPts val="0"/>
                        </a:spcAft>
                      </a:pPr>
                      <a:r>
                        <a:rPr lang="en-US" sz="1000" b="0">
                          <a:effectLst/>
                          <a:latin typeface="Nunito Sans" pitchFamily="2" charset="77"/>
                        </a:rPr>
                        <a:t>Implement joint</a:t>
                      </a:r>
                      <a:r>
                        <a:rPr lang="en-US" sz="1000" b="0" baseline="0">
                          <a:effectLst/>
                          <a:latin typeface="Nunito Sans" pitchFamily="2" charset="77"/>
                        </a:rPr>
                        <a:t> faculty/staff</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gridSpan="6">
                  <a:txBody>
                    <a:bodyPr/>
                    <a:lstStyle/>
                    <a:p>
                      <a:pPr algn="ctr"/>
                      <a:r>
                        <a:rPr lang="en-US" sz="1000" b="0">
                          <a:latin typeface="Nunito Sans" pitchFamily="2" charset="77"/>
                        </a:rPr>
                        <a:t>Align faculty reward systems</a:t>
                      </a:r>
                      <a:endParaRPr lang="en-US" sz="1000" b="0">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4"/>
                  </a:ext>
                </a:extLst>
              </a:tr>
              <a:tr h="406162">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kern="1200">
                        <a:solidFill>
                          <a:schemeClr val="bg1"/>
                        </a:solidFill>
                        <a:effectLst/>
                        <a:latin typeface="+mn-lt"/>
                        <a:cs typeface="Arial"/>
                      </a:endParaRPr>
                    </a:p>
                  </a:txBody>
                  <a:tcPr marL="57382" marR="57382"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a:txBody>
                    <a:bodyPr/>
                    <a:lstStyle/>
                    <a:p>
                      <a:pPr marL="0" marR="0" algn="ctr">
                        <a:lnSpc>
                          <a:spcPct val="115000"/>
                        </a:lnSpc>
                        <a:spcBef>
                          <a:spcPts val="0"/>
                        </a:spcBef>
                        <a:spcAft>
                          <a:spcPts val="0"/>
                        </a:spcAft>
                      </a:pPr>
                      <a:r>
                        <a:rPr lang="en-US" sz="1000" b="0">
                          <a:effectLst/>
                          <a:latin typeface="Nunito Sans" pitchFamily="2" charset="77"/>
                        </a:rPr>
                        <a:t>Align faculty expectations</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marL="0" marR="0" algn="ctr">
                        <a:lnSpc>
                          <a:spcPct val="115000"/>
                        </a:lnSpc>
                        <a:spcBef>
                          <a:spcPts val="0"/>
                        </a:spcBef>
                        <a:spcAft>
                          <a:spcPts val="0"/>
                        </a:spcAft>
                      </a:pPr>
                      <a:r>
                        <a:rPr lang="en-US" sz="1000" b="0">
                          <a:effectLst/>
                          <a:latin typeface="Nunito Sans" pitchFamily="2" charset="77"/>
                        </a:rPr>
                        <a:t>Staged alignment of faculty/staff pay scales</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marL="57382" marR="57382"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5"/>
                  </a:ext>
                </a:extLst>
              </a:tr>
            </a:tbl>
          </a:graphicData>
        </a:graphic>
      </p:graphicFrame>
      <p:sp>
        <p:nvSpPr>
          <p:cNvPr id="5" name="Title 1"/>
          <p:cNvSpPr>
            <a:spLocks noGrp="1"/>
          </p:cNvSpPr>
          <p:nvPr>
            <p:ph type="title"/>
          </p:nvPr>
        </p:nvSpPr>
        <p:spPr/>
        <p:txBody>
          <a:bodyPr>
            <a:normAutofit/>
          </a:bodyPr>
          <a:lstStyle/>
          <a:p>
            <a:r>
              <a:rPr lang="en-US"/>
              <a:t>Priority 1: Inter-institutional collaboration model – </a:t>
            </a:r>
            <a:br>
              <a:rPr lang="en-US"/>
            </a:br>
            <a:r>
              <a:rPr lang="en-US"/>
              <a:t>Initiatives and actions</a:t>
            </a:r>
          </a:p>
        </p:txBody>
      </p:sp>
      <p:sp>
        <p:nvSpPr>
          <p:cNvPr id="4" name="TextBox 3">
            <a:extLst>
              <a:ext uri="{FF2B5EF4-FFF2-40B4-BE49-F238E27FC236}">
                <a16:creationId xmlns:a16="http://schemas.microsoft.com/office/drawing/2014/main" id="{6334DA30-F11C-B147-8539-11D7788CE8F0}"/>
              </a:ext>
            </a:extLst>
          </p:cNvPr>
          <p:cNvSpPr txBox="1"/>
          <p:nvPr/>
        </p:nvSpPr>
        <p:spPr>
          <a:xfrm>
            <a:off x="302574" y="6201170"/>
            <a:ext cx="4777424" cy="374187"/>
          </a:xfrm>
          <a:prstGeom prst="rect">
            <a:avLst/>
          </a:prstGeom>
          <a:noFill/>
        </p:spPr>
        <p:txBody>
          <a:bodyPr wrap="square" rtlCol="0" anchor="b">
            <a:noAutofit/>
          </a:bodyPr>
          <a:lstStyle/>
          <a:p>
            <a:pPr lvl="0"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 Team Analysis</a:t>
            </a:r>
          </a:p>
        </p:txBody>
      </p:sp>
    </p:spTree>
    <p:extLst>
      <p:ext uri="{BB962C8B-B14F-4D97-AF65-F5344CB8AC3E}">
        <p14:creationId xmlns:p14="http://schemas.microsoft.com/office/powerpoint/2010/main" val="4608863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26533" y="1460705"/>
          <a:ext cx="10938934" cy="4707030"/>
        </p:xfrm>
        <a:graphic>
          <a:graphicData uri="http://schemas.openxmlformats.org/drawingml/2006/table">
            <a:tbl>
              <a:tblPr firstRow="1" firstCol="1" bandRow="1">
                <a:tableStyleId>{00A15C55-8517-42AA-B614-E9B94910E393}</a:tableStyleId>
              </a:tblPr>
              <a:tblGrid>
                <a:gridCol w="1533602">
                  <a:extLst>
                    <a:ext uri="{9D8B030D-6E8A-4147-A177-3AD203B41FA5}">
                      <a16:colId xmlns:a16="http://schemas.microsoft.com/office/drawing/2014/main" val="20000"/>
                    </a:ext>
                  </a:extLst>
                </a:gridCol>
                <a:gridCol w="2137521">
                  <a:extLst>
                    <a:ext uri="{9D8B030D-6E8A-4147-A177-3AD203B41FA5}">
                      <a16:colId xmlns:a16="http://schemas.microsoft.com/office/drawing/2014/main" val="20001"/>
                    </a:ext>
                  </a:extLst>
                </a:gridCol>
                <a:gridCol w="607506">
                  <a:extLst>
                    <a:ext uri="{9D8B030D-6E8A-4147-A177-3AD203B41FA5}">
                      <a16:colId xmlns:a16="http://schemas.microsoft.com/office/drawing/2014/main" val="20002"/>
                    </a:ext>
                  </a:extLst>
                </a:gridCol>
                <a:gridCol w="926098">
                  <a:extLst>
                    <a:ext uri="{9D8B030D-6E8A-4147-A177-3AD203B41FA5}">
                      <a16:colId xmlns:a16="http://schemas.microsoft.com/office/drawing/2014/main" val="20003"/>
                    </a:ext>
                  </a:extLst>
                </a:gridCol>
                <a:gridCol w="2181087">
                  <a:extLst>
                    <a:ext uri="{9D8B030D-6E8A-4147-A177-3AD203B41FA5}">
                      <a16:colId xmlns:a16="http://schemas.microsoft.com/office/drawing/2014/main" val="20004"/>
                    </a:ext>
                  </a:extLst>
                </a:gridCol>
                <a:gridCol w="1534351">
                  <a:extLst>
                    <a:ext uri="{9D8B030D-6E8A-4147-A177-3AD203B41FA5}">
                      <a16:colId xmlns:a16="http://schemas.microsoft.com/office/drawing/2014/main" val="20005"/>
                    </a:ext>
                  </a:extLst>
                </a:gridCol>
                <a:gridCol w="2018769">
                  <a:extLst>
                    <a:ext uri="{9D8B030D-6E8A-4147-A177-3AD203B41FA5}">
                      <a16:colId xmlns:a16="http://schemas.microsoft.com/office/drawing/2014/main" val="20006"/>
                    </a:ext>
                  </a:extLst>
                </a:gridCol>
              </a:tblGrid>
              <a:tr h="282478">
                <a:tc>
                  <a:txBody>
                    <a:bodyPr/>
                    <a:lstStyle/>
                    <a:p>
                      <a:pPr marL="0" marR="0" algn="ctr">
                        <a:lnSpc>
                          <a:spcPct val="115000"/>
                        </a:lnSpc>
                        <a:spcBef>
                          <a:spcPts val="0"/>
                        </a:spcBef>
                        <a:spcAft>
                          <a:spcPts val="0"/>
                        </a:spcAft>
                      </a:pPr>
                      <a:r>
                        <a:rPr lang="en-US" sz="1200" b="1">
                          <a:effectLst/>
                          <a:latin typeface="Nunito Sans" pitchFamily="2" charset="77"/>
                        </a:rPr>
                        <a:t>Initiative Area</a:t>
                      </a:r>
                      <a:endParaRPr lang="en-US" sz="900" b="1">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a:txBody>
                    <a:bodyPr/>
                    <a:lstStyle/>
                    <a:p>
                      <a:pPr marL="0" marR="0" algn="ctr">
                        <a:lnSpc>
                          <a:spcPct val="115000"/>
                        </a:lnSpc>
                        <a:spcBef>
                          <a:spcPts val="0"/>
                        </a:spcBef>
                        <a:spcAft>
                          <a:spcPts val="0"/>
                        </a:spcAft>
                      </a:pPr>
                      <a:r>
                        <a:rPr lang="en-US" sz="1200" b="1">
                          <a:effectLst/>
                          <a:latin typeface="Nunito Sans" pitchFamily="2" charset="77"/>
                        </a:rPr>
                        <a:t>2014-2015</a:t>
                      </a:r>
                      <a:endParaRPr lang="en-US" sz="900" b="1">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gridSpan="2">
                  <a:txBody>
                    <a:bodyPr/>
                    <a:lstStyle/>
                    <a:p>
                      <a:pPr marL="0" marR="0" algn="ctr">
                        <a:lnSpc>
                          <a:spcPct val="115000"/>
                        </a:lnSpc>
                        <a:spcBef>
                          <a:spcPts val="0"/>
                        </a:spcBef>
                        <a:spcAft>
                          <a:spcPts val="0"/>
                        </a:spcAft>
                      </a:pPr>
                      <a:r>
                        <a:rPr lang="en-US" sz="1200" b="1">
                          <a:effectLst/>
                          <a:latin typeface="Nunito Sans" pitchFamily="2" charset="77"/>
                        </a:rPr>
                        <a:t>2015-2016</a:t>
                      </a:r>
                      <a:endParaRPr lang="en-US" sz="900" b="1">
                        <a:effectLst/>
                        <a:latin typeface="Nunito Sans" pitchFamily="2" charset="77"/>
                        <a:ea typeface="Calibri"/>
                        <a:cs typeface="Times New Roman"/>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US" sz="1200" b="1">
                          <a:effectLst/>
                          <a:latin typeface="Nunito Sans" pitchFamily="2" charset="77"/>
                        </a:rPr>
                        <a:t>2016-2017</a:t>
                      </a:r>
                      <a:endParaRPr lang="en-US" sz="900" b="1">
                        <a:effectLst/>
                        <a:latin typeface="Nunito Sans" pitchFamily="2" charset="77"/>
                        <a:ea typeface="Calibri"/>
                        <a:cs typeface="Times New Roman"/>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algn="ctr">
                        <a:lnSpc>
                          <a:spcPct val="115000"/>
                        </a:lnSpc>
                        <a:spcBef>
                          <a:spcPts val="0"/>
                        </a:spcBef>
                        <a:spcAft>
                          <a:spcPts val="0"/>
                        </a:spcAft>
                      </a:pPr>
                      <a:r>
                        <a:rPr lang="en-US" sz="1200" b="1">
                          <a:effectLst/>
                          <a:latin typeface="Nunito Sans" pitchFamily="2" charset="77"/>
                        </a:rPr>
                        <a:t>2017-2018</a:t>
                      </a:r>
                      <a:endParaRPr lang="en-US" sz="900" b="1">
                        <a:effectLst/>
                        <a:latin typeface="Nunito Sans" pitchFamily="2" charset="77"/>
                        <a:ea typeface="Calibri"/>
                        <a:cs typeface="Times New Roman"/>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algn="ctr">
                        <a:lnSpc>
                          <a:spcPct val="115000"/>
                        </a:lnSpc>
                        <a:spcBef>
                          <a:spcPts val="0"/>
                        </a:spcBef>
                        <a:spcAft>
                          <a:spcPts val="0"/>
                        </a:spcAft>
                      </a:pPr>
                      <a:r>
                        <a:rPr lang="en-US" sz="1200" b="1">
                          <a:effectLst/>
                          <a:latin typeface="Nunito Sans" pitchFamily="2" charset="77"/>
                        </a:rPr>
                        <a:t>2018-2019</a:t>
                      </a:r>
                      <a:endParaRPr lang="en-US" sz="900" b="1">
                        <a:effectLst/>
                        <a:latin typeface="Nunito Sans" pitchFamily="2" charset="77"/>
                        <a:ea typeface="Calibri"/>
                        <a:cs typeface="Times New Roman"/>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10000"/>
                  </a:ext>
                </a:extLst>
              </a:tr>
              <a:tr h="540617">
                <a:tc rowSpan="4">
                  <a:txBody>
                    <a:bodyPr/>
                    <a:lstStyle/>
                    <a:p>
                      <a:pPr marL="0" marR="0" algn="ctr">
                        <a:lnSpc>
                          <a:spcPct val="115000"/>
                        </a:lnSpc>
                        <a:spcBef>
                          <a:spcPts val="0"/>
                        </a:spcBef>
                        <a:spcAft>
                          <a:spcPts val="0"/>
                        </a:spcAft>
                      </a:pPr>
                      <a:r>
                        <a:rPr lang="en-US" sz="1200" b="1">
                          <a:effectLst/>
                          <a:latin typeface="Nunito Sans" pitchFamily="2" charset="77"/>
                        </a:rPr>
                        <a:t>Educate a high-quality workforce</a:t>
                      </a:r>
                      <a:endParaRPr lang="en-US" sz="900" b="1">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a:txBody>
                    <a:bodyPr/>
                    <a:lstStyle/>
                    <a:p>
                      <a:pPr marL="0" marR="0" algn="ctr">
                        <a:lnSpc>
                          <a:spcPct val="115000"/>
                        </a:lnSpc>
                        <a:spcBef>
                          <a:spcPts val="0"/>
                        </a:spcBef>
                        <a:spcAft>
                          <a:spcPts val="0"/>
                        </a:spcAft>
                      </a:pPr>
                      <a:r>
                        <a:rPr lang="en-US" sz="1000" b="0">
                          <a:effectLst/>
                          <a:latin typeface="Nunito Sans" pitchFamily="2" charset="77"/>
                        </a:rPr>
                        <a:t>Create a </a:t>
                      </a:r>
                      <a:r>
                        <a:rPr lang="en-US" sz="1000" b="0" baseline="0">
                          <a:effectLst/>
                          <a:latin typeface="Nunito Sans" pitchFamily="2" charset="77"/>
                        </a:rPr>
                        <a:t>Corporate</a:t>
                      </a:r>
                      <a:r>
                        <a:rPr lang="en-US" sz="1000" b="0">
                          <a:effectLst/>
                          <a:latin typeface="Nunito Sans" pitchFamily="2" charset="77"/>
                        </a:rPr>
                        <a:t> Advisory Board</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4">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000" b="0">
                          <a:effectLst/>
                          <a:latin typeface="Nunito Sans" pitchFamily="2" charset="77"/>
                        </a:rPr>
                        <a:t>Continuously improve offerings based</a:t>
                      </a:r>
                      <a:r>
                        <a:rPr lang="en-US" sz="1000" b="0" baseline="0">
                          <a:effectLst/>
                          <a:latin typeface="Nunito Sans" pitchFamily="2" charset="77"/>
                        </a:rPr>
                        <a:t> upon </a:t>
                      </a:r>
                      <a:r>
                        <a:rPr lang="en-US" sz="1000" b="0">
                          <a:effectLst/>
                          <a:latin typeface="Nunito Sans" pitchFamily="2" charset="77"/>
                        </a:rPr>
                        <a:t>industry need</a:t>
                      </a:r>
                      <a:r>
                        <a:rPr lang="en-US" sz="1000" b="0" baseline="0">
                          <a:effectLst/>
                          <a:latin typeface="Nunito Sans" pitchFamily="2" charset="77"/>
                        </a:rPr>
                        <a:t> at graduate and undergraduate level</a:t>
                      </a:r>
                      <a:endParaRPr lang="en-US" sz="1000" b="0">
                        <a:solidFill>
                          <a:schemeClr val="tx1"/>
                        </a:solidFill>
                        <a:effectLst/>
                        <a:latin typeface="Nunito Sans" pitchFamily="2" charset="77"/>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indent="0" algn="ctr" defTabSz="457200" rtl="0" eaLnBrk="1" fontAlgn="auto" latinLnBrk="0" hangingPunct="1">
                        <a:lnSpc>
                          <a:spcPct val="115000"/>
                        </a:lnSpc>
                        <a:spcBef>
                          <a:spcPts val="0"/>
                        </a:spcBef>
                        <a:spcAft>
                          <a:spcPts val="0"/>
                        </a:spcAft>
                        <a:buClrTx/>
                        <a:buSzTx/>
                        <a:buFontTx/>
                        <a:buNone/>
                        <a:tabLst/>
                        <a:defRPr/>
                      </a:pPr>
                      <a:endParaRPr lang="en-US" sz="1200">
                        <a:solidFill>
                          <a:schemeClr val="tx1"/>
                        </a:solidFill>
                        <a:effectLst/>
                      </a:endParaRPr>
                    </a:p>
                  </a:txBody>
                  <a:tcPr marL="57382" marR="57382" marT="0" marB="0" anchor="ctr">
                    <a:solidFill>
                      <a:schemeClr val="accent4">
                        <a:lumMod val="20000"/>
                        <a:lumOff val="8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US" sz="1000" b="0">
                          <a:effectLst/>
                          <a:latin typeface="Nunito Sans" pitchFamily="2" charset="77"/>
                        </a:rPr>
                        <a:t>Launch new programs for next five years</a:t>
                      </a:r>
                      <a:endParaRPr lang="en-US" sz="600" b="0">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20830">
                <a:tc vMerge="1">
                  <a:txBody>
                    <a:bodyPr/>
                    <a:lstStyle/>
                    <a:p>
                      <a:endParaRPr lang="en-US"/>
                    </a:p>
                  </a:txBody>
                  <a:tcPr/>
                </a:tc>
                <a:tc gridSpan="6">
                  <a:txBody>
                    <a:bodyPr/>
                    <a:lstStyle/>
                    <a:p>
                      <a:pPr marL="0" marR="0" algn="ctr">
                        <a:lnSpc>
                          <a:spcPct val="115000"/>
                        </a:lnSpc>
                        <a:spcBef>
                          <a:spcPts val="0"/>
                        </a:spcBef>
                        <a:spcAft>
                          <a:spcPts val="0"/>
                        </a:spcAft>
                      </a:pPr>
                      <a:r>
                        <a:rPr lang="en-US" sz="1000" b="0">
                          <a:effectLst/>
                          <a:latin typeface="Nunito Sans" pitchFamily="2" charset="77"/>
                        </a:rPr>
                        <a:t>Expand experiential learning:  internships and co-ops</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31263">
                <a:tc vMerge="1">
                  <a:txBody>
                    <a:bodyPr/>
                    <a:lstStyle/>
                    <a:p>
                      <a:endParaRPr lang="en-US"/>
                    </a:p>
                  </a:txBody>
                  <a:tcPr/>
                </a:tc>
                <a:tc gridSpan="6">
                  <a:txBody>
                    <a:bodyPr/>
                    <a:lstStyle/>
                    <a:p>
                      <a:pPr marL="0" marR="0" algn="ctr">
                        <a:lnSpc>
                          <a:spcPct val="115000"/>
                        </a:lnSpc>
                        <a:spcBef>
                          <a:spcPts val="0"/>
                        </a:spcBef>
                        <a:spcAft>
                          <a:spcPts val="0"/>
                        </a:spcAft>
                      </a:pPr>
                      <a:r>
                        <a:rPr lang="en-US" sz="1000" b="0">
                          <a:effectLst/>
                          <a:latin typeface="Nunito Sans" pitchFamily="2" charset="77"/>
                        </a:rPr>
                        <a:t>Track post-degree activities on annual basis  and create</a:t>
                      </a:r>
                      <a:r>
                        <a:rPr lang="en-US" sz="1000" b="0" baseline="0">
                          <a:effectLst/>
                          <a:latin typeface="Nunito Sans" pitchFamily="2" charset="77"/>
                        </a:rPr>
                        <a:t> networking opportunities with gr</a:t>
                      </a:r>
                      <a:r>
                        <a:rPr lang="en-US" sz="1000" b="0">
                          <a:effectLst/>
                          <a:latin typeface="Nunito Sans" pitchFamily="2" charset="77"/>
                        </a:rPr>
                        <a:t>aduates</a:t>
                      </a:r>
                      <a:endParaRPr lang="en-US" sz="600" b="0">
                        <a:solidFill>
                          <a:schemeClr val="tx1"/>
                        </a:solidFill>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marL="57382" marR="57382" marT="0" marB="0" anchor="ctr">
                    <a:solidFill>
                      <a:schemeClr val="accent4">
                        <a:lumMod val="20000"/>
                        <a:lumOff val="80000"/>
                      </a:schemeClr>
                    </a:solidFill>
                  </a:tcPr>
                </a:tc>
                <a:tc hMerge="1">
                  <a:txBody>
                    <a:bodyPr/>
                    <a:lstStyle/>
                    <a:p>
                      <a:endParaRPr lang="en-US"/>
                    </a:p>
                  </a:txBody>
                  <a:tcPr/>
                </a:tc>
                <a:tc hMerge="1">
                  <a:txBody>
                    <a:bodyPr/>
                    <a:lstStyle/>
                    <a:p>
                      <a:endParaRPr lang="en-US"/>
                    </a:p>
                  </a:txBody>
                  <a:tcPr marL="57382" marR="57382" marT="0" marB="0" anchor="ctr">
                    <a:solidFill>
                      <a:schemeClr val="accent4">
                        <a:lumMod val="20000"/>
                        <a:lumOff val="80000"/>
                      </a:schemeClr>
                    </a:solidFill>
                  </a:tcPr>
                </a:tc>
                <a:tc hMerge="1">
                  <a:txBody>
                    <a:bodyPr/>
                    <a:lstStyle/>
                    <a:p>
                      <a:pPr marL="0" marR="0" algn="ctr">
                        <a:lnSpc>
                          <a:spcPct val="115000"/>
                        </a:lnSpc>
                        <a:spcBef>
                          <a:spcPts val="0"/>
                        </a:spcBef>
                        <a:spcAft>
                          <a:spcPts val="0"/>
                        </a:spcAft>
                      </a:pPr>
                      <a:endParaRPr lang="en-US" sz="900">
                        <a:solidFill>
                          <a:srgbClr val="FF0000"/>
                        </a:solidFill>
                        <a:effectLst/>
                        <a:latin typeface="Calibri"/>
                        <a:ea typeface="Calibri"/>
                        <a:cs typeface="Times New Roman"/>
                      </a:endParaRPr>
                    </a:p>
                  </a:txBody>
                  <a:tcPr marL="57382" marR="57382" marT="0" marB="0" anchor="ctr">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10003"/>
                  </a:ext>
                </a:extLst>
              </a:tr>
              <a:tr h="298032">
                <a:tc vMerge="1">
                  <a:txBody>
                    <a:bodyPr/>
                    <a:lstStyle/>
                    <a:p>
                      <a:endParaRPr lang="en-US"/>
                    </a:p>
                  </a:txBody>
                  <a:tcPr/>
                </a:tc>
                <a:tc gridSpan="6">
                  <a:txBody>
                    <a:bodyPr/>
                    <a:lstStyle/>
                    <a:p>
                      <a:pPr marL="0" marR="0" algn="ctr">
                        <a:lnSpc>
                          <a:spcPct val="115000"/>
                        </a:lnSpc>
                        <a:spcBef>
                          <a:spcPts val="0"/>
                        </a:spcBef>
                        <a:spcAft>
                          <a:spcPts val="0"/>
                        </a:spcAft>
                      </a:pPr>
                      <a:r>
                        <a:rPr lang="en-US" sz="1000" b="0">
                          <a:effectLst/>
                          <a:latin typeface="Nunito Sans" pitchFamily="2" charset="77"/>
                        </a:rPr>
                        <a:t>Broaden graduate</a:t>
                      </a:r>
                      <a:r>
                        <a:rPr lang="en-US" sz="1000" b="0" baseline="0">
                          <a:effectLst/>
                          <a:latin typeface="Nunito Sans" pitchFamily="2" charset="77"/>
                        </a:rPr>
                        <a:t> student</a:t>
                      </a:r>
                      <a:r>
                        <a:rPr lang="en-US" sz="1000" b="0">
                          <a:effectLst/>
                          <a:latin typeface="Nunito Sans" pitchFamily="2" charset="77"/>
                        </a:rPr>
                        <a:t> recruiting (increased</a:t>
                      </a:r>
                      <a:r>
                        <a:rPr lang="en-US" sz="1000" b="0" baseline="0">
                          <a:effectLst/>
                          <a:latin typeface="Nunito Sans" pitchFamily="2" charset="77"/>
                        </a:rPr>
                        <a:t> quantity, quality, and diversity)</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382" marR="57382" marT="0" marB="0" anchor="ctr"/>
                </a:tc>
                <a:tc hMerge="1">
                  <a:txBody>
                    <a:bodyPr/>
                    <a:lstStyle/>
                    <a:p>
                      <a:endParaRPr lang="en-US"/>
                    </a:p>
                  </a:txBody>
                  <a:tcPr/>
                </a:tc>
                <a:extLst>
                  <a:ext uri="{0D108BD9-81ED-4DB2-BD59-A6C34878D82A}">
                    <a16:rowId xmlns:a16="http://schemas.microsoft.com/office/drawing/2014/main" val="10004"/>
                  </a:ext>
                </a:extLst>
              </a:tr>
              <a:tr h="455475">
                <a:tc rowSpan="4">
                  <a:txBody>
                    <a:bodyPr/>
                    <a:lstStyle/>
                    <a:p>
                      <a:pPr marL="0" marR="0" algn="ctr">
                        <a:lnSpc>
                          <a:spcPct val="115000"/>
                        </a:lnSpc>
                        <a:spcBef>
                          <a:spcPts val="0"/>
                        </a:spcBef>
                        <a:spcAft>
                          <a:spcPts val="0"/>
                        </a:spcAft>
                      </a:pPr>
                      <a:r>
                        <a:rPr lang="en-US" sz="1200" b="1">
                          <a:effectLst/>
                          <a:latin typeface="Nunito Sans" pitchFamily="2" charset="77"/>
                        </a:rPr>
                        <a:t>Accomplish high-impact research</a:t>
                      </a:r>
                      <a:endParaRPr lang="en-US" sz="900" b="1">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gridSpan="5">
                  <a:txBody>
                    <a:bodyPr/>
                    <a:lstStyle/>
                    <a:p>
                      <a:pPr marL="0" marR="0" algn="ctr">
                        <a:lnSpc>
                          <a:spcPct val="115000"/>
                        </a:lnSpc>
                        <a:spcBef>
                          <a:spcPts val="0"/>
                        </a:spcBef>
                        <a:spcAft>
                          <a:spcPts val="0"/>
                        </a:spcAft>
                      </a:pPr>
                      <a:r>
                        <a:rPr lang="en-US" sz="1000" b="0">
                          <a:effectLst/>
                          <a:latin typeface="Nunito Sans" pitchFamily="2" charset="77"/>
                        </a:rPr>
                        <a:t>Focus on team science, obtain collaborative grants over $5M</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1000" b="0" kern="1200">
                          <a:solidFill>
                            <a:schemeClr val="dk1"/>
                          </a:solidFill>
                          <a:effectLst/>
                          <a:latin typeface="Nunito Sans" pitchFamily="2" charset="77"/>
                          <a:ea typeface="+mn-ea"/>
                          <a:cs typeface="+mn-cs"/>
                        </a:rPr>
                        <a:t>Conduct research impact assessment</a:t>
                      </a: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55475">
                <a:tc vMerge="1">
                  <a:txBody>
                    <a:bodyPr/>
                    <a:lstStyle/>
                    <a:p>
                      <a:endParaRPr lang="en-US"/>
                    </a:p>
                  </a:txBody>
                  <a:tcPr/>
                </a:tc>
                <a:tc gridSpan="5">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000" b="0">
                          <a:effectLst/>
                          <a:latin typeface="Nunito Sans" pitchFamily="2" charset="77"/>
                        </a:rPr>
                        <a:t>Expand internal collaborations (CVM, SOP,</a:t>
                      </a:r>
                      <a:r>
                        <a:rPr lang="en-US" sz="1000" b="0" baseline="0">
                          <a:effectLst/>
                          <a:latin typeface="Nunito Sans" pitchFamily="2" charset="77"/>
                        </a:rPr>
                        <a:t> COT) and external</a:t>
                      </a:r>
                    </a:p>
                    <a:p>
                      <a:pPr marL="0" marR="0" indent="0" algn="ctr" defTabSz="457200" rtl="0" eaLnBrk="1" fontAlgn="auto" latinLnBrk="0" hangingPunct="1">
                        <a:lnSpc>
                          <a:spcPct val="115000"/>
                        </a:lnSpc>
                        <a:spcBef>
                          <a:spcPts val="0"/>
                        </a:spcBef>
                        <a:spcAft>
                          <a:spcPts val="0"/>
                        </a:spcAft>
                        <a:buClrTx/>
                        <a:buSzTx/>
                        <a:buFontTx/>
                        <a:buNone/>
                        <a:tabLst/>
                        <a:defRPr/>
                      </a:pPr>
                      <a:r>
                        <a:rPr lang="en-US" sz="1000" b="0" baseline="0">
                          <a:effectLst/>
                          <a:latin typeface="Nunito Sans" pitchFamily="2" charset="77"/>
                        </a:rPr>
                        <a:t>partnerships</a:t>
                      </a:r>
                      <a:r>
                        <a:rPr lang="en-US" sz="1000" b="0">
                          <a:effectLst/>
                          <a:latin typeface="Nunito Sans" pitchFamily="2" charset="77"/>
                        </a:rPr>
                        <a:t> (military, FDA,</a:t>
                      </a:r>
                      <a:r>
                        <a:rPr lang="en-US" sz="1000" b="0" baseline="0">
                          <a:effectLst/>
                          <a:latin typeface="Nunito Sans" pitchFamily="2" charset="77"/>
                        </a:rPr>
                        <a:t> </a:t>
                      </a:r>
                      <a:r>
                        <a:rPr lang="en-US" sz="1000" b="0">
                          <a:effectLst/>
                          <a:latin typeface="Nunito Sans" pitchFamily="2" charset="77"/>
                        </a:rPr>
                        <a:t>RTP, and global universities)</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000" b="0">
                          <a:effectLst/>
                          <a:latin typeface="Nunito Sans" pitchFamily="2" charset="77"/>
                        </a:rPr>
                        <a:t>Assess global impact </a:t>
                      </a:r>
                      <a:endParaRPr lang="en-US" sz="600" b="0">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0743">
                <a:tc vMerge="1">
                  <a:txBody>
                    <a:bodyPr/>
                    <a:lstStyle/>
                    <a:p>
                      <a:endParaRPr lang="en-US"/>
                    </a:p>
                  </a:txBody>
                  <a:tcPr/>
                </a:tc>
                <a:tc gridSpan="6">
                  <a:txBody>
                    <a:bodyPr/>
                    <a:lstStyle/>
                    <a:p>
                      <a:pPr marL="0" marR="0" algn="ctr">
                        <a:lnSpc>
                          <a:spcPct val="115000"/>
                        </a:lnSpc>
                        <a:spcBef>
                          <a:spcPts val="0"/>
                        </a:spcBef>
                        <a:spcAft>
                          <a:spcPts val="0"/>
                        </a:spcAft>
                      </a:pPr>
                      <a:r>
                        <a:rPr lang="en-US" sz="1000" b="0">
                          <a:effectLst/>
                          <a:latin typeface="Nunito Sans" pitchFamily="2" charset="77"/>
                        </a:rPr>
                        <a:t>Spotlight results through awards and external professional activities</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382" marR="5738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15408">
                <a:tc vMerge="1">
                  <a:txBody>
                    <a:bodyPr/>
                    <a:lstStyle/>
                    <a:p>
                      <a:endParaRPr lang="en-US"/>
                    </a:p>
                  </a:txBody>
                  <a:tcPr/>
                </a:tc>
                <a:tc gridSpan="6">
                  <a:txBody>
                    <a:bodyPr/>
                    <a:lstStyle/>
                    <a:p>
                      <a:pPr marL="0" marR="0" algn="ctr">
                        <a:lnSpc>
                          <a:spcPct val="115000"/>
                        </a:lnSpc>
                        <a:spcBef>
                          <a:spcPts val="0"/>
                        </a:spcBef>
                        <a:spcAft>
                          <a:spcPts val="0"/>
                        </a:spcAft>
                      </a:pPr>
                      <a:r>
                        <a:rPr lang="en-US" sz="1000" b="0">
                          <a:effectLst/>
                          <a:latin typeface="Nunito Sans" pitchFamily="2" charset="77"/>
                        </a:rPr>
                        <a:t>Make strategic hires at junior and senior faculty levels</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40617">
                <a:tc rowSpan="3">
                  <a:txBody>
                    <a:bodyPr/>
                    <a:lstStyle/>
                    <a:p>
                      <a:pPr marL="0" marR="0" algn="ctr">
                        <a:lnSpc>
                          <a:spcPct val="115000"/>
                        </a:lnSpc>
                        <a:spcBef>
                          <a:spcPts val="0"/>
                        </a:spcBef>
                        <a:spcAft>
                          <a:spcPts val="0"/>
                        </a:spcAft>
                      </a:pPr>
                      <a:r>
                        <a:rPr lang="en-US" sz="1200" b="1">
                          <a:effectLst/>
                          <a:latin typeface="Nunito Sans" pitchFamily="2" charset="77"/>
                        </a:rPr>
                        <a:t>Translate and transition technology</a:t>
                      </a:r>
                      <a:endParaRPr lang="en-US" sz="900" b="1">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8ACC"/>
                    </a:solidFill>
                  </a:tcPr>
                </a:tc>
                <a:tc gridSpan="2">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000" b="0">
                          <a:effectLst/>
                          <a:latin typeface="Nunito Sans" pitchFamily="2" charset="77"/>
                        </a:rPr>
                        <a:t>Hire student/faculty-industrial needs coordinator              </a:t>
                      </a:r>
                      <a:endParaRPr lang="en-US" sz="600" b="0">
                        <a:solidFill>
                          <a:schemeClr val="tx1"/>
                        </a:solidFill>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900">
                        <a:solidFill>
                          <a:schemeClr val="tx1"/>
                        </a:solidFill>
                        <a:effectLst/>
                        <a:latin typeface="Calibri"/>
                        <a:ea typeface="Calibri"/>
                        <a:cs typeface="Times New Roman"/>
                      </a:endParaRPr>
                    </a:p>
                  </a:txBody>
                  <a:tcPr marL="57382" marR="57382" marT="0" marB="0" anchor="ctr">
                    <a:solidFill>
                      <a:schemeClr val="accent4">
                        <a:lumMod val="20000"/>
                        <a:lumOff val="80000"/>
                      </a:schemeClr>
                    </a:solidFill>
                  </a:tcPr>
                </a:tc>
                <a:tc gridSpan="4">
                  <a:txBody>
                    <a:bodyPr/>
                    <a:lstStyle/>
                    <a:p>
                      <a:pPr marL="0" marR="0" algn="ctr">
                        <a:lnSpc>
                          <a:spcPct val="115000"/>
                        </a:lnSpc>
                        <a:spcBef>
                          <a:spcPts val="0"/>
                        </a:spcBef>
                        <a:spcAft>
                          <a:spcPts val="0"/>
                        </a:spcAft>
                      </a:pPr>
                      <a:r>
                        <a:rPr lang="en-US" sz="1000" b="0">
                          <a:effectLst/>
                          <a:latin typeface="Nunito Sans" pitchFamily="2" charset="77"/>
                        </a:rPr>
                        <a:t>Expand intellectual property portfolio</a:t>
                      </a:r>
                      <a:endParaRPr lang="en-US" sz="1000" b="0">
                        <a:solidFill>
                          <a:schemeClr val="tx1"/>
                        </a:solidFill>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5475">
                <a:tc vMerge="1">
                  <a:txBody>
                    <a:bodyPr/>
                    <a:lstStyle/>
                    <a:p>
                      <a:endParaRPr lang="en-US"/>
                    </a:p>
                  </a:txBody>
                  <a:tcPr/>
                </a:tc>
                <a:tc gridSpan="3">
                  <a:txBody>
                    <a:bodyPr/>
                    <a:lstStyle/>
                    <a:p>
                      <a:pPr marL="0" marR="0" algn="ctr">
                        <a:lnSpc>
                          <a:spcPct val="115000"/>
                        </a:lnSpc>
                        <a:spcBef>
                          <a:spcPts val="0"/>
                        </a:spcBef>
                        <a:spcAft>
                          <a:spcPts val="0"/>
                        </a:spcAft>
                      </a:pPr>
                      <a:r>
                        <a:rPr lang="en-US" sz="1000" b="0">
                          <a:effectLst/>
                          <a:latin typeface="Nunito Sans" pitchFamily="2" charset="77"/>
                        </a:rPr>
                        <a:t>Educate faculty in IP process</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0"/>
                        </a:spcBef>
                        <a:spcAft>
                          <a:spcPts val="0"/>
                        </a:spcAft>
                      </a:pPr>
                      <a:r>
                        <a:rPr lang="en-US" sz="1000" b="0">
                          <a:effectLst/>
                          <a:latin typeface="Nunito Sans" pitchFamily="2" charset="77"/>
                        </a:rPr>
                        <a:t>Market and license patents</a:t>
                      </a:r>
                      <a:endParaRPr lang="en-US" sz="600" b="0">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algn="ctr">
                        <a:lnSpc>
                          <a:spcPct val="115000"/>
                        </a:lnSpc>
                        <a:spcBef>
                          <a:spcPts val="0"/>
                        </a:spcBef>
                        <a:spcAft>
                          <a:spcPts val="0"/>
                        </a:spcAft>
                      </a:pPr>
                      <a:r>
                        <a:rPr lang="en-US" sz="1000" b="0">
                          <a:effectLst/>
                          <a:latin typeface="Nunito Sans" pitchFamily="2" charset="77"/>
                        </a:rPr>
                        <a:t>Evaluate BME</a:t>
                      </a:r>
                      <a:r>
                        <a:rPr lang="en-US" sz="1000" b="0" baseline="0">
                          <a:effectLst/>
                          <a:latin typeface="Nunito Sans" pitchFamily="2" charset="77"/>
                        </a:rPr>
                        <a:t> tech transfer </a:t>
                      </a:r>
                      <a:r>
                        <a:rPr lang="en-US" sz="1000" b="0">
                          <a:effectLst/>
                          <a:latin typeface="Nunito Sans" pitchFamily="2" charset="77"/>
                        </a:rPr>
                        <a:t>process</a:t>
                      </a:r>
                      <a:endParaRPr lang="en-US" sz="600" b="0">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540617">
                <a:tc vMerge="1">
                  <a:txBody>
                    <a:bodyPr/>
                    <a:lstStyle/>
                    <a:p>
                      <a:endParaRPr lang="en-US"/>
                    </a:p>
                  </a:txBody>
                  <a:tcPr/>
                </a:tc>
                <a:tc gridSpan="3">
                  <a:txBody>
                    <a:bodyPr/>
                    <a:lstStyle/>
                    <a:p>
                      <a:pPr marL="0" marR="0" algn="ctr">
                        <a:lnSpc>
                          <a:spcPct val="115000"/>
                        </a:lnSpc>
                        <a:spcBef>
                          <a:spcPts val="0"/>
                        </a:spcBef>
                        <a:spcAft>
                          <a:spcPts val="0"/>
                        </a:spcAft>
                      </a:pPr>
                      <a:r>
                        <a:rPr lang="en-US" sz="1000" b="0">
                          <a:effectLst/>
                          <a:latin typeface="Nunito Sans" pitchFamily="2" charset="77"/>
                        </a:rPr>
                        <a:t>Expand clinical and industrial partnerships</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0"/>
                        </a:spcBef>
                        <a:spcAft>
                          <a:spcPts val="0"/>
                        </a:spcAft>
                      </a:pPr>
                      <a:r>
                        <a:rPr lang="en-US" sz="1000" b="0">
                          <a:effectLst/>
                          <a:latin typeface="Nunito Sans" pitchFamily="2" charset="77"/>
                        </a:rPr>
                        <a:t>Establish clinical/industrial consortium</a:t>
                      </a:r>
                      <a:endParaRPr lang="en-US" sz="600" b="0">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algn="ctr">
                        <a:lnSpc>
                          <a:spcPct val="115000"/>
                        </a:lnSpc>
                        <a:spcBef>
                          <a:spcPts val="0"/>
                        </a:spcBef>
                        <a:spcAft>
                          <a:spcPts val="0"/>
                        </a:spcAft>
                      </a:pPr>
                      <a:r>
                        <a:rPr lang="en-US" sz="1000" b="0">
                          <a:effectLst/>
                          <a:latin typeface="Nunito Sans" pitchFamily="2" charset="77"/>
                        </a:rPr>
                        <a:t>Roadmap future translational opportunities </a:t>
                      </a:r>
                      <a:endParaRPr lang="en-US" sz="600" b="0">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sp>
        <p:nvSpPr>
          <p:cNvPr id="5" name="Title 1"/>
          <p:cNvSpPr>
            <a:spLocks noGrp="1"/>
          </p:cNvSpPr>
          <p:nvPr>
            <p:ph type="title"/>
          </p:nvPr>
        </p:nvSpPr>
        <p:spPr/>
        <p:txBody>
          <a:bodyPr>
            <a:normAutofit/>
          </a:bodyPr>
          <a:lstStyle/>
          <a:p>
            <a:pPr lvl="0"/>
            <a:r>
              <a:rPr lang="en-US"/>
              <a:t>Priority 2: Global external impact – Initiatives and actions</a:t>
            </a:r>
          </a:p>
        </p:txBody>
      </p:sp>
      <p:sp>
        <p:nvSpPr>
          <p:cNvPr id="4" name="Rectangle 1"/>
          <p:cNvSpPr>
            <a:spLocks noChangeArrowheads="1"/>
          </p:cNvSpPr>
          <p:nvPr/>
        </p:nvSpPr>
        <p:spPr bwMode="auto">
          <a:xfrm>
            <a:off x="2608264" y="15917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TextBox 6">
            <a:extLst>
              <a:ext uri="{FF2B5EF4-FFF2-40B4-BE49-F238E27FC236}">
                <a16:creationId xmlns:a16="http://schemas.microsoft.com/office/drawing/2014/main" id="{B8305928-DDF9-BC48-97C6-AF5DACA46C96}"/>
              </a:ext>
            </a:extLst>
          </p:cNvPr>
          <p:cNvSpPr txBox="1"/>
          <p:nvPr/>
        </p:nvSpPr>
        <p:spPr>
          <a:xfrm>
            <a:off x="302574" y="6201170"/>
            <a:ext cx="4777424" cy="374187"/>
          </a:xfrm>
          <a:prstGeom prst="rect">
            <a:avLst/>
          </a:prstGeom>
          <a:noFill/>
        </p:spPr>
        <p:txBody>
          <a:bodyPr wrap="square" rtlCol="0" anchor="b">
            <a:noAutofit/>
          </a:bodyPr>
          <a:lstStyle/>
          <a:p>
            <a:pPr lvl="0"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 Team Analysis</a:t>
            </a:r>
          </a:p>
        </p:txBody>
      </p:sp>
    </p:spTree>
    <p:extLst>
      <p:ext uri="{BB962C8B-B14F-4D97-AF65-F5344CB8AC3E}">
        <p14:creationId xmlns:p14="http://schemas.microsoft.com/office/powerpoint/2010/main" val="15550742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26533" y="1460704"/>
          <a:ext cx="10938936" cy="4707031"/>
        </p:xfrm>
        <a:graphic>
          <a:graphicData uri="http://schemas.openxmlformats.org/drawingml/2006/table">
            <a:tbl>
              <a:tblPr firstRow="1" firstCol="1" bandRow="1">
                <a:tableStyleId>{00A15C55-8517-42AA-B614-E9B94910E393}</a:tableStyleId>
              </a:tblPr>
              <a:tblGrid>
                <a:gridCol w="1703806">
                  <a:extLst>
                    <a:ext uri="{9D8B030D-6E8A-4147-A177-3AD203B41FA5}">
                      <a16:colId xmlns:a16="http://schemas.microsoft.com/office/drawing/2014/main" val="20000"/>
                    </a:ext>
                  </a:extLst>
                </a:gridCol>
                <a:gridCol w="1847026">
                  <a:extLst>
                    <a:ext uri="{9D8B030D-6E8A-4147-A177-3AD203B41FA5}">
                      <a16:colId xmlns:a16="http://schemas.microsoft.com/office/drawing/2014/main" val="20001"/>
                    </a:ext>
                  </a:extLst>
                </a:gridCol>
                <a:gridCol w="1847026">
                  <a:extLst>
                    <a:ext uri="{9D8B030D-6E8A-4147-A177-3AD203B41FA5}">
                      <a16:colId xmlns:a16="http://schemas.microsoft.com/office/drawing/2014/main" val="20002"/>
                    </a:ext>
                  </a:extLst>
                </a:gridCol>
                <a:gridCol w="1847026">
                  <a:extLst>
                    <a:ext uri="{9D8B030D-6E8A-4147-A177-3AD203B41FA5}">
                      <a16:colId xmlns:a16="http://schemas.microsoft.com/office/drawing/2014/main" val="20003"/>
                    </a:ext>
                  </a:extLst>
                </a:gridCol>
                <a:gridCol w="1847026">
                  <a:extLst>
                    <a:ext uri="{9D8B030D-6E8A-4147-A177-3AD203B41FA5}">
                      <a16:colId xmlns:a16="http://schemas.microsoft.com/office/drawing/2014/main" val="20004"/>
                    </a:ext>
                  </a:extLst>
                </a:gridCol>
                <a:gridCol w="1847026">
                  <a:extLst>
                    <a:ext uri="{9D8B030D-6E8A-4147-A177-3AD203B41FA5}">
                      <a16:colId xmlns:a16="http://schemas.microsoft.com/office/drawing/2014/main" val="20005"/>
                    </a:ext>
                  </a:extLst>
                </a:gridCol>
              </a:tblGrid>
              <a:tr h="310216">
                <a:tc>
                  <a:txBody>
                    <a:bodyPr/>
                    <a:lstStyle/>
                    <a:p>
                      <a:pPr marL="0" marR="0" algn="ctr">
                        <a:lnSpc>
                          <a:spcPct val="115000"/>
                        </a:lnSpc>
                        <a:spcBef>
                          <a:spcPts val="0"/>
                        </a:spcBef>
                        <a:spcAft>
                          <a:spcPts val="0"/>
                        </a:spcAft>
                      </a:pPr>
                      <a:r>
                        <a:rPr lang="en-US" sz="1200" b="1">
                          <a:effectLst/>
                          <a:latin typeface="Nunito Sans" pitchFamily="2" charset="77"/>
                        </a:rPr>
                        <a:t>Initiative Area</a:t>
                      </a:r>
                      <a:endParaRPr lang="en-US" sz="1200" b="1">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a:txBody>
                    <a:bodyPr/>
                    <a:lstStyle/>
                    <a:p>
                      <a:pPr marL="0" marR="0" algn="ctr">
                        <a:lnSpc>
                          <a:spcPct val="115000"/>
                        </a:lnSpc>
                        <a:spcBef>
                          <a:spcPts val="0"/>
                        </a:spcBef>
                        <a:spcAft>
                          <a:spcPts val="0"/>
                        </a:spcAft>
                      </a:pPr>
                      <a:r>
                        <a:rPr lang="en-US" sz="1200" b="1">
                          <a:effectLst/>
                          <a:latin typeface="Nunito Sans" pitchFamily="2" charset="77"/>
                        </a:rPr>
                        <a:t>2014-2015</a:t>
                      </a:r>
                      <a:endParaRPr lang="en-US" sz="1200" b="1">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algn="ctr">
                        <a:lnSpc>
                          <a:spcPct val="115000"/>
                        </a:lnSpc>
                        <a:spcBef>
                          <a:spcPts val="0"/>
                        </a:spcBef>
                        <a:spcAft>
                          <a:spcPts val="0"/>
                        </a:spcAft>
                      </a:pPr>
                      <a:r>
                        <a:rPr lang="en-US" sz="1200" b="1">
                          <a:effectLst/>
                          <a:latin typeface="Nunito Sans" pitchFamily="2" charset="77"/>
                        </a:rPr>
                        <a:t>2015-2016</a:t>
                      </a:r>
                      <a:endParaRPr lang="en-US" sz="1200" b="1">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algn="ctr">
                        <a:lnSpc>
                          <a:spcPct val="115000"/>
                        </a:lnSpc>
                        <a:spcBef>
                          <a:spcPts val="0"/>
                        </a:spcBef>
                        <a:spcAft>
                          <a:spcPts val="0"/>
                        </a:spcAft>
                      </a:pPr>
                      <a:r>
                        <a:rPr lang="en-US" sz="1200" b="1">
                          <a:effectLst/>
                          <a:latin typeface="Nunito Sans" pitchFamily="2" charset="77"/>
                        </a:rPr>
                        <a:t>2016-2017</a:t>
                      </a:r>
                      <a:endParaRPr lang="en-US" sz="1200" b="1">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algn="ctr">
                        <a:lnSpc>
                          <a:spcPct val="115000"/>
                        </a:lnSpc>
                        <a:spcBef>
                          <a:spcPts val="0"/>
                        </a:spcBef>
                        <a:spcAft>
                          <a:spcPts val="0"/>
                        </a:spcAft>
                      </a:pPr>
                      <a:r>
                        <a:rPr lang="en-US" sz="1200" b="1">
                          <a:effectLst/>
                          <a:latin typeface="Nunito Sans" pitchFamily="2" charset="77"/>
                        </a:rPr>
                        <a:t>2017-2018</a:t>
                      </a:r>
                      <a:endParaRPr lang="en-US" sz="1200" b="1">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algn="ctr">
                        <a:lnSpc>
                          <a:spcPct val="115000"/>
                        </a:lnSpc>
                        <a:spcBef>
                          <a:spcPts val="0"/>
                        </a:spcBef>
                        <a:spcAft>
                          <a:spcPts val="0"/>
                        </a:spcAft>
                      </a:pPr>
                      <a:r>
                        <a:rPr lang="en-US" sz="1200" b="1">
                          <a:effectLst/>
                          <a:latin typeface="Nunito Sans" pitchFamily="2" charset="77"/>
                        </a:rPr>
                        <a:t>2018-2019</a:t>
                      </a:r>
                      <a:endParaRPr lang="en-US" sz="1200" b="1">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10000"/>
                  </a:ext>
                </a:extLst>
              </a:tr>
              <a:tr h="427487">
                <a:tc rowSpan="4">
                  <a:txBody>
                    <a:bodyPr/>
                    <a:lstStyle/>
                    <a:p>
                      <a:pPr marL="0" marR="0" algn="ctr">
                        <a:lnSpc>
                          <a:spcPct val="115000"/>
                        </a:lnSpc>
                        <a:spcBef>
                          <a:spcPts val="0"/>
                        </a:spcBef>
                        <a:spcAft>
                          <a:spcPts val="0"/>
                        </a:spcAft>
                      </a:pPr>
                      <a:r>
                        <a:rPr lang="en-US" sz="1200" b="1">
                          <a:effectLst/>
                          <a:latin typeface="Nunito Sans" pitchFamily="2" charset="77"/>
                        </a:rPr>
                        <a:t>Grow industrial partnerships</a:t>
                      </a:r>
                    </a:p>
                    <a:p>
                      <a:pPr marL="0" marR="0" algn="ctr">
                        <a:lnSpc>
                          <a:spcPct val="115000"/>
                        </a:lnSpc>
                        <a:spcBef>
                          <a:spcPts val="0"/>
                        </a:spcBef>
                        <a:spcAft>
                          <a:spcPts val="0"/>
                        </a:spcAft>
                      </a:pPr>
                      <a:endParaRPr lang="en-US" sz="1200" b="1">
                        <a:effectLst/>
                        <a:latin typeface="Nunito Sans" pitchFamily="2" charset="77"/>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rowSpan="2">
                  <a:txBody>
                    <a:bodyPr/>
                    <a:lstStyle/>
                    <a:p>
                      <a:pPr marL="0" marR="0" algn="ctr">
                        <a:lnSpc>
                          <a:spcPct val="115000"/>
                        </a:lnSpc>
                        <a:spcBef>
                          <a:spcPts val="0"/>
                        </a:spcBef>
                        <a:spcAft>
                          <a:spcPts val="0"/>
                        </a:spcAft>
                      </a:pPr>
                      <a:r>
                        <a:rPr lang="en-US" sz="1000" b="0" baseline="0">
                          <a:effectLst/>
                          <a:latin typeface="Nunito Sans" pitchFamily="2" charset="77"/>
                        </a:rPr>
                        <a:t>Start </a:t>
                      </a:r>
                      <a:r>
                        <a:rPr lang="en-US" sz="1000" b="0">
                          <a:effectLst/>
                          <a:latin typeface="Nunito Sans" pitchFamily="2" charset="77"/>
                        </a:rPr>
                        <a:t> Corporate Advisory Board </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2">
                  <a:txBody>
                    <a:bodyPr/>
                    <a:lstStyle/>
                    <a:p>
                      <a:pPr algn="ctr"/>
                      <a:r>
                        <a:rPr lang="en-US" sz="1000" b="0">
                          <a:effectLst/>
                          <a:latin typeface="Nunito Sans" pitchFamily="2" charset="77"/>
                        </a:rPr>
                        <a:t>Expand</a:t>
                      </a:r>
                      <a:r>
                        <a:rPr lang="en-US" sz="1000" b="0" baseline="0">
                          <a:effectLst/>
                          <a:latin typeface="Nunito Sans" pitchFamily="2" charset="77"/>
                        </a:rPr>
                        <a:t> department and industry interactions (</a:t>
                      </a:r>
                      <a:r>
                        <a:rPr lang="en-US" sz="1000" b="0">
                          <a:effectLst/>
                          <a:latin typeface="Nunito Sans" pitchFamily="2" charset="77"/>
                        </a:rPr>
                        <a:t>industry</a:t>
                      </a:r>
                      <a:r>
                        <a:rPr lang="en-US" sz="1000" b="0" baseline="0">
                          <a:effectLst/>
                          <a:latin typeface="Nunito Sans" pitchFamily="2" charset="77"/>
                        </a:rPr>
                        <a:t> </a:t>
                      </a:r>
                      <a:r>
                        <a:rPr lang="en-US" sz="1000" b="0">
                          <a:effectLst/>
                          <a:latin typeface="Nunito Sans" pitchFamily="2" charset="77"/>
                        </a:rPr>
                        <a:t>coordinator)</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gridSpan="2">
                  <a:txBody>
                    <a:bodyPr/>
                    <a:lstStyle/>
                    <a:p>
                      <a:pPr algn="ctr"/>
                      <a:r>
                        <a:rPr lang="en-US" sz="1000" b="0">
                          <a:latin typeface="Nunito Sans" pitchFamily="2" charset="77"/>
                        </a:rPr>
                        <a:t>Assess success at industry-student</a:t>
                      </a:r>
                      <a:r>
                        <a:rPr lang="en-US" sz="1000" b="0" baseline="0">
                          <a:latin typeface="Nunito Sans" pitchFamily="2" charset="77"/>
                        </a:rPr>
                        <a:t>  interactions</a:t>
                      </a:r>
                      <a:endParaRPr lang="en-US" sz="1000" b="0">
                        <a:solidFill>
                          <a:schemeClr val="tx1"/>
                        </a:solidFill>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extLst>
                  <a:ext uri="{0D108BD9-81ED-4DB2-BD59-A6C34878D82A}">
                    <a16:rowId xmlns:a16="http://schemas.microsoft.com/office/drawing/2014/main" val="10001"/>
                  </a:ext>
                </a:extLst>
              </a:tr>
              <a:tr h="338761">
                <a:tc vMerge="1">
                  <a:txBody>
                    <a:bodyPr/>
                    <a:lstStyle/>
                    <a:p>
                      <a:endParaRPr lang="en-US"/>
                    </a:p>
                  </a:txBody>
                  <a:tcPr/>
                </a:tc>
                <a:tc v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tc gridSpan="4">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000" b="0">
                          <a:latin typeface="Nunito Sans" pitchFamily="2" charset="77"/>
                        </a:rPr>
                        <a:t>Implement</a:t>
                      </a:r>
                      <a:r>
                        <a:rPr lang="en-US" sz="1000" b="0" baseline="0">
                          <a:latin typeface="Nunito Sans" pitchFamily="2" charset="77"/>
                        </a:rPr>
                        <a:t> best suggestions from </a:t>
                      </a:r>
                      <a:r>
                        <a:rPr lang="en-US" sz="1000" b="0">
                          <a:latin typeface="Nunito Sans" pitchFamily="2" charset="77"/>
                        </a:rPr>
                        <a:t>annual</a:t>
                      </a:r>
                      <a:r>
                        <a:rPr lang="en-US" sz="1000" b="0" baseline="0">
                          <a:latin typeface="Nunito Sans" pitchFamily="2" charset="77"/>
                        </a:rPr>
                        <a:t> Corporate Advisory Board</a:t>
                      </a:r>
                      <a:r>
                        <a:rPr lang="en-US" sz="1000" b="0">
                          <a:latin typeface="Nunito Sans" pitchFamily="2" charset="77"/>
                        </a:rPr>
                        <a:t> meetings</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extLst>
                  <a:ext uri="{0D108BD9-81ED-4DB2-BD59-A6C34878D82A}">
                    <a16:rowId xmlns:a16="http://schemas.microsoft.com/office/drawing/2014/main" val="10002"/>
                  </a:ext>
                </a:extLst>
              </a:tr>
              <a:tr h="491609">
                <a:tc vMerge="1">
                  <a:txBody>
                    <a:bodyPr/>
                    <a:lstStyle/>
                    <a:p>
                      <a:endParaRPr lang="en-US"/>
                    </a:p>
                  </a:txBody>
                  <a:tcPr/>
                </a:tc>
                <a:tc gridSpan="5">
                  <a:txBody>
                    <a:bodyPr/>
                    <a:lstStyle/>
                    <a:p>
                      <a:pPr marL="0" marR="0" algn="ctr">
                        <a:lnSpc>
                          <a:spcPct val="115000"/>
                        </a:lnSpc>
                        <a:spcBef>
                          <a:spcPts val="0"/>
                        </a:spcBef>
                        <a:spcAft>
                          <a:spcPts val="0"/>
                        </a:spcAft>
                      </a:pPr>
                      <a:r>
                        <a:rPr lang="en-US" sz="1000" b="0">
                          <a:effectLst/>
                          <a:latin typeface="Nunito Sans" pitchFamily="2" charset="77"/>
                        </a:rPr>
                        <a:t> Grow industry interactions through universal</a:t>
                      </a:r>
                      <a:r>
                        <a:rPr lang="en-US" sz="1000" b="0" baseline="0">
                          <a:effectLst/>
                          <a:latin typeface="Nunito Sans" pitchFamily="2" charset="77"/>
                        </a:rPr>
                        <a:t> student partnerships program</a:t>
                      </a:r>
                    </a:p>
                    <a:p>
                      <a:pPr marL="0" marR="0" algn="ctr">
                        <a:lnSpc>
                          <a:spcPct val="115000"/>
                        </a:lnSpc>
                        <a:spcBef>
                          <a:spcPts val="0"/>
                        </a:spcBef>
                        <a:spcAft>
                          <a:spcPts val="0"/>
                        </a:spcAft>
                      </a:pPr>
                      <a:r>
                        <a:rPr lang="en-US" sz="1000" b="0" baseline="0">
                          <a:effectLst/>
                          <a:latin typeface="Nunito Sans" pitchFamily="2" charset="77"/>
                        </a:rPr>
                        <a:t>(</a:t>
                      </a:r>
                      <a:r>
                        <a:rPr lang="en-US" sz="1000" b="0">
                          <a:effectLst/>
                          <a:latin typeface="Nunito Sans" pitchFamily="2" charset="77"/>
                        </a:rPr>
                        <a:t>internships and co-ops in</a:t>
                      </a:r>
                      <a:r>
                        <a:rPr lang="en-US" sz="1000" b="0" baseline="0">
                          <a:effectLst/>
                          <a:latin typeface="Nunito Sans" pitchFamily="2" charset="77"/>
                        </a:rPr>
                        <a:t> </a:t>
                      </a:r>
                      <a:r>
                        <a:rPr lang="en-US" sz="1000" b="0">
                          <a:effectLst/>
                          <a:latin typeface="Nunito Sans" pitchFamily="2" charset="77"/>
                        </a:rPr>
                        <a:t>research,</a:t>
                      </a:r>
                      <a:r>
                        <a:rPr lang="en-US" sz="1000" b="0" baseline="0">
                          <a:effectLst/>
                          <a:latin typeface="Nunito Sans" pitchFamily="2" charset="77"/>
                        </a:rPr>
                        <a:t> industrial, or clinical areas)</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extLst>
                  <a:ext uri="{0D108BD9-81ED-4DB2-BD59-A6C34878D82A}">
                    <a16:rowId xmlns:a16="http://schemas.microsoft.com/office/drawing/2014/main" val="10003"/>
                  </a:ext>
                </a:extLst>
              </a:tr>
              <a:tr h="267178">
                <a:tc vMerge="1">
                  <a:txBody>
                    <a:bodyPr/>
                    <a:lstStyle/>
                    <a:p>
                      <a:endParaRPr lang="en-US"/>
                    </a:p>
                  </a:txBody>
                  <a:tcPr/>
                </a:tc>
                <a:tc gridSpan="5">
                  <a:txBody>
                    <a:bodyPr/>
                    <a:lstStyle/>
                    <a:p>
                      <a:pPr marL="0" marR="0" algn="ctr">
                        <a:lnSpc>
                          <a:spcPct val="115000"/>
                        </a:lnSpc>
                        <a:spcBef>
                          <a:spcPts val="0"/>
                        </a:spcBef>
                        <a:spcAft>
                          <a:spcPts val="0"/>
                        </a:spcAft>
                      </a:pPr>
                      <a:r>
                        <a:rPr lang="en-US" sz="1000" b="0">
                          <a:effectLst/>
                          <a:latin typeface="Nunito Sans" pitchFamily="2" charset="77"/>
                        </a:rPr>
                        <a:t>Develop industrial consortia and sponsors</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extLst>
                  <a:ext uri="{0D108BD9-81ED-4DB2-BD59-A6C34878D82A}">
                    <a16:rowId xmlns:a16="http://schemas.microsoft.com/office/drawing/2014/main" val="10004"/>
                  </a:ext>
                </a:extLst>
              </a:tr>
              <a:tr h="491609">
                <a:tc rowSpan="3">
                  <a:txBody>
                    <a:bodyPr/>
                    <a:lstStyle/>
                    <a:p>
                      <a:pPr marL="0" marR="0" algn="ctr">
                        <a:lnSpc>
                          <a:spcPct val="115000"/>
                        </a:lnSpc>
                        <a:spcBef>
                          <a:spcPts val="0"/>
                        </a:spcBef>
                        <a:spcAft>
                          <a:spcPts val="0"/>
                        </a:spcAft>
                      </a:pPr>
                      <a:r>
                        <a:rPr lang="en-US" sz="1200" b="1">
                          <a:effectLst/>
                          <a:latin typeface="Nunito Sans" pitchFamily="2" charset="77"/>
                        </a:rPr>
                        <a:t>Create new revenue-generating programs</a:t>
                      </a:r>
                      <a:endParaRPr lang="en-US" sz="1200" b="1">
                        <a:effectLst/>
                        <a:latin typeface="Nunito Sans" pitchFamily="2" charset="77"/>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a:txBody>
                    <a:bodyPr/>
                    <a:lstStyle/>
                    <a:p>
                      <a:pPr marL="0" marR="0" algn="ctr">
                        <a:lnSpc>
                          <a:spcPct val="115000"/>
                        </a:lnSpc>
                        <a:spcBef>
                          <a:spcPts val="0"/>
                        </a:spcBef>
                        <a:spcAft>
                          <a:spcPts val="0"/>
                        </a:spcAft>
                      </a:pPr>
                      <a:r>
                        <a:rPr lang="en-US" sz="1000" b="0">
                          <a:effectLst/>
                          <a:latin typeface="Nunito Sans" pitchFamily="2" charset="77"/>
                        </a:rPr>
                        <a:t>Submit PSM degree requests</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2">
                  <a:txBody>
                    <a:bodyPr/>
                    <a:lstStyle/>
                    <a:p>
                      <a:pPr marL="0" marR="0" algn="ctr">
                        <a:lnSpc>
                          <a:spcPct val="115000"/>
                        </a:lnSpc>
                        <a:spcBef>
                          <a:spcPts val="0"/>
                        </a:spcBef>
                        <a:spcAft>
                          <a:spcPts val="0"/>
                        </a:spcAft>
                      </a:pPr>
                      <a:r>
                        <a:rPr lang="en-US" sz="1000" b="0">
                          <a:effectLst/>
                          <a:latin typeface="Nunito Sans" pitchFamily="2" charset="77"/>
                        </a:rPr>
                        <a:t>Plan Professional Science Masters e.g.</a:t>
                      </a:r>
                      <a:r>
                        <a:rPr lang="en-US" sz="1000" b="0" baseline="0">
                          <a:effectLst/>
                          <a:latin typeface="Nunito Sans" pitchFamily="2" charset="77"/>
                        </a:rPr>
                        <a:t> </a:t>
                      </a:r>
                      <a:r>
                        <a:rPr lang="en-US" sz="1000" b="0">
                          <a:effectLst/>
                          <a:latin typeface="Nunito Sans" pitchFamily="2" charset="77"/>
                        </a:rPr>
                        <a:t>Medical Technologies</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a:p>
                  </a:txBody>
                  <a:tcPr marL="57382" marR="57382" marT="0" marB="0" anchor="ctr">
                    <a:solidFill>
                      <a:schemeClr val="accent4">
                        <a:lumMod val="20000"/>
                        <a:lumOff val="8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a:effectLst/>
                          <a:latin typeface="Nunito Sans" pitchFamily="2" charset="77"/>
                        </a:rPr>
                        <a:t>Enroll</a:t>
                      </a:r>
                      <a:r>
                        <a:rPr lang="en-US" sz="1000" b="0" baseline="0">
                          <a:effectLst/>
                          <a:latin typeface="Nunito Sans" pitchFamily="2" charset="77"/>
                        </a:rPr>
                        <a:t> initial </a:t>
                      </a:r>
                      <a:endParaRPr lang="en-US" sz="1000" b="0">
                        <a:latin typeface="Nunito Sans" pitchFamily="2" charset="77"/>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0" baseline="0">
                          <a:effectLst/>
                          <a:latin typeface="Nunito Sans" pitchFamily="2" charset="77"/>
                        </a:rPr>
                        <a:t>students</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20000"/>
                        <a:lumOff val="80000"/>
                      </a:schemeClr>
                    </a:solidFill>
                  </a:tcPr>
                </a:tc>
                <a:extLst>
                  <a:ext uri="{0D108BD9-81ED-4DB2-BD59-A6C34878D82A}">
                    <a16:rowId xmlns:a16="http://schemas.microsoft.com/office/drawing/2014/main" val="10005"/>
                  </a:ext>
                </a:extLst>
              </a:tr>
              <a:tr h="402288">
                <a:tc vMerge="1">
                  <a:txBody>
                    <a:bodyPr/>
                    <a:lstStyle/>
                    <a:p>
                      <a:endParaRPr lang="en-US"/>
                    </a:p>
                  </a:txBody>
                  <a:tcPr/>
                </a:tc>
                <a:tc gridSpan="5">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000" b="0">
                          <a:effectLst/>
                          <a:latin typeface="Nunito Sans" pitchFamily="2" charset="77"/>
                        </a:rPr>
                        <a:t>Generate F&amp;A via collaborative grants over $5M</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extLst>
                  <a:ext uri="{0D108BD9-81ED-4DB2-BD59-A6C34878D82A}">
                    <a16:rowId xmlns:a16="http://schemas.microsoft.com/office/drawing/2014/main" val="10006"/>
                  </a:ext>
                </a:extLst>
              </a:tr>
              <a:tr h="491609">
                <a:tc vMerge="1">
                  <a:txBody>
                    <a:bodyPr/>
                    <a:lstStyle/>
                    <a:p>
                      <a:endParaRPr lang="en-US"/>
                    </a:p>
                  </a:txBody>
                  <a:tcPr/>
                </a:tc>
                <a:tc>
                  <a:txBody>
                    <a:bodyPr/>
                    <a:lstStyle/>
                    <a:p>
                      <a:pPr marL="0" marR="0" algn="ctr">
                        <a:lnSpc>
                          <a:spcPct val="115000"/>
                        </a:lnSpc>
                        <a:spcBef>
                          <a:spcPts val="0"/>
                        </a:spcBef>
                        <a:spcAft>
                          <a:spcPts val="0"/>
                        </a:spcAft>
                      </a:pPr>
                      <a:r>
                        <a:rPr lang="en-US" sz="1000" b="0">
                          <a:effectLst/>
                          <a:latin typeface="Nunito Sans" pitchFamily="2" charset="77"/>
                        </a:rPr>
                        <a:t>Plan</a:t>
                      </a:r>
                      <a:r>
                        <a:rPr lang="en-US" sz="1000" b="0" baseline="0">
                          <a:effectLst/>
                          <a:latin typeface="Nunito Sans" pitchFamily="2" charset="77"/>
                        </a:rPr>
                        <a:t> </a:t>
                      </a:r>
                      <a:r>
                        <a:rPr lang="en-US" sz="1000" b="0">
                          <a:effectLst/>
                          <a:latin typeface="Nunito Sans" pitchFamily="2" charset="77"/>
                        </a:rPr>
                        <a:t>Med</a:t>
                      </a:r>
                      <a:r>
                        <a:rPr lang="en-US" sz="1000" b="0" baseline="0">
                          <a:effectLst/>
                          <a:latin typeface="Nunito Sans" pitchFamily="2" charset="77"/>
                        </a:rPr>
                        <a:t> Tech summer course</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0">
                          <a:latin typeface="Nunito Sans" pitchFamily="2" charset="77"/>
                        </a:rPr>
                        <a:t>Advertise summer</a:t>
                      </a:r>
                      <a:r>
                        <a:rPr lang="en-US" sz="1000" b="0" baseline="0">
                          <a:latin typeface="Nunito Sans" pitchFamily="2" charset="77"/>
                        </a:rPr>
                        <a:t> c</a:t>
                      </a:r>
                      <a:r>
                        <a:rPr lang="en-US" sz="1000" b="0">
                          <a:latin typeface="Nunito Sans" pitchFamily="2" charset="77"/>
                        </a:rPr>
                        <a:t>ourse</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0">
                          <a:latin typeface="Nunito Sans" pitchFamily="2" charset="77"/>
                        </a:rPr>
                        <a:t>Enroll initial class</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000" b="0">
                          <a:latin typeface="Nunito Sans" pitchFamily="2" charset="77"/>
                        </a:rPr>
                        <a:t>Grow class</a:t>
                      </a:r>
                      <a:r>
                        <a:rPr lang="en-US" sz="1000" b="0" baseline="0">
                          <a:latin typeface="Nunito Sans" pitchFamily="2" charset="77"/>
                        </a:rPr>
                        <a:t> and </a:t>
                      </a:r>
                      <a:r>
                        <a:rPr lang="en-US" sz="1000" b="0">
                          <a:latin typeface="Nunito Sans" pitchFamily="2" charset="77"/>
                        </a:rPr>
                        <a:t>assess outcomes</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extLst>
                  <a:ext uri="{0D108BD9-81ED-4DB2-BD59-A6C34878D82A}">
                    <a16:rowId xmlns:a16="http://schemas.microsoft.com/office/drawing/2014/main" val="10007"/>
                  </a:ext>
                </a:extLst>
              </a:tr>
              <a:tr h="427487">
                <a:tc rowSpan="4">
                  <a:txBody>
                    <a:bodyPr/>
                    <a:lstStyle/>
                    <a:p>
                      <a:pPr marL="0" marR="0" algn="ctr">
                        <a:lnSpc>
                          <a:spcPct val="115000"/>
                        </a:lnSpc>
                        <a:spcBef>
                          <a:spcPts val="0"/>
                        </a:spcBef>
                        <a:spcAft>
                          <a:spcPts val="0"/>
                        </a:spcAft>
                      </a:pPr>
                      <a:r>
                        <a:rPr lang="en-US" sz="1200" b="1">
                          <a:effectLst/>
                          <a:latin typeface="Nunito Sans" pitchFamily="2" charset="77"/>
                        </a:rPr>
                        <a:t>Establish a BME endowment</a:t>
                      </a:r>
                      <a:endParaRPr lang="en-US" sz="1200" b="1">
                        <a:effectLst/>
                        <a:latin typeface="Nunito Sans" pitchFamily="2" charset="77"/>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8ACC"/>
                    </a:solidFill>
                  </a:tcPr>
                </a:tc>
                <a:tc rowSpan="2">
                  <a:txBody>
                    <a:bodyPr/>
                    <a:lstStyle/>
                    <a:p>
                      <a:pPr marL="0" marR="0" algn="ctr">
                        <a:lnSpc>
                          <a:spcPct val="115000"/>
                        </a:lnSpc>
                        <a:spcBef>
                          <a:spcPts val="0"/>
                        </a:spcBef>
                        <a:spcAft>
                          <a:spcPts val="0"/>
                        </a:spcAft>
                      </a:pPr>
                      <a:r>
                        <a:rPr lang="en-US" sz="1000" b="0">
                          <a:effectLst/>
                          <a:latin typeface="Nunito Sans" pitchFamily="2" charset="77"/>
                        </a:rPr>
                        <a:t>Hire FT development staff</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algn="ctr"/>
                      <a:r>
                        <a:rPr lang="en-US" sz="1000" b="0">
                          <a:latin typeface="Nunito Sans" pitchFamily="2" charset="77"/>
                        </a:rPr>
                        <a:t>Create BME foundation</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2">
                  <a:txBody>
                    <a:bodyPr/>
                    <a:lstStyle/>
                    <a:p>
                      <a:pPr algn="ctr"/>
                      <a:r>
                        <a:rPr lang="en-US" sz="1000" b="0">
                          <a:latin typeface="Nunito Sans" pitchFamily="2" charset="77"/>
                          <a:cs typeface="Arial" panose="020B0604020202020204" pitchFamily="34" charset="0"/>
                        </a:rPr>
                        <a:t>Engage</a:t>
                      </a:r>
                      <a:r>
                        <a:rPr lang="en-US" sz="1000" b="0" baseline="0">
                          <a:latin typeface="Nunito Sans" pitchFamily="2" charset="77"/>
                          <a:cs typeface="Arial" panose="020B0604020202020204" pitchFamily="34" charset="0"/>
                        </a:rPr>
                        <a:t> BME Foundation</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a:txBody>
                    <a:bodyPr/>
                    <a:lstStyle/>
                    <a:p>
                      <a:pPr algn="ctr"/>
                      <a:r>
                        <a:rPr lang="en-US" sz="1000" b="0">
                          <a:latin typeface="Nunito Sans" pitchFamily="2" charset="77"/>
                        </a:rPr>
                        <a:t>Generate revenue from endowment</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514738">
                <a:tc vMerge="1">
                  <a:txBody>
                    <a:bodyPr/>
                    <a:lstStyle/>
                    <a:p>
                      <a:endParaRPr lang="en-US"/>
                    </a:p>
                  </a:txBody>
                  <a:tcPr/>
                </a:tc>
                <a:tc v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tc gridSpan="4">
                  <a:txBody>
                    <a:bodyPr/>
                    <a:lstStyle/>
                    <a:p>
                      <a:pPr algn="ctr"/>
                      <a:r>
                        <a:rPr lang="en-US" sz="1000" b="0">
                          <a:latin typeface="Nunito Sans" pitchFamily="2" charset="77"/>
                        </a:rPr>
                        <a:t>Participate in cross-university fundraising and capital campaign</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extLst>
                  <a:ext uri="{0D108BD9-81ED-4DB2-BD59-A6C34878D82A}">
                    <a16:rowId xmlns:a16="http://schemas.microsoft.com/office/drawing/2014/main" val="10009"/>
                  </a:ext>
                </a:extLst>
              </a:tr>
              <a:tr h="245804">
                <a:tc vMerge="1">
                  <a:txBody>
                    <a:bodyPr/>
                    <a:lstStyle/>
                    <a:p>
                      <a:endParaRPr lang="en-US"/>
                    </a:p>
                  </a:txBody>
                  <a:tcPr/>
                </a:tc>
                <a:tc gridSpan="5">
                  <a:txBody>
                    <a:bodyPr/>
                    <a:lstStyle/>
                    <a:p>
                      <a:pPr marL="0" marR="0" algn="ctr">
                        <a:lnSpc>
                          <a:spcPct val="115000"/>
                        </a:lnSpc>
                        <a:spcBef>
                          <a:spcPts val="0"/>
                        </a:spcBef>
                        <a:spcAft>
                          <a:spcPts val="0"/>
                        </a:spcAft>
                      </a:pPr>
                      <a:r>
                        <a:rPr lang="en-US" sz="1000" b="0">
                          <a:effectLst/>
                          <a:latin typeface="Nunito Sans" pitchFamily="2" charset="77"/>
                        </a:rPr>
                        <a:t>Facilitate active fundraising by chair</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extLst>
                  <a:ext uri="{0D108BD9-81ED-4DB2-BD59-A6C34878D82A}">
                    <a16:rowId xmlns:a16="http://schemas.microsoft.com/office/drawing/2014/main" val="10010"/>
                  </a:ext>
                </a:extLst>
              </a:tr>
              <a:tr h="298245">
                <a:tc vMerge="1">
                  <a:txBody>
                    <a:bodyPr/>
                    <a:lstStyle/>
                    <a:p>
                      <a:pPr marL="0" marR="0">
                        <a:lnSpc>
                          <a:spcPct val="115000"/>
                        </a:lnSpc>
                        <a:spcBef>
                          <a:spcPts val="0"/>
                        </a:spcBef>
                        <a:spcAft>
                          <a:spcPts val="0"/>
                        </a:spcAft>
                      </a:pPr>
                      <a:endParaRPr lang="en-US" sz="1200">
                        <a:effectLst/>
                        <a:latin typeface="Arial" panose="020B0604020202020204" pitchFamily="34" charset="0"/>
                        <a:cs typeface="Arial" panose="020B0604020202020204" pitchFamily="34" charset="0"/>
                      </a:endParaRPr>
                    </a:p>
                  </a:txBody>
                  <a:tcPr marL="57382" marR="57382" marT="0" marB="0">
                    <a:solidFill>
                      <a:schemeClr val="accent4">
                        <a:lumMod val="75000"/>
                      </a:schemeClr>
                    </a:solidFill>
                  </a:tcPr>
                </a:tc>
                <a:tc gridSpan="5">
                  <a:txBody>
                    <a:bodyPr/>
                    <a:lstStyle/>
                    <a:p>
                      <a:pPr marL="0" marR="0" algn="ctr">
                        <a:lnSpc>
                          <a:spcPct val="115000"/>
                        </a:lnSpc>
                        <a:spcBef>
                          <a:spcPts val="0"/>
                        </a:spcBef>
                        <a:spcAft>
                          <a:spcPts val="0"/>
                        </a:spcAft>
                      </a:pPr>
                      <a:r>
                        <a:rPr lang="en-US" sz="1000" b="0">
                          <a:effectLst/>
                          <a:latin typeface="Nunito Sans" pitchFamily="2" charset="77"/>
                        </a:rPr>
                        <a:t>Engage alumni and donors</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4" name="Rectangle 1"/>
          <p:cNvSpPr>
            <a:spLocks noChangeArrowheads="1"/>
          </p:cNvSpPr>
          <p:nvPr/>
        </p:nvSpPr>
        <p:spPr bwMode="auto">
          <a:xfrm>
            <a:off x="2608264" y="15917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Title 1"/>
          <p:cNvSpPr>
            <a:spLocks noGrp="1"/>
          </p:cNvSpPr>
          <p:nvPr>
            <p:ph type="title"/>
          </p:nvPr>
        </p:nvSpPr>
        <p:spPr/>
        <p:txBody>
          <a:bodyPr>
            <a:normAutofit/>
          </a:bodyPr>
          <a:lstStyle/>
          <a:p>
            <a:pPr lvl="0"/>
            <a:r>
              <a:rPr lang="en-US"/>
              <a:t>Priority 3: Secure resources – Initiatives and actions</a:t>
            </a:r>
          </a:p>
        </p:txBody>
      </p:sp>
      <p:sp>
        <p:nvSpPr>
          <p:cNvPr id="9" name="TextBox 8">
            <a:extLst>
              <a:ext uri="{FF2B5EF4-FFF2-40B4-BE49-F238E27FC236}">
                <a16:creationId xmlns:a16="http://schemas.microsoft.com/office/drawing/2014/main" id="{C7105151-4E95-C840-8FE9-3ADFBF437053}"/>
              </a:ext>
            </a:extLst>
          </p:cNvPr>
          <p:cNvSpPr txBox="1"/>
          <p:nvPr/>
        </p:nvSpPr>
        <p:spPr>
          <a:xfrm>
            <a:off x="302574" y="6201170"/>
            <a:ext cx="4777424" cy="374187"/>
          </a:xfrm>
          <a:prstGeom prst="rect">
            <a:avLst/>
          </a:prstGeom>
          <a:noFill/>
        </p:spPr>
        <p:txBody>
          <a:bodyPr wrap="square" rtlCol="0" anchor="b">
            <a:noAutofit/>
          </a:bodyPr>
          <a:lstStyle/>
          <a:p>
            <a:pPr lvl="0"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 Team Analysis</a:t>
            </a:r>
          </a:p>
        </p:txBody>
      </p:sp>
    </p:spTree>
    <p:extLst>
      <p:ext uri="{BB962C8B-B14F-4D97-AF65-F5344CB8AC3E}">
        <p14:creationId xmlns:p14="http://schemas.microsoft.com/office/powerpoint/2010/main" val="3963575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An outstanding BME Department will have significant impact</a:t>
            </a:r>
          </a:p>
        </p:txBody>
      </p:sp>
      <p:sp>
        <p:nvSpPr>
          <p:cNvPr id="4" name="Rectangle 3"/>
          <p:cNvSpPr/>
          <p:nvPr/>
        </p:nvSpPr>
        <p:spPr>
          <a:xfrm>
            <a:off x="3549469" y="1657549"/>
            <a:ext cx="3494798" cy="457200"/>
          </a:xfrm>
          <a:prstGeom prst="rect">
            <a:avLst/>
          </a:prstGeom>
          <a:solidFill>
            <a:srgbClr val="328A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Nunito Sans" pitchFamily="2" charset="77"/>
              </a:rPr>
              <a:t>2014-2019 Initiatives</a:t>
            </a:r>
          </a:p>
        </p:txBody>
      </p:sp>
      <p:sp>
        <p:nvSpPr>
          <p:cNvPr id="5" name="Rectangle 4"/>
          <p:cNvSpPr/>
          <p:nvPr/>
        </p:nvSpPr>
        <p:spPr>
          <a:xfrm>
            <a:off x="3549469" y="2228959"/>
            <a:ext cx="3494798" cy="1234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Create BME charter</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Enable joint departmental personnel and students</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Reposition the Department externally</a:t>
            </a:r>
          </a:p>
        </p:txBody>
      </p:sp>
      <p:sp>
        <p:nvSpPr>
          <p:cNvPr id="6" name="Rectangle 5"/>
          <p:cNvSpPr/>
          <p:nvPr/>
        </p:nvSpPr>
        <p:spPr>
          <a:xfrm>
            <a:off x="3549469" y="3574889"/>
            <a:ext cx="3494798" cy="1234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Educate a high</a:t>
            </a:r>
            <a:r>
              <a:rPr lang="en-US" sz="1200">
                <a:solidFill>
                  <a:schemeClr val="tx1"/>
                </a:solidFill>
                <a:latin typeface="Nunito Sans" pitchFamily="2" charset="77"/>
              </a:rPr>
              <a:t>-</a:t>
            </a:r>
            <a:r>
              <a:rPr kumimoji="0" lang="en-US" sz="1200" i="0" u="none" strike="noStrike" kern="1200" cap="none" spc="0" normalizeH="0" baseline="0" noProof="0">
                <a:ln>
                  <a:noFill/>
                </a:ln>
                <a:solidFill>
                  <a:schemeClr val="tx1"/>
                </a:solidFill>
                <a:effectLst/>
                <a:uLnTx/>
                <a:uFillTx/>
                <a:latin typeface="Nunito Sans" pitchFamily="2" charset="77"/>
              </a:rPr>
              <a:t>quality workforce</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Accomplish high-impact, innovative research</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Translate and transition technology</a:t>
            </a:r>
          </a:p>
        </p:txBody>
      </p:sp>
      <p:sp>
        <p:nvSpPr>
          <p:cNvPr id="14" name="Rectangle 13"/>
          <p:cNvSpPr/>
          <p:nvPr/>
        </p:nvSpPr>
        <p:spPr>
          <a:xfrm>
            <a:off x="780513" y="1657549"/>
            <a:ext cx="2633472" cy="4572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Nunito Sans" pitchFamily="2" charset="77"/>
              </a:rPr>
              <a:t>Priorities</a:t>
            </a:r>
          </a:p>
        </p:txBody>
      </p:sp>
      <p:sp>
        <p:nvSpPr>
          <p:cNvPr id="18" name="Rectangle 17"/>
          <p:cNvSpPr/>
          <p:nvPr/>
        </p:nvSpPr>
        <p:spPr>
          <a:xfrm>
            <a:off x="7174529" y="1657549"/>
            <a:ext cx="4236957"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Nunito Sans" pitchFamily="2" charset="77"/>
              </a:rPr>
              <a:t>Potential Impact</a:t>
            </a:r>
          </a:p>
        </p:txBody>
      </p:sp>
      <p:sp>
        <p:nvSpPr>
          <p:cNvPr id="19" name="Rectangle 18"/>
          <p:cNvSpPr/>
          <p:nvPr/>
        </p:nvSpPr>
        <p:spPr>
          <a:xfrm>
            <a:off x="7174529" y="2228959"/>
            <a:ext cx="4236957" cy="1234440"/>
          </a:xfrm>
          <a:prstGeom prst="rect">
            <a:avLst/>
          </a:prstGeom>
          <a:solidFill>
            <a:schemeClr val="bg1">
              <a:lumMod val="8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182880" rIns="182880"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NC leads in Biomedical Engineering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Global university/industrial  collaborations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Integrated roadmap: education, design, discovery development, demonstration, production</a:t>
            </a:r>
          </a:p>
        </p:txBody>
      </p:sp>
      <p:sp>
        <p:nvSpPr>
          <p:cNvPr id="20" name="Rectangle 19"/>
          <p:cNvSpPr/>
          <p:nvPr/>
        </p:nvSpPr>
        <p:spPr>
          <a:xfrm>
            <a:off x="7174529" y="3574889"/>
            <a:ext cx="4236957" cy="1234440"/>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lIns="182880" rIns="182880" rtlCol="0" anchor="ctr"/>
          <a:lstStyle/>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Skilled workforce improves healthcare</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Research produces break through health products e.g. targeted cancer and  diabetes therapies</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Global companies made in NC</a:t>
            </a:r>
          </a:p>
        </p:txBody>
      </p:sp>
      <p:sp>
        <p:nvSpPr>
          <p:cNvPr id="25" name="Rectangle 24"/>
          <p:cNvSpPr/>
          <p:nvPr/>
        </p:nvSpPr>
        <p:spPr>
          <a:xfrm>
            <a:off x="780514" y="2228959"/>
            <a:ext cx="2633472" cy="1234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Nunito Sans" pitchFamily="2" charset="77"/>
              </a:rPr>
              <a:t>Create a transformative inter-institutional model</a:t>
            </a:r>
          </a:p>
        </p:txBody>
      </p:sp>
      <p:sp>
        <p:nvSpPr>
          <p:cNvPr id="26" name="Rectangle 25"/>
          <p:cNvSpPr/>
          <p:nvPr/>
        </p:nvSpPr>
        <p:spPr>
          <a:xfrm>
            <a:off x="780513" y="3574889"/>
            <a:ext cx="2633472" cy="1234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Nunito Sans" pitchFamily="2" charset="77"/>
              </a:rPr>
              <a:t>Grow global impact</a:t>
            </a:r>
          </a:p>
        </p:txBody>
      </p:sp>
      <p:sp>
        <p:nvSpPr>
          <p:cNvPr id="17" name="Rectangle 16"/>
          <p:cNvSpPr/>
          <p:nvPr/>
        </p:nvSpPr>
        <p:spPr>
          <a:xfrm>
            <a:off x="3549469" y="4920819"/>
            <a:ext cx="3494798" cy="1234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Establish a BME endowment</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Grow industrial partnerships</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Create new revenue-generating programs</a:t>
            </a:r>
          </a:p>
        </p:txBody>
      </p:sp>
      <p:sp>
        <p:nvSpPr>
          <p:cNvPr id="23" name="Rectangle 22"/>
          <p:cNvSpPr/>
          <p:nvPr/>
        </p:nvSpPr>
        <p:spPr>
          <a:xfrm>
            <a:off x="780513" y="4920819"/>
            <a:ext cx="2633472" cy="123444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182880" rIns="18288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Nunito Sans" pitchFamily="2" charset="77"/>
              </a:rPr>
              <a:t>Secure resources to enable strategy</a:t>
            </a:r>
          </a:p>
        </p:txBody>
      </p:sp>
      <p:sp>
        <p:nvSpPr>
          <p:cNvPr id="16" name="Rectangle 15"/>
          <p:cNvSpPr/>
          <p:nvPr/>
        </p:nvSpPr>
        <p:spPr>
          <a:xfrm>
            <a:off x="7174529" y="4920819"/>
            <a:ext cx="4236957" cy="1234440"/>
          </a:xfrm>
          <a:prstGeom prst="rect">
            <a:avLst/>
          </a:prstGeom>
          <a:solidFill>
            <a:schemeClr val="bg1">
              <a:lumMod val="9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182880" rIns="182880" rtlCol="0" anchor="ctr"/>
          <a:lstStyle/>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BME faculty with high national/international visibility</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Strong interactions with  biotechnology companies</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New research capabilities</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Faculty/students globalized</a:t>
            </a:r>
          </a:p>
        </p:txBody>
      </p:sp>
    </p:spTree>
    <p:extLst>
      <p:ext uri="{BB962C8B-B14F-4D97-AF65-F5344CB8AC3E}">
        <p14:creationId xmlns:p14="http://schemas.microsoft.com/office/powerpoint/2010/main" val="37691926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1BD4F04-67D8-4143-9D5F-DE8394F23977}"/>
              </a:ext>
            </a:extLst>
          </p:cNvPr>
          <p:cNvCxnSpPr/>
          <p:nvPr/>
        </p:nvCxnSpPr>
        <p:spPr bwMode="auto">
          <a:xfrm>
            <a:off x="1519886" y="3127724"/>
            <a:ext cx="9152228"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9D92C3B1-4451-114B-AEEE-B69C8B492534}"/>
              </a:ext>
            </a:extLst>
          </p:cNvPr>
          <p:cNvSpPr txBox="1"/>
          <p:nvPr/>
        </p:nvSpPr>
        <p:spPr>
          <a:xfrm>
            <a:off x="3531934" y="2780852"/>
            <a:ext cx="5128130" cy="646331"/>
          </a:xfrm>
          <a:prstGeom prst="rect">
            <a:avLst/>
          </a:prstGeom>
          <a:solidFill>
            <a:schemeClr val="bg1"/>
          </a:solidFill>
        </p:spPr>
        <p:txBody>
          <a:bodyPr wrap="square" rtlCol="0">
            <a:spAutoFit/>
          </a:bodyPr>
          <a:lstStyle/>
          <a:p>
            <a:pPr algn="ctr"/>
            <a:r>
              <a:rPr lang="en-US" sz="3600" dirty="0">
                <a:solidFill>
                  <a:srgbClr val="5A99CB"/>
                </a:solidFill>
                <a:latin typeface="Calibri" panose="020F0502020204030204" pitchFamily="34" charset="0"/>
                <a:cs typeface="Calibri" panose="020F0502020204030204" pitchFamily="34" charset="0"/>
              </a:rPr>
              <a:t>Additional SWOT Research</a:t>
            </a:r>
          </a:p>
        </p:txBody>
      </p:sp>
      <p:sp>
        <p:nvSpPr>
          <p:cNvPr id="5" name="Oval 4">
            <a:extLst>
              <a:ext uri="{FF2B5EF4-FFF2-40B4-BE49-F238E27FC236}">
                <a16:creationId xmlns:a16="http://schemas.microsoft.com/office/drawing/2014/main" id="{95A02138-D39A-D741-937E-884220E565F9}"/>
              </a:ext>
            </a:extLst>
          </p:cNvPr>
          <p:cNvSpPr/>
          <p:nvPr/>
        </p:nvSpPr>
        <p:spPr>
          <a:xfrm>
            <a:off x="5844539" y="2229934"/>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3</a:t>
            </a:r>
          </a:p>
        </p:txBody>
      </p:sp>
    </p:spTree>
    <p:extLst>
      <p:ext uri="{BB962C8B-B14F-4D97-AF65-F5344CB8AC3E}">
        <p14:creationId xmlns:p14="http://schemas.microsoft.com/office/powerpoint/2010/main" val="17109189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F1401D74-F43F-3946-B8CF-B26CD00FCCE9}"/>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96" name="think-cell Slide" r:id="rId57" imgW="7772400" imgH="10058400" progId="TCLayout.ActiveDocument.1">
                  <p:embed/>
                </p:oleObj>
              </mc:Choice>
              <mc:Fallback>
                <p:oleObj name="think-cell Slide" r:id="rId57" imgW="7772400" imgH="10058400" progId="TCLayout.ActiveDocument.1">
                  <p:embed/>
                  <p:pic>
                    <p:nvPicPr>
                      <p:cNvPr id="13" name="Object 12" hidden="1">
                        <a:extLst>
                          <a:ext uri="{FF2B5EF4-FFF2-40B4-BE49-F238E27FC236}">
                            <a16:creationId xmlns:a16="http://schemas.microsoft.com/office/drawing/2014/main" id="{F1401D74-F43F-3946-B8CF-B26CD00FCCE9}"/>
                          </a:ext>
                        </a:extLst>
                      </p:cNvPr>
                      <p:cNvPicPr/>
                      <p:nvPr/>
                    </p:nvPicPr>
                    <p:blipFill>
                      <a:blip r:embed="rId58"/>
                      <a:stretch>
                        <a:fillRect/>
                      </a:stretch>
                    </p:blipFill>
                    <p:spPr>
                      <a:xfrm>
                        <a:off x="1588" y="1588"/>
                        <a:ext cx="1587" cy="158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FC355DB3-DE64-B940-9FB2-53F326A8ECA2}"/>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1400" dirty="0">
              <a:solidFill>
                <a:schemeClr val="tx2"/>
              </a:solidFill>
              <a:ea typeface="Verdana" panose="020B0604030504040204" pitchFamily="34" charset="0"/>
              <a:sym typeface="+mn-lt"/>
            </a:endParaRPr>
          </a:p>
        </p:txBody>
      </p:sp>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The UNC curriculum prepares students to succeed  </a:t>
            </a:r>
          </a:p>
        </p:txBody>
      </p:sp>
      <p:cxnSp>
        <p:nvCxnSpPr>
          <p:cNvPr id="65" name="Straight Connector 64">
            <a:extLst>
              <a:ext uri="{FF2B5EF4-FFF2-40B4-BE49-F238E27FC236}">
                <a16:creationId xmlns:a16="http://schemas.microsoft.com/office/drawing/2014/main" id="{7A941A24-BF13-134E-86AA-4B9031FC2EEA}"/>
              </a:ext>
            </a:extLst>
          </p:cNvPr>
          <p:cNvCxnSpPr>
            <a:cxnSpLocks/>
          </p:cNvCxnSpPr>
          <p:nvPr>
            <p:custDataLst>
              <p:tags r:id="rId4"/>
            </p:custDataLst>
          </p:nvPr>
        </p:nvCxnSpPr>
        <p:spPr bwMode="auto">
          <a:xfrm>
            <a:off x="6451600" y="5695950"/>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DB6EB852-C01F-F94C-B349-83C13D5A7287}"/>
              </a:ext>
            </a:extLst>
          </p:cNvPr>
          <p:cNvCxnSpPr>
            <a:cxnSpLocks/>
          </p:cNvCxnSpPr>
          <p:nvPr>
            <p:custDataLst>
              <p:tags r:id="rId5"/>
            </p:custDataLst>
          </p:nvPr>
        </p:nvCxnSpPr>
        <p:spPr bwMode="auto">
          <a:xfrm>
            <a:off x="6451600" y="4513263"/>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59FE70-00F8-3E4F-A832-FA0CF97088CD}"/>
              </a:ext>
            </a:extLst>
          </p:cNvPr>
          <p:cNvCxnSpPr/>
          <p:nvPr>
            <p:custDataLst>
              <p:tags r:id="rId6"/>
            </p:custDataLst>
          </p:nvPr>
        </p:nvCxnSpPr>
        <p:spPr bwMode="auto">
          <a:xfrm>
            <a:off x="6451599" y="2441575"/>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57E69BA6-DF9E-8D4A-A375-56C2E3EAB6F6}"/>
              </a:ext>
            </a:extLst>
          </p:cNvPr>
          <p:cNvCxnSpPr>
            <a:cxnSpLocks/>
          </p:cNvCxnSpPr>
          <p:nvPr>
            <p:custDataLst>
              <p:tags r:id="rId7"/>
            </p:custDataLst>
          </p:nvPr>
        </p:nvCxnSpPr>
        <p:spPr bwMode="auto">
          <a:xfrm>
            <a:off x="6451600" y="3822700"/>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94A0D244-BB91-7445-BD64-CFBE35C77F49}"/>
              </a:ext>
            </a:extLst>
          </p:cNvPr>
          <p:cNvCxnSpPr>
            <a:cxnSpLocks/>
          </p:cNvCxnSpPr>
          <p:nvPr>
            <p:custDataLst>
              <p:tags r:id="rId8"/>
            </p:custDataLst>
          </p:nvPr>
        </p:nvCxnSpPr>
        <p:spPr bwMode="auto">
          <a:xfrm>
            <a:off x="6451600" y="4857750"/>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CA0FF0A8-F25A-E74B-9DB0-00A77E3841A3}"/>
              </a:ext>
            </a:extLst>
          </p:cNvPr>
          <p:cNvCxnSpPr>
            <a:cxnSpLocks/>
          </p:cNvCxnSpPr>
          <p:nvPr>
            <p:custDataLst>
              <p:tags r:id="rId9"/>
            </p:custDataLst>
          </p:nvPr>
        </p:nvCxnSpPr>
        <p:spPr bwMode="auto">
          <a:xfrm>
            <a:off x="6451600" y="3478213"/>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004CBAAE-BD6E-8D42-BB31-920C1436A74C}"/>
              </a:ext>
            </a:extLst>
          </p:cNvPr>
          <p:cNvCxnSpPr>
            <a:cxnSpLocks/>
          </p:cNvCxnSpPr>
          <p:nvPr>
            <p:custDataLst>
              <p:tags r:id="rId10"/>
            </p:custDataLst>
          </p:nvPr>
        </p:nvCxnSpPr>
        <p:spPr bwMode="auto">
          <a:xfrm>
            <a:off x="6451600" y="5203825"/>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EAB1E98E-15D9-EE45-8107-41BFE60E7ACB}"/>
              </a:ext>
            </a:extLst>
          </p:cNvPr>
          <p:cNvCxnSpPr>
            <a:cxnSpLocks/>
          </p:cNvCxnSpPr>
          <p:nvPr>
            <p:custDataLst>
              <p:tags r:id="rId11"/>
            </p:custDataLst>
          </p:nvPr>
        </p:nvCxnSpPr>
        <p:spPr bwMode="auto">
          <a:xfrm>
            <a:off x="6451600" y="3132138"/>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26E40E61-4AA4-C64F-BD39-664A609B86AB}"/>
              </a:ext>
            </a:extLst>
          </p:cNvPr>
          <p:cNvCxnSpPr>
            <a:cxnSpLocks/>
          </p:cNvCxnSpPr>
          <p:nvPr>
            <p:custDataLst>
              <p:tags r:id="rId12"/>
            </p:custDataLst>
          </p:nvPr>
        </p:nvCxnSpPr>
        <p:spPr bwMode="auto">
          <a:xfrm>
            <a:off x="6451600" y="2787650"/>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5F035A7-F426-C044-9D34-4FBEA8BBCD3A}"/>
              </a:ext>
            </a:extLst>
          </p:cNvPr>
          <p:cNvCxnSpPr/>
          <p:nvPr>
            <p:custDataLst>
              <p:tags r:id="rId13"/>
            </p:custDataLst>
          </p:nvPr>
        </p:nvCxnSpPr>
        <p:spPr bwMode="auto">
          <a:xfrm>
            <a:off x="6451599" y="2097088"/>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43B07B47-5A89-AC4C-B042-782B74925727}"/>
              </a:ext>
            </a:extLst>
          </p:cNvPr>
          <p:cNvCxnSpPr>
            <a:cxnSpLocks/>
          </p:cNvCxnSpPr>
          <p:nvPr>
            <p:custDataLst>
              <p:tags r:id="rId14"/>
            </p:custDataLst>
          </p:nvPr>
        </p:nvCxnSpPr>
        <p:spPr bwMode="auto">
          <a:xfrm>
            <a:off x="6451600" y="4167188"/>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269" name="Chart 268">
            <a:extLst>
              <a:ext uri="{FF2B5EF4-FFF2-40B4-BE49-F238E27FC236}">
                <a16:creationId xmlns:a16="http://schemas.microsoft.com/office/drawing/2014/main" id="{10D6FF6E-AF65-D745-B38D-0CF0B621C809}"/>
              </a:ext>
            </a:extLst>
          </p:cNvPr>
          <p:cNvGraphicFramePr/>
          <p:nvPr>
            <p:custDataLst>
              <p:tags r:id="rId15"/>
            </p:custDataLst>
          </p:nvPr>
        </p:nvGraphicFramePr>
        <p:xfrm>
          <a:off x="6165850" y="2014538"/>
          <a:ext cx="5564188" cy="4056062"/>
        </p:xfrm>
        <a:graphic>
          <a:graphicData uri="http://schemas.openxmlformats.org/drawingml/2006/chart">
            <c:chart xmlns:c="http://schemas.openxmlformats.org/drawingml/2006/chart" xmlns:r="http://schemas.openxmlformats.org/officeDocument/2006/relationships" r:id="rId59"/>
          </a:graphicData>
        </a:graphic>
      </p:graphicFrame>
      <p:sp>
        <p:nvSpPr>
          <p:cNvPr id="79" name="Text Placeholder 2">
            <a:extLst>
              <a:ext uri="{FF2B5EF4-FFF2-40B4-BE49-F238E27FC236}">
                <a16:creationId xmlns:a16="http://schemas.microsoft.com/office/drawing/2014/main" id="{007AB0D6-D8F0-E649-BEDE-64314908E867}"/>
              </a:ext>
            </a:extLst>
          </p:cNvPr>
          <p:cNvSpPr txBox="1">
            <a:spLocks/>
          </p:cNvSpPr>
          <p:nvPr>
            <p:custDataLst>
              <p:tags r:id="rId16"/>
            </p:custDataLst>
          </p:nvPr>
        </p:nvSpPr>
        <p:spPr bwMode="gray">
          <a:xfrm>
            <a:off x="6153150" y="1990725"/>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8839C262-2437-47CC-A707-AEF440A0F373}" type="datetime'''''''''''''9''''''''''''8'''''''''''''''''''''''''">
              <a:rPr lang="en-US" altLang="en-US" sz="1400" smtClean="0">
                <a:latin typeface="+mn-lt"/>
                <a:sym typeface="+mn-lt"/>
              </a:rPr>
              <a:pPr marL="0" lvl="1" indent="0" algn="r">
                <a:spcBef>
                  <a:spcPct val="0"/>
                </a:spcBef>
                <a:spcAft>
                  <a:spcPct val="0"/>
                </a:spcAft>
                <a:buNone/>
              </a:pPr>
              <a:t>98</a:t>
            </a:fld>
            <a:endParaRPr lang="en-US" sz="1400" dirty="0">
              <a:latin typeface="+mn-lt"/>
              <a:sym typeface="+mn-lt"/>
            </a:endParaRPr>
          </a:p>
        </p:txBody>
      </p:sp>
      <p:sp>
        <p:nvSpPr>
          <p:cNvPr id="232" name="Text Placeholder 2">
            <a:extLst>
              <a:ext uri="{FF2B5EF4-FFF2-40B4-BE49-F238E27FC236}">
                <a16:creationId xmlns:a16="http://schemas.microsoft.com/office/drawing/2014/main" id="{2290D991-BCC9-5A4E-BED4-E6175A9F67DC}"/>
              </a:ext>
            </a:extLst>
          </p:cNvPr>
          <p:cNvSpPr txBox="1">
            <a:spLocks/>
          </p:cNvSpPr>
          <p:nvPr>
            <p:custDataLst>
              <p:tags r:id="rId17"/>
            </p:custDataLst>
          </p:nvPr>
        </p:nvSpPr>
        <p:spPr bwMode="gray">
          <a:xfrm>
            <a:off x="6153150" y="4406900"/>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80B1E532-049B-4F68-9703-F140214D9C79}" type="datetime'''9''''''''''''''''''''1'''''''''''''''''''''''''''''''''''">
              <a:rPr lang="en-US" altLang="en-US" sz="1400" smtClean="0">
                <a:latin typeface="+mn-lt"/>
                <a:sym typeface="+mn-lt"/>
              </a:rPr>
              <a:pPr marL="0" lvl="1" indent="0" algn="r">
                <a:spcBef>
                  <a:spcPct val="0"/>
                </a:spcBef>
                <a:spcAft>
                  <a:spcPct val="0"/>
                </a:spcAft>
                <a:buNone/>
              </a:pPr>
              <a:t>91</a:t>
            </a:fld>
            <a:endParaRPr lang="en-US" sz="1400" dirty="0">
              <a:latin typeface="+mn-lt"/>
              <a:sym typeface="+mn-lt"/>
            </a:endParaRPr>
          </a:p>
        </p:txBody>
      </p:sp>
      <p:sp>
        <p:nvSpPr>
          <p:cNvPr id="78" name="Text Placeholder 2">
            <a:extLst>
              <a:ext uri="{FF2B5EF4-FFF2-40B4-BE49-F238E27FC236}">
                <a16:creationId xmlns:a16="http://schemas.microsoft.com/office/drawing/2014/main" id="{E23721D4-9A41-AA43-A61B-CC095E094817}"/>
              </a:ext>
            </a:extLst>
          </p:cNvPr>
          <p:cNvSpPr txBox="1">
            <a:spLocks/>
          </p:cNvSpPr>
          <p:nvPr>
            <p:custDataLst>
              <p:tags r:id="rId18"/>
            </p:custDataLst>
          </p:nvPr>
        </p:nvSpPr>
        <p:spPr bwMode="gray">
          <a:xfrm>
            <a:off x="6153150" y="2335213"/>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2303F464-08C0-42D8-8E27-B0D7503D5281}" type="datetime'''''''''''''''''''''97'''''''''">
              <a:rPr lang="en-US" altLang="en-US" sz="1400" smtClean="0">
                <a:latin typeface="+mn-lt"/>
                <a:sym typeface="+mn-lt"/>
              </a:rPr>
              <a:pPr marL="0" lvl="1" indent="0" algn="r">
                <a:spcBef>
                  <a:spcPct val="0"/>
                </a:spcBef>
                <a:spcAft>
                  <a:spcPct val="0"/>
                </a:spcAft>
                <a:buNone/>
              </a:pPr>
              <a:t>97</a:t>
            </a:fld>
            <a:endParaRPr lang="en-US" sz="1400" dirty="0">
              <a:latin typeface="+mn-lt"/>
              <a:sym typeface="+mn-lt"/>
            </a:endParaRPr>
          </a:p>
        </p:txBody>
      </p:sp>
      <p:sp>
        <p:nvSpPr>
          <p:cNvPr id="237" name="Text Placeholder 2">
            <a:extLst>
              <a:ext uri="{FF2B5EF4-FFF2-40B4-BE49-F238E27FC236}">
                <a16:creationId xmlns:a16="http://schemas.microsoft.com/office/drawing/2014/main" id="{F61B316D-8C81-7D4F-9A51-4415B2325A45}"/>
              </a:ext>
            </a:extLst>
          </p:cNvPr>
          <p:cNvSpPr txBox="1">
            <a:spLocks/>
          </p:cNvSpPr>
          <p:nvPr>
            <p:custDataLst>
              <p:tags r:id="rId19"/>
            </p:custDataLst>
          </p:nvPr>
        </p:nvSpPr>
        <p:spPr bwMode="gray">
          <a:xfrm>
            <a:off x="6153150" y="2681288"/>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D9845B3B-A742-4D34-BE7F-908DE9632AC2}" type="datetime'9''6'''''''''''''''''''''''''''''''''''''''''''''''''''">
              <a:rPr lang="en-US" altLang="en-US" sz="1400" smtClean="0">
                <a:latin typeface="+mn-lt"/>
                <a:sym typeface="+mn-lt"/>
              </a:rPr>
              <a:pPr marL="0" lvl="1" indent="0" algn="r">
                <a:spcBef>
                  <a:spcPct val="0"/>
                </a:spcBef>
                <a:spcAft>
                  <a:spcPct val="0"/>
                </a:spcAft>
                <a:buNone/>
              </a:pPr>
              <a:t>96</a:t>
            </a:fld>
            <a:endParaRPr lang="en-US" sz="1400" dirty="0">
              <a:latin typeface="+mn-lt"/>
              <a:sym typeface="+mn-lt"/>
            </a:endParaRPr>
          </a:p>
        </p:txBody>
      </p:sp>
      <p:sp>
        <p:nvSpPr>
          <p:cNvPr id="51" name="Text Placeholder 2">
            <a:extLst>
              <a:ext uri="{FF2B5EF4-FFF2-40B4-BE49-F238E27FC236}">
                <a16:creationId xmlns:a16="http://schemas.microsoft.com/office/drawing/2014/main" id="{98D2421F-84E0-8A45-856E-CEAA5336A5BC}"/>
              </a:ext>
            </a:extLst>
          </p:cNvPr>
          <p:cNvSpPr txBox="1">
            <a:spLocks/>
          </p:cNvSpPr>
          <p:nvPr>
            <p:custDataLst>
              <p:tags r:id="rId20"/>
            </p:custDataLst>
          </p:nvPr>
        </p:nvSpPr>
        <p:spPr bwMode="gray">
          <a:xfrm>
            <a:off x="6243638" y="5589588"/>
            <a:ext cx="904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717B60D2-7C05-4075-9170-F7153E2DDD29}" type="datetime'''''''''''''''''''0'''''''''''''''''''''''''''''''''''''''''''">
              <a:rPr lang="en-US" altLang="en-US" sz="1400" smtClean="0">
                <a:latin typeface="+mn-lt"/>
                <a:sym typeface="+mn-lt"/>
              </a:rPr>
              <a:pPr marL="0" lvl="1" indent="0" algn="r">
                <a:spcBef>
                  <a:spcPct val="0"/>
                </a:spcBef>
                <a:spcAft>
                  <a:spcPct val="0"/>
                </a:spcAft>
                <a:buNone/>
              </a:pPr>
              <a:t>0</a:t>
            </a:fld>
            <a:endParaRPr lang="en-US" sz="1400" dirty="0">
              <a:latin typeface="+mn-lt"/>
              <a:sym typeface="+mn-lt"/>
            </a:endParaRPr>
          </a:p>
        </p:txBody>
      </p:sp>
      <p:sp>
        <p:nvSpPr>
          <p:cNvPr id="212" name="Text Placeholder 2">
            <a:extLst>
              <a:ext uri="{FF2B5EF4-FFF2-40B4-BE49-F238E27FC236}">
                <a16:creationId xmlns:a16="http://schemas.microsoft.com/office/drawing/2014/main" id="{3C7B97B3-0633-7F42-B197-0A2B8F39C933}"/>
              </a:ext>
            </a:extLst>
          </p:cNvPr>
          <p:cNvSpPr txBox="1">
            <a:spLocks/>
          </p:cNvSpPr>
          <p:nvPr>
            <p:custDataLst>
              <p:tags r:id="rId21"/>
            </p:custDataLst>
          </p:nvPr>
        </p:nvSpPr>
        <p:spPr bwMode="gray">
          <a:xfrm>
            <a:off x="6153150" y="4751388"/>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616DCC2C-8142-451D-B5D2-C0F034891B0B}" type="datetime'''''''''''''''''''9''''0'''''''''''''">
              <a:rPr lang="en-US" altLang="en-US" sz="1400" smtClean="0">
                <a:latin typeface="+mn-lt"/>
                <a:sym typeface="+mn-lt"/>
              </a:rPr>
              <a:pPr marL="0" lvl="1" indent="0" algn="r">
                <a:spcBef>
                  <a:spcPct val="0"/>
                </a:spcBef>
                <a:spcAft>
                  <a:spcPct val="0"/>
                </a:spcAft>
                <a:buNone/>
              </a:pPr>
              <a:t>90</a:t>
            </a:fld>
            <a:endParaRPr lang="en-US" sz="1400" dirty="0">
              <a:latin typeface="+mn-lt"/>
              <a:sym typeface="+mn-lt"/>
            </a:endParaRPr>
          </a:p>
        </p:txBody>
      </p:sp>
      <p:sp>
        <p:nvSpPr>
          <p:cNvPr id="231" name="Text Placeholder 2">
            <a:extLst>
              <a:ext uri="{FF2B5EF4-FFF2-40B4-BE49-F238E27FC236}">
                <a16:creationId xmlns:a16="http://schemas.microsoft.com/office/drawing/2014/main" id="{7761F137-4BA4-6249-B2B6-AEB35E05E34D}"/>
              </a:ext>
            </a:extLst>
          </p:cNvPr>
          <p:cNvSpPr txBox="1">
            <a:spLocks/>
          </p:cNvSpPr>
          <p:nvPr>
            <p:custDataLst>
              <p:tags r:id="rId22"/>
            </p:custDataLst>
          </p:nvPr>
        </p:nvSpPr>
        <p:spPr bwMode="gray">
          <a:xfrm>
            <a:off x="6153150" y="5097463"/>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889A1250-4B88-4127-A3C9-1C01B76D9B78}" type="datetime'''''''''''''8''''''''''''''''''''''''''''9'''''">
              <a:rPr lang="en-US" altLang="en-US" sz="1400" smtClean="0">
                <a:latin typeface="+mn-lt"/>
                <a:sym typeface="+mn-lt"/>
              </a:rPr>
              <a:pPr marL="0" lvl="1" indent="0" algn="r">
                <a:spcBef>
                  <a:spcPct val="0"/>
                </a:spcBef>
                <a:spcAft>
                  <a:spcPct val="0"/>
                </a:spcAft>
                <a:buNone/>
              </a:pPr>
              <a:t>89</a:t>
            </a:fld>
            <a:endParaRPr lang="en-US" sz="1400" dirty="0">
              <a:latin typeface="+mn-lt"/>
              <a:sym typeface="+mn-lt"/>
            </a:endParaRPr>
          </a:p>
        </p:txBody>
      </p:sp>
      <p:sp>
        <p:nvSpPr>
          <p:cNvPr id="236" name="Text Placeholder 2">
            <a:extLst>
              <a:ext uri="{FF2B5EF4-FFF2-40B4-BE49-F238E27FC236}">
                <a16:creationId xmlns:a16="http://schemas.microsoft.com/office/drawing/2014/main" id="{B6AF9ADB-C22F-8147-80CA-27774F36B989}"/>
              </a:ext>
            </a:extLst>
          </p:cNvPr>
          <p:cNvSpPr txBox="1">
            <a:spLocks/>
          </p:cNvSpPr>
          <p:nvPr>
            <p:custDataLst>
              <p:tags r:id="rId23"/>
            </p:custDataLst>
          </p:nvPr>
        </p:nvSpPr>
        <p:spPr bwMode="gray">
          <a:xfrm>
            <a:off x="6153150" y="3025775"/>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8FD14094-0F09-4257-9FAC-E4470AD2CDDB}" type="datetime'''''9''''''''''''''''''5'''''''''''''''''''''''''''''''">
              <a:rPr lang="en-US" altLang="en-US" sz="1400" smtClean="0">
                <a:latin typeface="+mn-lt"/>
                <a:sym typeface="+mn-lt"/>
              </a:rPr>
              <a:pPr marL="0" lvl="1" indent="0" algn="r">
                <a:spcBef>
                  <a:spcPct val="0"/>
                </a:spcBef>
                <a:spcAft>
                  <a:spcPct val="0"/>
                </a:spcAft>
                <a:buNone/>
              </a:pPr>
              <a:t>95</a:t>
            </a:fld>
            <a:endParaRPr lang="en-US" sz="1400" dirty="0">
              <a:latin typeface="+mn-lt"/>
              <a:sym typeface="+mn-lt"/>
            </a:endParaRPr>
          </a:p>
        </p:txBody>
      </p:sp>
      <p:sp>
        <p:nvSpPr>
          <p:cNvPr id="234" name="Text Placeholder 2">
            <a:extLst>
              <a:ext uri="{FF2B5EF4-FFF2-40B4-BE49-F238E27FC236}">
                <a16:creationId xmlns:a16="http://schemas.microsoft.com/office/drawing/2014/main" id="{4F2B4CD5-21E9-5B4F-901D-68401D4E4CBC}"/>
              </a:ext>
            </a:extLst>
          </p:cNvPr>
          <p:cNvSpPr txBox="1">
            <a:spLocks/>
          </p:cNvSpPr>
          <p:nvPr>
            <p:custDataLst>
              <p:tags r:id="rId24"/>
            </p:custDataLst>
          </p:nvPr>
        </p:nvSpPr>
        <p:spPr bwMode="gray">
          <a:xfrm>
            <a:off x="6153150" y="3716338"/>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76CE82C0-7451-4FF3-9251-D60B720BEB9E}" type="datetime'''''''''''''''9''''''''''''''''''''''''''3'''''''''">
              <a:rPr lang="en-US" altLang="en-US" sz="1400" smtClean="0">
                <a:latin typeface="+mn-lt"/>
                <a:sym typeface="+mn-lt"/>
              </a:rPr>
              <a:pPr marL="0" lvl="1" indent="0" algn="r">
                <a:spcBef>
                  <a:spcPct val="0"/>
                </a:spcBef>
                <a:spcAft>
                  <a:spcPct val="0"/>
                </a:spcAft>
                <a:buNone/>
              </a:pPr>
              <a:t>93</a:t>
            </a:fld>
            <a:endParaRPr lang="en-US" sz="1400" dirty="0">
              <a:latin typeface="+mn-lt"/>
              <a:sym typeface="+mn-lt"/>
            </a:endParaRPr>
          </a:p>
        </p:txBody>
      </p:sp>
      <p:sp>
        <p:nvSpPr>
          <p:cNvPr id="233" name="Text Placeholder 2">
            <a:extLst>
              <a:ext uri="{FF2B5EF4-FFF2-40B4-BE49-F238E27FC236}">
                <a16:creationId xmlns:a16="http://schemas.microsoft.com/office/drawing/2014/main" id="{9573F5E5-53CF-114F-8841-F663D3775F61}"/>
              </a:ext>
            </a:extLst>
          </p:cNvPr>
          <p:cNvSpPr txBox="1">
            <a:spLocks/>
          </p:cNvSpPr>
          <p:nvPr>
            <p:custDataLst>
              <p:tags r:id="rId25"/>
            </p:custDataLst>
          </p:nvPr>
        </p:nvSpPr>
        <p:spPr bwMode="gray">
          <a:xfrm>
            <a:off x="6153150" y="4060825"/>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0AF814CC-1227-4795-907C-296296152770}" type="datetime'''''''''''''9''''''''''''''''''''''''''2'''''">
              <a:rPr lang="en-US" altLang="en-US" sz="1400" smtClean="0">
                <a:latin typeface="+mn-lt"/>
                <a:sym typeface="+mn-lt"/>
              </a:rPr>
              <a:pPr marL="0" lvl="1" indent="0" algn="r">
                <a:spcBef>
                  <a:spcPct val="0"/>
                </a:spcBef>
                <a:spcAft>
                  <a:spcPct val="0"/>
                </a:spcAft>
                <a:buNone/>
              </a:pPr>
              <a:t>92</a:t>
            </a:fld>
            <a:endParaRPr lang="en-US" sz="1400" dirty="0">
              <a:latin typeface="+mn-lt"/>
              <a:sym typeface="+mn-lt"/>
            </a:endParaRPr>
          </a:p>
        </p:txBody>
      </p:sp>
      <p:sp>
        <p:nvSpPr>
          <p:cNvPr id="235" name="Text Placeholder 2">
            <a:extLst>
              <a:ext uri="{FF2B5EF4-FFF2-40B4-BE49-F238E27FC236}">
                <a16:creationId xmlns:a16="http://schemas.microsoft.com/office/drawing/2014/main" id="{3056731D-EEFA-964F-BF3C-0FB8BE346D58}"/>
              </a:ext>
            </a:extLst>
          </p:cNvPr>
          <p:cNvSpPr txBox="1">
            <a:spLocks/>
          </p:cNvSpPr>
          <p:nvPr>
            <p:custDataLst>
              <p:tags r:id="rId26"/>
            </p:custDataLst>
          </p:nvPr>
        </p:nvSpPr>
        <p:spPr bwMode="gray">
          <a:xfrm>
            <a:off x="6153150" y="3371850"/>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5897EAE9-C96E-4033-A60A-FA15CA6ADA0F}" type="datetime'''''''''''''''''''''''9''''''''''''''''''''''4'">
              <a:rPr lang="en-US" altLang="en-US" sz="1400" smtClean="0">
                <a:latin typeface="+mn-lt"/>
                <a:sym typeface="+mn-lt"/>
              </a:rPr>
              <a:pPr marL="0" lvl="1" indent="0" algn="r">
                <a:spcBef>
                  <a:spcPct val="0"/>
                </a:spcBef>
                <a:spcAft>
                  <a:spcPct val="0"/>
                </a:spcAft>
                <a:buNone/>
              </a:pPr>
              <a:t>94</a:t>
            </a:fld>
            <a:endParaRPr lang="en-US" sz="1400" dirty="0">
              <a:latin typeface="+mn-lt"/>
              <a:sym typeface="+mn-lt"/>
            </a:endParaRPr>
          </a:p>
        </p:txBody>
      </p:sp>
      <p:sp useBgFill="1">
        <p:nvSpPr>
          <p:cNvPr id="521" name="Freeform 520">
            <a:extLst>
              <a:ext uri="{FF2B5EF4-FFF2-40B4-BE49-F238E27FC236}">
                <a16:creationId xmlns:a16="http://schemas.microsoft.com/office/drawing/2014/main" id="{4E431C1A-53C3-6647-AD3B-A362F2BAE924}"/>
              </a:ext>
            </a:extLst>
          </p:cNvPr>
          <p:cNvSpPr/>
          <p:nvPr>
            <p:custDataLst>
              <p:tags r:id="rId27"/>
            </p:custDataLst>
          </p:nvPr>
        </p:nvSpPr>
        <p:spPr bwMode="auto">
          <a:xfrm>
            <a:off x="6437313" y="5583238"/>
            <a:ext cx="146050" cy="96838"/>
          </a:xfrm>
          <a:custGeom>
            <a:avLst/>
            <a:gdLst/>
            <a:ahLst/>
            <a:cxnLst/>
            <a:rect l="0" t="0" r="0" b="0"/>
            <a:pathLst>
              <a:path w="146051" h="96838">
                <a:moveTo>
                  <a:pt x="0" y="39687"/>
                </a:moveTo>
                <a:lnTo>
                  <a:pt x="146050" y="0"/>
                </a:lnTo>
                <a:lnTo>
                  <a:pt x="146050" y="57150"/>
                </a:lnTo>
                <a:lnTo>
                  <a:pt x="0" y="9683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19" name="Freeform 518">
            <a:extLst>
              <a:ext uri="{FF2B5EF4-FFF2-40B4-BE49-F238E27FC236}">
                <a16:creationId xmlns:a16="http://schemas.microsoft.com/office/drawing/2014/main" id="{32F644B9-663E-0349-8709-921B36E52807}"/>
              </a:ext>
            </a:extLst>
          </p:cNvPr>
          <p:cNvSpPr/>
          <p:nvPr>
            <p:custDataLst>
              <p:tags r:id="rId28"/>
            </p:custDataLst>
          </p:nvPr>
        </p:nvSpPr>
        <p:spPr bwMode="auto">
          <a:xfrm>
            <a:off x="6437313" y="5583238"/>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0" name="Freeform 519">
            <a:extLst>
              <a:ext uri="{FF2B5EF4-FFF2-40B4-BE49-F238E27FC236}">
                <a16:creationId xmlns:a16="http://schemas.microsoft.com/office/drawing/2014/main" id="{7BED9383-2F01-9F4C-9353-E8152D86B45C}"/>
              </a:ext>
            </a:extLst>
          </p:cNvPr>
          <p:cNvSpPr/>
          <p:nvPr>
            <p:custDataLst>
              <p:tags r:id="rId29"/>
            </p:custDataLst>
          </p:nvPr>
        </p:nvSpPr>
        <p:spPr bwMode="auto">
          <a:xfrm>
            <a:off x="6437313" y="5640388"/>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03" name="Text Placeholder 2">
            <a:extLst>
              <a:ext uri="{FF2B5EF4-FFF2-40B4-BE49-F238E27FC236}">
                <a16:creationId xmlns:a16="http://schemas.microsoft.com/office/drawing/2014/main" id="{44197679-584A-864B-85C0-23464FC81F0C}"/>
              </a:ext>
            </a:extLst>
          </p:cNvPr>
          <p:cNvSpPr txBox="1">
            <a:spLocks/>
          </p:cNvSpPr>
          <p:nvPr>
            <p:custDataLst>
              <p:tags r:id="rId30"/>
            </p:custDataLst>
          </p:nvPr>
        </p:nvSpPr>
        <p:spPr bwMode="gray">
          <a:xfrm>
            <a:off x="11269663" y="3206750"/>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2ACAC04C-1BC3-4210-AED0-3EBEB45421D8}" type="datetime'''''9''4'''''''''''''''''''''''''''''''''''''''''''''''''''">
              <a:rPr lang="en-US" altLang="en-US" sz="1400" smtClean="0">
                <a:latin typeface="+mn-lt"/>
                <a:sym typeface="+mn-lt"/>
              </a:rPr>
              <a:pPr/>
              <a:t>94</a:t>
            </a:fld>
            <a:endParaRPr lang="en-US" sz="1400" dirty="0">
              <a:latin typeface="+mn-lt"/>
              <a:sym typeface="+mn-lt"/>
            </a:endParaRPr>
          </a:p>
        </p:txBody>
      </p:sp>
      <p:sp>
        <p:nvSpPr>
          <p:cNvPr id="565" name="Text Placeholder 2">
            <a:extLst>
              <a:ext uri="{FF2B5EF4-FFF2-40B4-BE49-F238E27FC236}">
                <a16:creationId xmlns:a16="http://schemas.microsoft.com/office/drawing/2014/main" id="{ECFEBBA9-793B-E143-957B-934CD69A1000}"/>
              </a:ext>
            </a:extLst>
          </p:cNvPr>
          <p:cNvSpPr txBox="1">
            <a:spLocks/>
          </p:cNvSpPr>
          <p:nvPr>
            <p:custDataLst>
              <p:tags r:id="rId31"/>
            </p:custDataLst>
          </p:nvPr>
        </p:nvSpPr>
        <p:spPr bwMode="auto">
          <a:xfrm>
            <a:off x="5797550" y="3106738"/>
            <a:ext cx="212725" cy="1579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r>
              <a:rPr lang="en-US" sz="1400" dirty="0">
                <a:latin typeface="+mn-lt"/>
                <a:sym typeface="+mn-lt"/>
              </a:rPr>
              <a:t>Average Pass Rate (%)</a:t>
            </a:r>
          </a:p>
        </p:txBody>
      </p:sp>
      <p:sp>
        <p:nvSpPr>
          <p:cNvPr id="114" name="Text Placeholder 2">
            <a:extLst>
              <a:ext uri="{FF2B5EF4-FFF2-40B4-BE49-F238E27FC236}">
                <a16:creationId xmlns:a16="http://schemas.microsoft.com/office/drawing/2014/main" id="{3B08B779-6CF0-9742-99EF-952E887F3FDD}"/>
              </a:ext>
            </a:extLst>
          </p:cNvPr>
          <p:cNvSpPr txBox="1">
            <a:spLocks/>
          </p:cNvSpPr>
          <p:nvPr>
            <p:custDataLst>
              <p:tags r:id="rId32"/>
            </p:custDataLst>
          </p:nvPr>
        </p:nvSpPr>
        <p:spPr bwMode="gray">
          <a:xfrm>
            <a:off x="11269663" y="2516188"/>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EDE6B654-90BD-4ECB-822F-9D0CCC789A05}" type="datetime'''''''''9''''6'''''''''''''''''''''''''''''''''">
              <a:rPr lang="en-US" altLang="en-US" sz="1400" smtClean="0"/>
              <a:pPr/>
              <a:t>96</a:t>
            </a:fld>
            <a:endParaRPr lang="en-US" sz="1400" dirty="0">
              <a:latin typeface="+mn-lt"/>
              <a:sym typeface="+mn-lt"/>
            </a:endParaRPr>
          </a:p>
        </p:txBody>
      </p:sp>
      <p:sp useBgFill="1">
        <p:nvSpPr>
          <p:cNvPr id="112" name="Text Placeholder 2">
            <a:extLst>
              <a:ext uri="{FF2B5EF4-FFF2-40B4-BE49-F238E27FC236}">
                <a16:creationId xmlns:a16="http://schemas.microsoft.com/office/drawing/2014/main" id="{66E54C9E-A16E-114D-9062-2A10AB69285F}"/>
              </a:ext>
            </a:extLst>
          </p:cNvPr>
          <p:cNvSpPr txBox="1">
            <a:spLocks/>
          </p:cNvSpPr>
          <p:nvPr>
            <p:custDataLst>
              <p:tags r:id="rId33"/>
            </p:custDataLst>
          </p:nvPr>
        </p:nvSpPr>
        <p:spPr bwMode="gray">
          <a:xfrm>
            <a:off x="8832850" y="4241800"/>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9936D846-BA03-4520-9FBF-AB16542D5839}" type="datetime'''''''''''''''''''''''''''''''''''''''''''''91'''''''''''''">
              <a:rPr lang="en-US" altLang="en-US" sz="1400" smtClean="0"/>
              <a:pPr/>
              <a:t>91</a:t>
            </a:fld>
            <a:endParaRPr lang="en-US" sz="1400" dirty="0">
              <a:latin typeface="+mn-lt"/>
              <a:sym typeface="+mn-lt"/>
            </a:endParaRPr>
          </a:p>
        </p:txBody>
      </p:sp>
      <p:sp useBgFill="1">
        <p:nvSpPr>
          <p:cNvPr id="239" name="Text Placeholder 2">
            <a:extLst>
              <a:ext uri="{FF2B5EF4-FFF2-40B4-BE49-F238E27FC236}">
                <a16:creationId xmlns:a16="http://schemas.microsoft.com/office/drawing/2014/main" id="{5360C5A6-2FF3-094C-AB3F-EC89C9C27308}"/>
              </a:ext>
            </a:extLst>
          </p:cNvPr>
          <p:cNvSpPr txBox="1">
            <a:spLocks/>
          </p:cNvSpPr>
          <p:nvPr>
            <p:custDataLst>
              <p:tags r:id="rId34"/>
            </p:custDataLst>
          </p:nvPr>
        </p:nvSpPr>
        <p:spPr bwMode="gray">
          <a:xfrm>
            <a:off x="6554788" y="3879850"/>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109E929D-BC07-48F4-93F7-4269E6936563}" type="datetime'''''9''''''2'''''''''''''">
              <a:rPr lang="en-US" altLang="en-US" sz="1400" smtClean="0">
                <a:latin typeface="+mn-lt"/>
                <a:sym typeface="+mn-lt"/>
              </a:rPr>
              <a:pPr marL="0" lvl="1" indent="0" algn="ctr">
                <a:spcBef>
                  <a:spcPct val="0"/>
                </a:spcBef>
                <a:spcAft>
                  <a:spcPct val="0"/>
                </a:spcAft>
                <a:buNone/>
              </a:pPr>
              <a:t>92</a:t>
            </a:fld>
            <a:endParaRPr lang="en-US" sz="1400" dirty="0">
              <a:latin typeface="+mn-lt"/>
              <a:sym typeface="+mn-lt"/>
            </a:endParaRPr>
          </a:p>
        </p:txBody>
      </p:sp>
      <p:sp>
        <p:nvSpPr>
          <p:cNvPr id="59" name="Text Placeholder 2">
            <a:extLst>
              <a:ext uri="{FF2B5EF4-FFF2-40B4-BE49-F238E27FC236}">
                <a16:creationId xmlns:a16="http://schemas.microsoft.com/office/drawing/2014/main" id="{58CE588E-914E-5244-B2F7-705B91D09644}"/>
              </a:ext>
            </a:extLst>
          </p:cNvPr>
          <p:cNvSpPr txBox="1">
            <a:spLocks/>
          </p:cNvSpPr>
          <p:nvPr>
            <p:custDataLst>
              <p:tags r:id="rId35"/>
            </p:custDataLst>
          </p:nvPr>
        </p:nvSpPr>
        <p:spPr bwMode="gray">
          <a:xfrm>
            <a:off x="11269663" y="5159375"/>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CE3456C6-5C53-4942-965C-F436B1B1E611}" type="datetime'''''''''''''88'''''''''''''">
              <a:rPr lang="en-US" altLang="en-US" sz="1400" smtClean="0">
                <a:latin typeface="+mn-lt"/>
                <a:sym typeface="+mn-lt"/>
              </a:rPr>
              <a:pPr/>
              <a:t>88</a:t>
            </a:fld>
            <a:endParaRPr lang="en-US" sz="1400" dirty="0">
              <a:latin typeface="+mn-lt"/>
              <a:sym typeface="+mn-lt"/>
            </a:endParaRPr>
          </a:p>
        </p:txBody>
      </p:sp>
      <p:sp useBgFill="1">
        <p:nvSpPr>
          <p:cNvPr id="100" name="Text Placeholder 2">
            <a:extLst>
              <a:ext uri="{FF2B5EF4-FFF2-40B4-BE49-F238E27FC236}">
                <a16:creationId xmlns:a16="http://schemas.microsoft.com/office/drawing/2014/main" id="{9A4CD2A5-445F-FF4E-AAFE-E8C653F668E4}"/>
              </a:ext>
            </a:extLst>
          </p:cNvPr>
          <p:cNvSpPr txBox="1">
            <a:spLocks/>
          </p:cNvSpPr>
          <p:nvPr>
            <p:custDataLst>
              <p:tags r:id="rId36"/>
            </p:custDataLst>
          </p:nvPr>
        </p:nvSpPr>
        <p:spPr bwMode="gray">
          <a:xfrm>
            <a:off x="8832850" y="2860675"/>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C6F814A6-931D-4894-8557-07F9046C6D7F}" type="datetime'''''''''''''''''9''''''''''''''''''''''''5'''''''''''">
              <a:rPr lang="en-US" altLang="en-US" sz="1400" smtClean="0">
                <a:latin typeface="+mn-lt"/>
                <a:sym typeface="+mn-lt"/>
              </a:rPr>
              <a:pPr/>
              <a:t>95</a:t>
            </a:fld>
            <a:endParaRPr lang="en-US" sz="1400" dirty="0">
              <a:latin typeface="+mn-lt"/>
              <a:sym typeface="+mn-lt"/>
            </a:endParaRPr>
          </a:p>
        </p:txBody>
      </p:sp>
      <p:sp useBgFill="1">
        <p:nvSpPr>
          <p:cNvPr id="88" name="Text Placeholder 2">
            <a:extLst>
              <a:ext uri="{FF2B5EF4-FFF2-40B4-BE49-F238E27FC236}">
                <a16:creationId xmlns:a16="http://schemas.microsoft.com/office/drawing/2014/main" id="{FD6D9E10-C03B-BF46-85A6-919C829C3CBD}"/>
              </a:ext>
            </a:extLst>
          </p:cNvPr>
          <p:cNvSpPr txBox="1">
            <a:spLocks/>
          </p:cNvSpPr>
          <p:nvPr>
            <p:custDataLst>
              <p:tags r:id="rId37"/>
            </p:custDataLst>
          </p:nvPr>
        </p:nvSpPr>
        <p:spPr bwMode="gray">
          <a:xfrm>
            <a:off x="6554788" y="4241800"/>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6E3AB45E-316F-4E73-9A0A-F06D6E113FD7}" type="datetime'''''''''''''''''''91'''''''''''''''''''''">
              <a:rPr lang="en-US" altLang="en-US" sz="1400" smtClean="0">
                <a:latin typeface="+mn-lt"/>
                <a:sym typeface="+mn-lt"/>
              </a:rPr>
              <a:pPr/>
              <a:t>91</a:t>
            </a:fld>
            <a:endParaRPr lang="en-US" sz="1400" dirty="0">
              <a:latin typeface="+mn-lt"/>
              <a:sym typeface="+mn-lt"/>
            </a:endParaRPr>
          </a:p>
        </p:txBody>
      </p:sp>
      <p:sp>
        <p:nvSpPr>
          <p:cNvPr id="113" name="Text Placeholder 2">
            <a:extLst>
              <a:ext uri="{FF2B5EF4-FFF2-40B4-BE49-F238E27FC236}">
                <a16:creationId xmlns:a16="http://schemas.microsoft.com/office/drawing/2014/main" id="{2FE53737-9B98-564D-B687-D15E78B0CD3F}"/>
              </a:ext>
            </a:extLst>
          </p:cNvPr>
          <p:cNvSpPr txBox="1">
            <a:spLocks/>
          </p:cNvSpPr>
          <p:nvPr>
            <p:custDataLst>
              <p:tags r:id="rId38"/>
            </p:custDataLst>
          </p:nvPr>
        </p:nvSpPr>
        <p:spPr bwMode="gray">
          <a:xfrm>
            <a:off x="11269663" y="3116263"/>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0396CDA6-2817-4B9A-BAC2-66FC0E678C1F}" type="datetime'''''''9''''''''''''''''''''''''''''''''''''''''4'''''''''">
              <a:rPr lang="en-US" altLang="en-US" sz="1400" smtClean="0"/>
              <a:pPr/>
              <a:t>94</a:t>
            </a:fld>
            <a:endParaRPr lang="en-US" sz="1400" dirty="0">
              <a:latin typeface="+mn-lt"/>
              <a:sym typeface="+mn-lt"/>
            </a:endParaRPr>
          </a:p>
        </p:txBody>
      </p:sp>
      <p:sp>
        <p:nvSpPr>
          <p:cNvPr id="217" name="Text Placeholder 2">
            <a:extLst>
              <a:ext uri="{FF2B5EF4-FFF2-40B4-BE49-F238E27FC236}">
                <a16:creationId xmlns:a16="http://schemas.microsoft.com/office/drawing/2014/main" id="{8F3B6D2C-8FCA-7946-91A7-955259243FB3}"/>
              </a:ext>
            </a:extLst>
          </p:cNvPr>
          <p:cNvSpPr txBox="1">
            <a:spLocks/>
          </p:cNvSpPr>
          <p:nvPr>
            <p:custDataLst>
              <p:tags r:id="rId39"/>
            </p:custDataLst>
          </p:nvPr>
        </p:nvSpPr>
        <p:spPr bwMode="gray">
          <a:xfrm>
            <a:off x="6554788" y="1825625"/>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FF914509-DEE4-47A3-AAD0-4D7588E4EE05}" type="datetime'''''''''''9''''''''8'''''''''''''''''''''''''">
              <a:rPr lang="en-US" altLang="en-US" sz="1400" smtClean="0"/>
              <a:pPr/>
              <a:t>98</a:t>
            </a:fld>
            <a:endParaRPr lang="en-US" sz="1400" dirty="0">
              <a:latin typeface="+mn-lt"/>
              <a:sym typeface="+mn-lt"/>
            </a:endParaRPr>
          </a:p>
        </p:txBody>
      </p:sp>
      <p:sp useBgFill="1">
        <p:nvSpPr>
          <p:cNvPr id="97" name="Text Placeholder 2">
            <a:extLst>
              <a:ext uri="{FF2B5EF4-FFF2-40B4-BE49-F238E27FC236}">
                <a16:creationId xmlns:a16="http://schemas.microsoft.com/office/drawing/2014/main" id="{F1858BBD-BC14-A344-A818-CA9546017787}"/>
              </a:ext>
            </a:extLst>
          </p:cNvPr>
          <p:cNvSpPr txBox="1">
            <a:spLocks/>
          </p:cNvSpPr>
          <p:nvPr>
            <p:custDataLst>
              <p:tags r:id="rId40"/>
            </p:custDataLst>
          </p:nvPr>
        </p:nvSpPr>
        <p:spPr bwMode="gray">
          <a:xfrm>
            <a:off x="6554788" y="2170113"/>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EF448856-0DCB-4F45-B333-BDBB77B56301}" type="datetime'''''''''''9''''''''''''''''''''''''''''''''''''7'''''''''''''">
              <a:rPr lang="en-US" altLang="en-US" sz="1400" smtClean="0">
                <a:latin typeface="+mn-lt"/>
                <a:sym typeface="+mn-lt"/>
              </a:rPr>
              <a:pPr/>
              <a:t>97</a:t>
            </a:fld>
            <a:endParaRPr lang="en-US" sz="1400" dirty="0">
              <a:latin typeface="+mn-lt"/>
              <a:sym typeface="+mn-lt"/>
            </a:endParaRPr>
          </a:p>
        </p:txBody>
      </p:sp>
      <p:sp>
        <p:nvSpPr>
          <p:cNvPr id="57" name="Text Placeholder 2">
            <a:extLst>
              <a:ext uri="{FF2B5EF4-FFF2-40B4-BE49-F238E27FC236}">
                <a16:creationId xmlns:a16="http://schemas.microsoft.com/office/drawing/2014/main" id="{BC439FE4-D2FE-F64F-99A4-D076E69F39C5}"/>
              </a:ext>
            </a:extLst>
          </p:cNvPr>
          <p:cNvSpPr txBox="1">
            <a:spLocks/>
          </p:cNvSpPr>
          <p:nvPr>
            <p:custDataLst>
              <p:tags r:id="rId41"/>
            </p:custDataLst>
          </p:nvPr>
        </p:nvSpPr>
        <p:spPr bwMode="gray">
          <a:xfrm>
            <a:off x="6554788" y="5294313"/>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89762B61-62AB-4D1B-BF26-09B3E5E7C7AE}" type="datetime'''''''''''''''''''''''''''''''88'">
              <a:rPr lang="en-US" altLang="en-US" sz="1400" smtClean="0">
                <a:latin typeface="+mn-lt"/>
                <a:sym typeface="+mn-lt"/>
              </a:rPr>
              <a:pPr/>
              <a:t>88</a:t>
            </a:fld>
            <a:endParaRPr lang="en-US" sz="1400" dirty="0">
              <a:latin typeface="+mn-lt"/>
              <a:sym typeface="+mn-lt"/>
            </a:endParaRPr>
          </a:p>
        </p:txBody>
      </p:sp>
      <p:sp>
        <p:nvSpPr>
          <p:cNvPr id="240" name="Text Placeholder 2">
            <a:extLst>
              <a:ext uri="{FF2B5EF4-FFF2-40B4-BE49-F238E27FC236}">
                <a16:creationId xmlns:a16="http://schemas.microsoft.com/office/drawing/2014/main" id="{C01F1798-F7E3-E547-ABC5-385791989299}"/>
              </a:ext>
            </a:extLst>
          </p:cNvPr>
          <p:cNvSpPr txBox="1">
            <a:spLocks/>
          </p:cNvSpPr>
          <p:nvPr>
            <p:custDataLst>
              <p:tags r:id="rId42"/>
            </p:custDataLst>
          </p:nvPr>
        </p:nvSpPr>
        <p:spPr bwMode="gray">
          <a:xfrm>
            <a:off x="8832850" y="2695575"/>
            <a:ext cx="2317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5844D9E3-F104-43A8-B18C-10082EAE236D}" type="datetime'''''''9''''''''''''''''''''''''5'">
              <a:rPr lang="en-US" altLang="en-US" sz="1400" smtClean="0">
                <a:latin typeface="+mn-lt"/>
                <a:sym typeface="+mn-lt"/>
              </a:rPr>
              <a:pPr marL="0" lvl="1" indent="0" algn="ctr">
                <a:spcBef>
                  <a:spcPct val="0"/>
                </a:spcBef>
                <a:spcAft>
                  <a:spcPct val="0"/>
                </a:spcAft>
                <a:buNone/>
              </a:pPr>
              <a:t>95</a:t>
            </a:fld>
            <a:endParaRPr lang="en-US" sz="1400" dirty="0">
              <a:latin typeface="+mn-lt"/>
              <a:sym typeface="+mn-lt"/>
            </a:endParaRPr>
          </a:p>
        </p:txBody>
      </p:sp>
      <p:sp useBgFill="1">
        <p:nvSpPr>
          <p:cNvPr id="92" name="Text Placeholder 2">
            <a:extLst>
              <a:ext uri="{FF2B5EF4-FFF2-40B4-BE49-F238E27FC236}">
                <a16:creationId xmlns:a16="http://schemas.microsoft.com/office/drawing/2014/main" id="{E6B7DAAD-641E-444E-A664-890D8E655D92}"/>
              </a:ext>
            </a:extLst>
          </p:cNvPr>
          <p:cNvSpPr txBox="1">
            <a:spLocks/>
          </p:cNvSpPr>
          <p:nvPr>
            <p:custDataLst>
              <p:tags r:id="rId43"/>
            </p:custDataLst>
          </p:nvPr>
        </p:nvSpPr>
        <p:spPr bwMode="gray">
          <a:xfrm>
            <a:off x="8832850" y="2860675"/>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0B4E86DD-EA74-487F-A20D-8C25A9A49618}" type="datetime'''''''''''''95'''''''''''''''''''''''''''''''''''">
              <a:rPr lang="en-US" altLang="en-US" sz="1400" smtClean="0">
                <a:latin typeface="+mn-lt"/>
                <a:sym typeface="+mn-lt"/>
              </a:rPr>
              <a:pPr/>
              <a:t>95</a:t>
            </a:fld>
            <a:endParaRPr lang="en-US" sz="1400" dirty="0">
              <a:latin typeface="+mn-lt"/>
              <a:sym typeface="+mn-lt"/>
            </a:endParaRPr>
          </a:p>
        </p:txBody>
      </p:sp>
      <p:sp>
        <p:nvSpPr>
          <p:cNvPr id="58" name="Text Placeholder 2">
            <a:extLst>
              <a:ext uri="{FF2B5EF4-FFF2-40B4-BE49-F238E27FC236}">
                <a16:creationId xmlns:a16="http://schemas.microsoft.com/office/drawing/2014/main" id="{707E4E8E-5E4A-9F48-B177-CAC6DB88ED29}"/>
              </a:ext>
            </a:extLst>
          </p:cNvPr>
          <p:cNvSpPr txBox="1">
            <a:spLocks/>
          </p:cNvSpPr>
          <p:nvPr>
            <p:custDataLst>
              <p:tags r:id="rId44"/>
            </p:custDataLst>
          </p:nvPr>
        </p:nvSpPr>
        <p:spPr bwMode="gray">
          <a:xfrm>
            <a:off x="8832850" y="4773613"/>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F3E5831A-0730-4D51-9150-6C207D4588A2}" type="datetime'''''''''''''''''''''''''''8''''''''9'''">
              <a:rPr lang="en-US" altLang="en-US" sz="1400" smtClean="0">
                <a:latin typeface="+mn-lt"/>
                <a:sym typeface="+mn-lt"/>
              </a:rPr>
              <a:pPr/>
              <a:t>89</a:t>
            </a:fld>
            <a:endParaRPr lang="en-US" sz="1400" dirty="0">
              <a:latin typeface="+mn-lt"/>
              <a:sym typeface="+mn-lt"/>
            </a:endParaRPr>
          </a:p>
        </p:txBody>
      </p:sp>
      <p:sp>
        <p:nvSpPr>
          <p:cNvPr id="94" name="Text Placeholder 2">
            <a:extLst>
              <a:ext uri="{FF2B5EF4-FFF2-40B4-BE49-F238E27FC236}">
                <a16:creationId xmlns:a16="http://schemas.microsoft.com/office/drawing/2014/main" id="{AC36F8E0-1183-DA45-B60D-B4406D4DF0F1}"/>
              </a:ext>
            </a:extLst>
          </p:cNvPr>
          <p:cNvSpPr txBox="1">
            <a:spLocks/>
          </p:cNvSpPr>
          <p:nvPr>
            <p:custDataLst>
              <p:tags r:id="rId45"/>
            </p:custDataLst>
          </p:nvPr>
        </p:nvSpPr>
        <p:spPr bwMode="gray">
          <a:xfrm>
            <a:off x="11269663" y="2516188"/>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C39965B6-CEF2-435D-913B-AD1917ABE6C6}" type="datetime'''''''''''''''''''''''''''''''''9''''''''''''''''''''6'''''''">
              <a:rPr lang="en-US" altLang="en-US" sz="1400" smtClean="0">
                <a:latin typeface="+mn-lt"/>
                <a:sym typeface="+mn-lt"/>
              </a:rPr>
              <a:pPr/>
              <a:t>96</a:t>
            </a:fld>
            <a:endParaRPr lang="en-US" sz="1400" dirty="0">
              <a:latin typeface="+mn-lt"/>
              <a:sym typeface="+mn-lt"/>
            </a:endParaRPr>
          </a:p>
        </p:txBody>
      </p:sp>
      <p:cxnSp>
        <p:nvCxnSpPr>
          <p:cNvPr id="90" name="Straight Connector 89">
            <a:extLst>
              <a:ext uri="{FF2B5EF4-FFF2-40B4-BE49-F238E27FC236}">
                <a16:creationId xmlns:a16="http://schemas.microsoft.com/office/drawing/2014/main" id="{52E68869-A3CE-704E-9C1A-BBD03BA046AC}"/>
              </a:ext>
            </a:extLst>
          </p:cNvPr>
          <p:cNvCxnSpPr/>
          <p:nvPr>
            <p:custDataLst>
              <p:tags r:id="rId46"/>
            </p:custDataLst>
          </p:nvPr>
        </p:nvCxnSpPr>
        <p:spPr bwMode="gray">
          <a:xfrm>
            <a:off x="10104438" y="3932238"/>
            <a:ext cx="209550" cy="0"/>
          </a:xfrm>
          <a:prstGeom prst="line">
            <a:avLst/>
          </a:prstGeom>
          <a:ln w="19050" cap="rnd"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75B4D6-74A5-7B4F-9396-982898FECDD9}"/>
              </a:ext>
            </a:extLst>
          </p:cNvPr>
          <p:cNvCxnSpPr/>
          <p:nvPr>
            <p:custDataLst>
              <p:tags r:id="rId47"/>
            </p:custDataLst>
          </p:nvPr>
        </p:nvCxnSpPr>
        <p:spPr bwMode="gray">
          <a:xfrm>
            <a:off x="10104438" y="4459288"/>
            <a:ext cx="209550" cy="0"/>
          </a:xfrm>
          <a:prstGeom prst="line">
            <a:avLst/>
          </a:prstGeom>
          <a:ln w="19050" cap="rnd" cmpd="sng" algn="ctr">
            <a:solidFill>
              <a:schemeClr val="accent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1A251B1-0467-8949-ACD4-DDF61E89588C}"/>
              </a:ext>
            </a:extLst>
          </p:cNvPr>
          <p:cNvCxnSpPr/>
          <p:nvPr>
            <p:custDataLst>
              <p:tags r:id="rId48"/>
            </p:custDataLst>
          </p:nvPr>
        </p:nvCxnSpPr>
        <p:spPr bwMode="gray">
          <a:xfrm>
            <a:off x="10104438" y="4722813"/>
            <a:ext cx="209550" cy="0"/>
          </a:xfrm>
          <a:prstGeom prst="line">
            <a:avLst/>
          </a:prstGeom>
          <a:ln w="19050" cap="rnd" cmpd="sng" algn="ctr">
            <a:solidFill>
              <a:srgbClr val="00777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C09FC55-B866-0A43-BB07-8862A8918340}"/>
              </a:ext>
            </a:extLst>
          </p:cNvPr>
          <p:cNvCxnSpPr/>
          <p:nvPr>
            <p:custDataLst>
              <p:tags r:id="rId49"/>
            </p:custDataLst>
          </p:nvPr>
        </p:nvCxnSpPr>
        <p:spPr bwMode="gray">
          <a:xfrm>
            <a:off x="10104438" y="4195763"/>
            <a:ext cx="209550" cy="0"/>
          </a:xfrm>
          <a:prstGeom prst="line">
            <a:avLst/>
          </a:prstGeom>
          <a:ln w="19050" cap="rnd" cmpd="sng" algn="ctr">
            <a:solidFill>
              <a:schemeClr val="hlink"/>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1300A69-0CCD-804D-AB44-3BCB4250B86F}"/>
              </a:ext>
            </a:extLst>
          </p:cNvPr>
          <p:cNvCxnSpPr/>
          <p:nvPr>
            <p:custDataLst>
              <p:tags r:id="rId50"/>
            </p:custDataLst>
          </p:nvPr>
        </p:nvCxnSpPr>
        <p:spPr bwMode="auto">
          <a:xfrm>
            <a:off x="10104438" y="4986338"/>
            <a:ext cx="209550" cy="0"/>
          </a:xfrm>
          <a:prstGeom prst="line">
            <a:avLst/>
          </a:prstGeom>
          <a:ln w="19050" cap="rnd"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 Placeholder 2">
            <a:extLst>
              <a:ext uri="{FF2B5EF4-FFF2-40B4-BE49-F238E27FC236}">
                <a16:creationId xmlns:a16="http://schemas.microsoft.com/office/drawing/2014/main" id="{56BAC40B-E942-AE41-8602-7485B1ABD947}"/>
              </a:ext>
            </a:extLst>
          </p:cNvPr>
          <p:cNvSpPr txBox="1">
            <a:spLocks/>
          </p:cNvSpPr>
          <p:nvPr>
            <p:custDataLst>
              <p:tags r:id="rId51"/>
            </p:custDataLst>
          </p:nvPr>
        </p:nvSpPr>
        <p:spPr bwMode="auto">
          <a:xfrm>
            <a:off x="10385425" y="4360863"/>
            <a:ext cx="6635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FDE136B2-F381-4895-9425-D1A51CABDEDF}" type="datetime'M''''ic''hi''''''''''''''''''''''''''''g''''a''''''''n'">
              <a:rPr lang="en-US" altLang="en-US" sz="1400" smtClean="0"/>
              <a:pPr/>
              <a:t>Michigan</a:t>
            </a:fld>
            <a:endParaRPr lang="en-US" sz="1400" dirty="0">
              <a:latin typeface="+mn-lt"/>
              <a:sym typeface="+mn-lt"/>
            </a:endParaRPr>
          </a:p>
        </p:txBody>
      </p:sp>
      <p:sp>
        <p:nvSpPr>
          <p:cNvPr id="74" name="Text Placeholder 2">
            <a:extLst>
              <a:ext uri="{FF2B5EF4-FFF2-40B4-BE49-F238E27FC236}">
                <a16:creationId xmlns:a16="http://schemas.microsoft.com/office/drawing/2014/main" id="{CC08DE2D-A46B-8F4A-8B65-8513763B7980}"/>
              </a:ext>
            </a:extLst>
          </p:cNvPr>
          <p:cNvSpPr txBox="1">
            <a:spLocks/>
          </p:cNvSpPr>
          <p:nvPr>
            <p:custDataLst>
              <p:tags r:id="rId52"/>
            </p:custDataLst>
          </p:nvPr>
        </p:nvSpPr>
        <p:spPr bwMode="auto">
          <a:xfrm>
            <a:off x="10385425" y="4624388"/>
            <a:ext cx="7778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5E1CE212-D52E-4056-A8D9-3C1089CBB604}" type="datetime'M''''''''''''''''''''i''n''''''''''''ne''''''so''t''''a'''">
              <a:rPr lang="en-US" altLang="en-US" sz="1400" smtClean="0"/>
              <a:pPr/>
              <a:t>Minnesota</a:t>
            </a:fld>
            <a:endParaRPr lang="en-US" sz="1400" dirty="0">
              <a:latin typeface="+mn-lt"/>
              <a:sym typeface="+mn-lt"/>
            </a:endParaRPr>
          </a:p>
        </p:txBody>
      </p:sp>
      <p:sp>
        <p:nvSpPr>
          <p:cNvPr id="55" name="Text Placeholder 2">
            <a:extLst>
              <a:ext uri="{FF2B5EF4-FFF2-40B4-BE49-F238E27FC236}">
                <a16:creationId xmlns:a16="http://schemas.microsoft.com/office/drawing/2014/main" id="{3429045F-30D5-494C-B262-F064EEC7B010}"/>
              </a:ext>
            </a:extLst>
          </p:cNvPr>
          <p:cNvSpPr txBox="1">
            <a:spLocks/>
          </p:cNvSpPr>
          <p:nvPr>
            <p:custDataLst>
              <p:tags r:id="rId53"/>
            </p:custDataLst>
          </p:nvPr>
        </p:nvSpPr>
        <p:spPr bwMode="auto">
          <a:xfrm>
            <a:off x="10385425" y="4887913"/>
            <a:ext cx="121761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9F12027B-295B-49C5-8934-2CA547BF543C}" type="datetime'''''N''''''''ati''''o''n''''al'''''''''' ''''''NA''''PLE''X'">
              <a:rPr lang="en-US" altLang="en-US" sz="1400" smtClean="0"/>
              <a:pPr/>
              <a:t>National NAPLEX</a:t>
            </a:fld>
            <a:endParaRPr lang="en-US" sz="1400" dirty="0">
              <a:latin typeface="+mn-lt"/>
              <a:sym typeface="+mn-lt"/>
            </a:endParaRPr>
          </a:p>
        </p:txBody>
      </p:sp>
      <p:sp>
        <p:nvSpPr>
          <p:cNvPr id="11" name="Text Placeholder 2">
            <a:extLst>
              <a:ext uri="{FF2B5EF4-FFF2-40B4-BE49-F238E27FC236}">
                <a16:creationId xmlns:a16="http://schemas.microsoft.com/office/drawing/2014/main" id="{F835CBE8-8585-754F-90C7-B9F34A2FFA8D}"/>
              </a:ext>
            </a:extLst>
          </p:cNvPr>
          <p:cNvSpPr txBox="1">
            <a:spLocks/>
          </p:cNvSpPr>
          <p:nvPr>
            <p:custDataLst>
              <p:tags r:id="rId54"/>
            </p:custDataLst>
          </p:nvPr>
        </p:nvSpPr>
        <p:spPr bwMode="auto">
          <a:xfrm>
            <a:off x="10385425" y="4097338"/>
            <a:ext cx="3714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F881C86A-82CC-4C62-B98C-28238665E691}" type="datetime'''''''''''''''''''''''''''U''C''''''''''S''''F'''''''''''">
              <a:rPr lang="en-US" altLang="en-US" sz="1400" smtClean="0"/>
              <a:pPr/>
              <a:t>UCSF</a:t>
            </a:fld>
            <a:endParaRPr lang="en-US" sz="1400" dirty="0">
              <a:latin typeface="+mn-lt"/>
              <a:sym typeface="+mn-lt"/>
            </a:endParaRPr>
          </a:p>
        </p:txBody>
      </p:sp>
      <p:sp>
        <p:nvSpPr>
          <p:cNvPr id="10" name="Text Placeholder 2">
            <a:extLst>
              <a:ext uri="{FF2B5EF4-FFF2-40B4-BE49-F238E27FC236}">
                <a16:creationId xmlns:a16="http://schemas.microsoft.com/office/drawing/2014/main" id="{23316B96-B223-9A4C-B70D-005E96BB3883}"/>
              </a:ext>
            </a:extLst>
          </p:cNvPr>
          <p:cNvSpPr txBox="1">
            <a:spLocks/>
          </p:cNvSpPr>
          <p:nvPr>
            <p:custDataLst>
              <p:tags r:id="rId55"/>
            </p:custDataLst>
          </p:nvPr>
        </p:nvSpPr>
        <p:spPr bwMode="auto">
          <a:xfrm>
            <a:off x="10385425" y="3833814"/>
            <a:ext cx="3238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r>
              <a:rPr lang="en-US" sz="1400" dirty="0">
                <a:latin typeface="+mn-lt"/>
                <a:sym typeface="+mn-lt"/>
              </a:rPr>
              <a:t>UNC</a:t>
            </a:r>
          </a:p>
        </p:txBody>
      </p:sp>
      <p:sp>
        <p:nvSpPr>
          <p:cNvPr id="602" name="TextBox 601">
            <a:extLst>
              <a:ext uri="{FF2B5EF4-FFF2-40B4-BE49-F238E27FC236}">
                <a16:creationId xmlns:a16="http://schemas.microsoft.com/office/drawing/2014/main" id="{9A91C934-CB94-1347-A4D2-6A7526D3F88E}"/>
              </a:ext>
            </a:extLst>
          </p:cNvPr>
          <p:cNvSpPr txBox="1"/>
          <p:nvPr/>
        </p:nvSpPr>
        <p:spPr>
          <a:xfrm>
            <a:off x="5919788" y="1347272"/>
            <a:ext cx="5465763" cy="646331"/>
          </a:xfrm>
          <a:prstGeom prst="rect">
            <a:avLst/>
          </a:prstGeom>
          <a:noFill/>
        </p:spPr>
        <p:txBody>
          <a:bodyPr wrap="square" rtlCol="0">
            <a:spAutoFit/>
          </a:bodyPr>
          <a:lstStyle/>
          <a:p>
            <a:pPr algn="ctr"/>
            <a:r>
              <a:rPr lang="en-US" b="1" dirty="0"/>
              <a:t>Top Pharmacy Schools and National NAPLEX First-Time Pass Rates by Year</a:t>
            </a:r>
          </a:p>
        </p:txBody>
      </p:sp>
      <p:sp>
        <p:nvSpPr>
          <p:cNvPr id="623" name="TextBox 622">
            <a:extLst>
              <a:ext uri="{FF2B5EF4-FFF2-40B4-BE49-F238E27FC236}">
                <a16:creationId xmlns:a16="http://schemas.microsoft.com/office/drawing/2014/main" id="{94DD2C7E-1A50-1A44-A28F-CDFB2E4FE985}"/>
              </a:ext>
            </a:extLst>
          </p:cNvPr>
          <p:cNvSpPr txBox="1"/>
          <p:nvPr/>
        </p:nvSpPr>
        <p:spPr>
          <a:xfrm>
            <a:off x="706748" y="1379563"/>
            <a:ext cx="4609732" cy="4524315"/>
          </a:xfrm>
          <a:prstGeom prst="rect">
            <a:avLst/>
          </a:prstGeom>
          <a:noFill/>
        </p:spPr>
        <p:txBody>
          <a:bodyPr wrap="square" rtlCol="0">
            <a:spAutoFit/>
          </a:bodyPr>
          <a:lstStyle/>
          <a:p>
            <a:pPr algn="ctr"/>
            <a:r>
              <a:rPr lang="en-US" b="1" dirty="0">
                <a:solidFill>
                  <a:srgbClr val="5A99CB"/>
                </a:solidFill>
              </a:rPr>
              <a:t>Class of 2019 is the inaugural class to graduate from the new transformative curriculum focused on the Eshelman Advantage:</a:t>
            </a:r>
          </a:p>
          <a:p>
            <a:pPr algn="ctr"/>
            <a:endParaRPr lang="en-US" b="1" dirty="0">
              <a:solidFill>
                <a:srgbClr val="5A99CB"/>
              </a:solidFill>
            </a:endParaRPr>
          </a:p>
          <a:p>
            <a:pPr marL="285750" indent="-285750">
              <a:buFont typeface="Arial" panose="020B0604020202020204" pitchFamily="34" charset="0"/>
              <a:buChar char="•"/>
            </a:pPr>
            <a:r>
              <a:rPr lang="en-US" b="1" dirty="0"/>
              <a:t>Learn –</a:t>
            </a:r>
            <a:r>
              <a:rPr lang="en-US" dirty="0"/>
              <a:t> gain foundational knowledge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Grow – </a:t>
            </a:r>
            <a:r>
              <a:rPr lang="en-US" dirty="0"/>
              <a:t>enhance knowledge and skills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Experience - </a:t>
            </a:r>
            <a:r>
              <a:rPr lang="en-US" dirty="0"/>
              <a:t>apply learning through immersion experiences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Retain – </a:t>
            </a:r>
            <a:r>
              <a:rPr lang="en-US" dirty="0"/>
              <a:t>improve comprehension and understanding </a:t>
            </a:r>
          </a:p>
          <a:p>
            <a:pPr marL="285750" indent="-285750">
              <a:buFont typeface="Arial" panose="020B0604020202020204" pitchFamily="34" charset="0"/>
              <a:buChar char="•"/>
            </a:pPr>
            <a:endParaRPr lang="en-US" b="1" dirty="0">
              <a:solidFill>
                <a:srgbClr val="5A99CB"/>
              </a:solidFill>
            </a:endParaRPr>
          </a:p>
          <a:p>
            <a:pPr algn="ctr"/>
            <a:endParaRPr lang="en-US" b="1" dirty="0">
              <a:solidFill>
                <a:srgbClr val="5A99CB"/>
              </a:solidFill>
            </a:endParaRPr>
          </a:p>
          <a:p>
            <a:pPr algn="ctr"/>
            <a:endParaRPr lang="en-US" b="1" dirty="0">
              <a:solidFill>
                <a:srgbClr val="5A99CB"/>
              </a:solidFill>
            </a:endParaRPr>
          </a:p>
        </p:txBody>
      </p:sp>
      <p:sp>
        <p:nvSpPr>
          <p:cNvPr id="3" name="TextBox 2">
            <a:extLst>
              <a:ext uri="{FF2B5EF4-FFF2-40B4-BE49-F238E27FC236}">
                <a16:creationId xmlns:a16="http://schemas.microsoft.com/office/drawing/2014/main" id="{C041456E-964E-1043-8D5A-ECDD77E11552}"/>
              </a:ext>
            </a:extLst>
          </p:cNvPr>
          <p:cNvSpPr txBox="1"/>
          <p:nvPr/>
        </p:nvSpPr>
        <p:spPr>
          <a:xfrm>
            <a:off x="261788" y="5975868"/>
            <a:ext cx="2922595" cy="246221"/>
          </a:xfrm>
          <a:prstGeom prst="rect">
            <a:avLst/>
          </a:prstGeom>
          <a:noFill/>
        </p:spPr>
        <p:txBody>
          <a:bodyPr wrap="none" rtlCol="0">
            <a:spAutoFit/>
          </a:bodyPr>
          <a:lstStyle/>
          <a:p>
            <a:r>
              <a:rPr lang="en-US" sz="1000" i="1" dirty="0"/>
              <a:t>Source: </a:t>
            </a:r>
            <a:r>
              <a:rPr lang="en-US" sz="1000" i="1" dirty="0">
                <a:solidFill>
                  <a:srgbClr val="FF0000"/>
                </a:solidFill>
                <a:hlinkClick r:id="rId60"/>
              </a:rPr>
              <a:t>National Association of Boards of Pharmacy</a:t>
            </a:r>
            <a:endParaRPr lang="en-US" sz="1000" i="1" dirty="0">
              <a:solidFill>
                <a:srgbClr val="FF0000"/>
              </a:solidFill>
            </a:endParaRPr>
          </a:p>
        </p:txBody>
      </p:sp>
      <p:sp>
        <p:nvSpPr>
          <p:cNvPr id="62" name="TextBox 61">
            <a:hlinkClick r:id="rId61" action="ppaction://hlinksldjump"/>
            <a:extLst>
              <a:ext uri="{FF2B5EF4-FFF2-40B4-BE49-F238E27FC236}">
                <a16:creationId xmlns:a16="http://schemas.microsoft.com/office/drawing/2014/main" id="{338CBD9D-174C-6B4A-AAAC-4E53F5D653DE}"/>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62" action="ppaction://hlinksldjump"/>
              </a:rPr>
              <a:t>[Back to Phase 1 SWOT]</a:t>
            </a:r>
            <a:endParaRPr lang="en-US" sz="1200" dirty="0"/>
          </a:p>
        </p:txBody>
      </p:sp>
    </p:spTree>
    <p:extLst>
      <p:ext uri="{BB962C8B-B14F-4D97-AF65-F5344CB8AC3E}">
        <p14:creationId xmlns:p14="http://schemas.microsoft.com/office/powerpoint/2010/main" val="18853843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B37D225-9A8E-0847-9DC5-1A66A7574F2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71" name="think-cell Slide" r:id="rId12" imgW="7772400" imgH="10058400" progId="TCLayout.ActiveDocument.1">
                  <p:embed/>
                </p:oleObj>
              </mc:Choice>
              <mc:Fallback>
                <p:oleObj name="think-cell Slide" r:id="rId12" imgW="7772400" imgH="10058400" progId="TCLayout.ActiveDocument.1">
                  <p:embed/>
                  <p:pic>
                    <p:nvPicPr>
                      <p:cNvPr id="5" name="Object 4" hidden="1">
                        <a:extLst>
                          <a:ext uri="{FF2B5EF4-FFF2-40B4-BE49-F238E27FC236}">
                            <a16:creationId xmlns:a16="http://schemas.microsoft.com/office/drawing/2014/main" id="{4B37D225-9A8E-0847-9DC5-1A66A7574F27}"/>
                          </a:ext>
                        </a:extLst>
                      </p:cNvPr>
                      <p:cNvPicPr/>
                      <p:nvPr/>
                    </p:nvPicPr>
                    <p:blipFill>
                      <a:blip r:embed="rId13"/>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F62A9D8-F1D8-EA49-B85A-9C8E9D37D536}"/>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416B2CE-95BB-C748-B89A-85FC4C04630A}"/>
              </a:ext>
            </a:extLst>
          </p:cNvPr>
          <p:cNvSpPr>
            <a:spLocks noGrp="1"/>
          </p:cNvSpPr>
          <p:nvPr>
            <p:ph type="title"/>
          </p:nvPr>
        </p:nvSpPr>
        <p:spPr/>
        <p:txBody>
          <a:bodyPr/>
          <a:lstStyle/>
          <a:p>
            <a:r>
              <a:rPr lang="en-US" dirty="0"/>
              <a:t>2018 Annual Faculty Survey Summary </a:t>
            </a:r>
          </a:p>
        </p:txBody>
      </p:sp>
      <p:graphicFrame>
        <p:nvGraphicFramePr>
          <p:cNvPr id="458" name="Chart 457">
            <a:extLst>
              <a:ext uri="{FF2B5EF4-FFF2-40B4-BE49-F238E27FC236}">
                <a16:creationId xmlns:a16="http://schemas.microsoft.com/office/drawing/2014/main" id="{08F90F61-13C8-0141-B5D4-D3CD4AF64432}"/>
              </a:ext>
            </a:extLst>
          </p:cNvPr>
          <p:cNvGraphicFramePr/>
          <p:nvPr>
            <p:custDataLst>
              <p:tags r:id="rId4"/>
            </p:custDataLst>
          </p:nvPr>
        </p:nvGraphicFramePr>
        <p:xfrm>
          <a:off x="1844675" y="3463925"/>
          <a:ext cx="2500313" cy="2500313"/>
        </p:xfrm>
        <a:graphic>
          <a:graphicData uri="http://schemas.openxmlformats.org/drawingml/2006/chart">
            <c:chart xmlns:c="http://schemas.openxmlformats.org/drawingml/2006/chart" xmlns:r="http://schemas.openxmlformats.org/officeDocument/2006/relationships" r:id="rId14"/>
          </a:graphicData>
        </a:graphic>
      </p:graphicFrame>
      <p:sp>
        <p:nvSpPr>
          <p:cNvPr id="26" name="Text Placeholder 2">
            <a:extLst>
              <a:ext uri="{FF2B5EF4-FFF2-40B4-BE49-F238E27FC236}">
                <a16:creationId xmlns:a16="http://schemas.microsoft.com/office/drawing/2014/main" id="{F8284566-2358-F647-BDB2-B1C35E6027BF}"/>
              </a:ext>
            </a:extLst>
          </p:cNvPr>
          <p:cNvSpPr txBox="1">
            <a:spLocks/>
          </p:cNvSpPr>
          <p:nvPr>
            <p:custDataLst>
              <p:tags r:id="rId5"/>
            </p:custDataLst>
          </p:nvPr>
        </p:nvSpPr>
        <p:spPr bwMode="auto">
          <a:xfrm>
            <a:off x="3690938" y="3460750"/>
            <a:ext cx="4730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45DBA856-8F0A-4E27-8DA8-3AE0581BFE6A}" type="datetime'''''''''''''''''''''''A''d''''m''''''''''''i''n'''''''''">
              <a:rPr lang="en-US" altLang="en-US" sz="1400" smtClean="0"/>
              <a:pPr marL="0" lvl="1" indent="0">
                <a:spcBef>
                  <a:spcPct val="0"/>
                </a:spcBef>
                <a:spcAft>
                  <a:spcPct val="0"/>
                </a:spcAft>
                <a:buNone/>
              </a:pPr>
              <a:t>Admin</a:t>
            </a:fld>
            <a:endParaRPr lang="en-US" sz="1400">
              <a:latin typeface="+mn-lt"/>
              <a:sym typeface="+mn-lt"/>
            </a:endParaRPr>
          </a:p>
        </p:txBody>
      </p:sp>
      <p:sp>
        <p:nvSpPr>
          <p:cNvPr id="23" name="Text Placeholder 2">
            <a:extLst>
              <a:ext uri="{FF2B5EF4-FFF2-40B4-BE49-F238E27FC236}">
                <a16:creationId xmlns:a16="http://schemas.microsoft.com/office/drawing/2014/main" id="{7A2E7CFD-C529-CC48-98DE-87E28620BD5C}"/>
              </a:ext>
            </a:extLst>
          </p:cNvPr>
          <p:cNvSpPr txBox="1">
            <a:spLocks/>
          </p:cNvSpPr>
          <p:nvPr>
            <p:custDataLst>
              <p:tags r:id="rId6"/>
            </p:custDataLst>
          </p:nvPr>
        </p:nvSpPr>
        <p:spPr bwMode="auto">
          <a:xfrm>
            <a:off x="3468688" y="5851525"/>
            <a:ext cx="15509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1D8F2B3A-B390-4F8E-848B-85BF1A26066D}" type="datetime'Re''se''ar''''c''h''/S''c''h''ol''''ar''s''h''ip'''''">
              <a:rPr lang="en-US" altLang="en-US" sz="1400" smtClean="0"/>
              <a:pPr marL="0" lvl="1" indent="0">
                <a:spcBef>
                  <a:spcPct val="0"/>
                </a:spcBef>
                <a:spcAft>
                  <a:spcPct val="0"/>
                </a:spcAft>
                <a:buNone/>
              </a:pPr>
              <a:t>Research/Scholarship</a:t>
            </a:fld>
            <a:endParaRPr lang="en-US" sz="1400">
              <a:latin typeface="+mn-lt"/>
              <a:sym typeface="+mn-lt"/>
            </a:endParaRPr>
          </a:p>
        </p:txBody>
      </p:sp>
      <p:sp>
        <p:nvSpPr>
          <p:cNvPr id="9" name="Text Placeholder 2">
            <a:extLst>
              <a:ext uri="{FF2B5EF4-FFF2-40B4-BE49-F238E27FC236}">
                <a16:creationId xmlns:a16="http://schemas.microsoft.com/office/drawing/2014/main" id="{2B5751E7-2BE4-D548-80B1-6FAEC36E14B7}"/>
              </a:ext>
            </a:extLst>
          </p:cNvPr>
          <p:cNvSpPr txBox="1">
            <a:spLocks/>
          </p:cNvSpPr>
          <p:nvPr>
            <p:custDataLst>
              <p:tags r:id="rId7"/>
            </p:custDataLst>
          </p:nvPr>
        </p:nvSpPr>
        <p:spPr bwMode="auto">
          <a:xfrm>
            <a:off x="998538" y="4816475"/>
            <a:ext cx="88423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17267227-877B-41AB-AE11-A5D390D7027A}" type="datetime'''''''''''''''P''a''t''i''ent'' ''Ca''''r''''''''''e'''''''''">
              <a:rPr lang="en-US" altLang="en-US" sz="1400" smtClean="0"/>
              <a:pPr marL="0" lvl="1" indent="0" algn="r">
                <a:spcBef>
                  <a:spcPct val="0"/>
                </a:spcBef>
                <a:spcAft>
                  <a:spcPct val="0"/>
                </a:spcAft>
                <a:buNone/>
              </a:pPr>
              <a:t>Patient Care</a:t>
            </a:fld>
            <a:endParaRPr lang="en-US" sz="1400">
              <a:latin typeface="+mn-lt"/>
              <a:sym typeface="+mn-lt"/>
            </a:endParaRPr>
          </a:p>
        </p:txBody>
      </p:sp>
      <p:sp>
        <p:nvSpPr>
          <p:cNvPr id="8" name="Text Placeholder 2">
            <a:extLst>
              <a:ext uri="{FF2B5EF4-FFF2-40B4-BE49-F238E27FC236}">
                <a16:creationId xmlns:a16="http://schemas.microsoft.com/office/drawing/2014/main" id="{7AD9E142-D86E-064F-9635-152487B11238}"/>
              </a:ext>
            </a:extLst>
          </p:cNvPr>
          <p:cNvSpPr txBox="1">
            <a:spLocks/>
          </p:cNvSpPr>
          <p:nvPr>
            <p:custDataLst>
              <p:tags r:id="rId8"/>
            </p:custDataLst>
          </p:nvPr>
        </p:nvSpPr>
        <p:spPr bwMode="auto">
          <a:xfrm>
            <a:off x="1384300" y="4256088"/>
            <a:ext cx="51911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114064E4-C7DE-449A-8ACE-EC2ECE902A2D}" type="datetime'''''S''''''e''''''''''''r''''''vi''''ce'''''''''''''">
              <a:rPr lang="en-US" altLang="en-US" sz="1400" smtClean="0"/>
              <a:pPr marL="0" lvl="1" indent="0" algn="r">
                <a:spcBef>
                  <a:spcPct val="0"/>
                </a:spcBef>
                <a:spcAft>
                  <a:spcPct val="0"/>
                </a:spcAft>
                <a:buNone/>
              </a:pPr>
              <a:t>Service</a:t>
            </a:fld>
            <a:endParaRPr lang="en-US" sz="1400">
              <a:latin typeface="+mn-lt"/>
              <a:sym typeface="+mn-lt"/>
            </a:endParaRPr>
          </a:p>
        </p:txBody>
      </p:sp>
      <p:sp>
        <p:nvSpPr>
          <p:cNvPr id="7" name="Text Placeholder 2">
            <a:extLst>
              <a:ext uri="{FF2B5EF4-FFF2-40B4-BE49-F238E27FC236}">
                <a16:creationId xmlns:a16="http://schemas.microsoft.com/office/drawing/2014/main" id="{7EC3CAA6-6754-D74F-9772-7666FEE11D68}"/>
              </a:ext>
            </a:extLst>
          </p:cNvPr>
          <p:cNvSpPr txBox="1">
            <a:spLocks/>
          </p:cNvSpPr>
          <p:nvPr>
            <p:custDataLst>
              <p:tags r:id="rId9"/>
            </p:custDataLst>
          </p:nvPr>
        </p:nvSpPr>
        <p:spPr bwMode="auto">
          <a:xfrm>
            <a:off x="1893888" y="3424238"/>
            <a:ext cx="6731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063D41AC-61FF-4F62-B24D-AF35E3E06099}" type="datetime'T''''''''''''''e''''''a''''''c''h''''i''''n''''''''''g'' '''''">
              <a:rPr lang="en-US" altLang="en-US" sz="1400" smtClean="0"/>
              <a:pPr marL="0" lvl="1" indent="0" algn="r">
                <a:spcBef>
                  <a:spcPct val="0"/>
                </a:spcBef>
                <a:spcAft>
                  <a:spcPct val="0"/>
                </a:spcAft>
                <a:buNone/>
              </a:pPr>
              <a:t>Teaching </a:t>
            </a:fld>
            <a:endParaRPr lang="en-US" sz="1400">
              <a:latin typeface="+mn-lt"/>
              <a:sym typeface="+mn-lt"/>
            </a:endParaRPr>
          </a:p>
        </p:txBody>
      </p:sp>
      <p:sp>
        <p:nvSpPr>
          <p:cNvPr id="253" name="Text Placeholder 2">
            <a:extLst>
              <a:ext uri="{FF2B5EF4-FFF2-40B4-BE49-F238E27FC236}">
                <a16:creationId xmlns:a16="http://schemas.microsoft.com/office/drawing/2014/main" id="{9CDC3A38-FCF4-E540-882F-537EB30DEA4C}"/>
              </a:ext>
            </a:extLst>
          </p:cNvPr>
          <p:cNvSpPr txBox="1">
            <a:spLocks/>
          </p:cNvSpPr>
          <p:nvPr>
            <p:custDataLst>
              <p:tags r:id="rId10"/>
            </p:custDataLst>
          </p:nvPr>
        </p:nvSpPr>
        <p:spPr bwMode="auto">
          <a:xfrm>
            <a:off x="1652588" y="3228975"/>
            <a:ext cx="2857500" cy="4254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r>
              <a:rPr lang="en-US" sz="1400" b="1" dirty="0">
                <a:latin typeface="+mn-lt"/>
                <a:sym typeface="+mn-lt"/>
              </a:rPr>
              <a:t>Faculty Area of Focus by Percent Effort</a:t>
            </a:r>
          </a:p>
          <a:p>
            <a:pPr marL="0" lvl="1" indent="0">
              <a:spcBef>
                <a:spcPct val="0"/>
              </a:spcBef>
              <a:spcAft>
                <a:spcPct val="0"/>
              </a:spcAft>
              <a:buNone/>
            </a:pPr>
            <a:endParaRPr lang="en-US" sz="1400" dirty="0">
              <a:latin typeface="+mn-lt"/>
              <a:sym typeface="+mn-lt"/>
            </a:endParaRPr>
          </a:p>
        </p:txBody>
      </p:sp>
      <p:graphicFrame>
        <p:nvGraphicFramePr>
          <p:cNvPr id="301" name="Table 300">
            <a:extLst>
              <a:ext uri="{FF2B5EF4-FFF2-40B4-BE49-F238E27FC236}">
                <a16:creationId xmlns:a16="http://schemas.microsoft.com/office/drawing/2014/main" id="{9039E734-96F6-7D46-BBBF-731E354A5974}"/>
              </a:ext>
            </a:extLst>
          </p:cNvPr>
          <p:cNvGraphicFramePr>
            <a:graphicFrameLocks noGrp="1"/>
          </p:cNvGraphicFramePr>
          <p:nvPr/>
        </p:nvGraphicFramePr>
        <p:xfrm>
          <a:off x="5854969" y="3270250"/>
          <a:ext cx="5338493" cy="2705104"/>
        </p:xfrm>
        <a:graphic>
          <a:graphicData uri="http://schemas.openxmlformats.org/drawingml/2006/table">
            <a:tbl>
              <a:tblPr firstRow="1" bandRow="1">
                <a:tableStyleId>{5C22544A-7EE6-4342-B048-85BDC9FD1C3A}</a:tableStyleId>
              </a:tblPr>
              <a:tblGrid>
                <a:gridCol w="2157082">
                  <a:extLst>
                    <a:ext uri="{9D8B030D-6E8A-4147-A177-3AD203B41FA5}">
                      <a16:colId xmlns:a16="http://schemas.microsoft.com/office/drawing/2014/main" val="1346778582"/>
                    </a:ext>
                  </a:extLst>
                </a:gridCol>
                <a:gridCol w="1460665">
                  <a:extLst>
                    <a:ext uri="{9D8B030D-6E8A-4147-A177-3AD203B41FA5}">
                      <a16:colId xmlns:a16="http://schemas.microsoft.com/office/drawing/2014/main" val="3241905761"/>
                    </a:ext>
                  </a:extLst>
                </a:gridCol>
                <a:gridCol w="1720746">
                  <a:extLst>
                    <a:ext uri="{9D8B030D-6E8A-4147-A177-3AD203B41FA5}">
                      <a16:colId xmlns:a16="http://schemas.microsoft.com/office/drawing/2014/main" val="685593482"/>
                    </a:ext>
                  </a:extLst>
                </a:gridCol>
              </a:tblGrid>
              <a:tr h="338138">
                <a:tc>
                  <a:txBody>
                    <a:bodyPr/>
                    <a:lstStyle/>
                    <a:p>
                      <a:pPr algn="ctr"/>
                      <a:r>
                        <a:rPr lang="en-US" sz="1400" dirty="0"/>
                        <a:t>Product Output</a:t>
                      </a:r>
                    </a:p>
                  </a:txBody>
                  <a:tcPr anchor="ctr"/>
                </a:tc>
                <a:tc>
                  <a:txBody>
                    <a:bodyPr/>
                    <a:lstStyle/>
                    <a:p>
                      <a:pPr algn="ctr"/>
                      <a:r>
                        <a:rPr lang="en-US" sz="1400"/>
                        <a:t>Total # in 2018</a:t>
                      </a:r>
                    </a:p>
                  </a:txBody>
                  <a:tcPr anchor="ctr"/>
                </a:tc>
                <a:tc>
                  <a:txBody>
                    <a:bodyPr/>
                    <a:lstStyle/>
                    <a:p>
                      <a:pPr algn="ctr"/>
                      <a:r>
                        <a:rPr lang="en-US" sz="1400" dirty="0"/>
                        <a:t>Percent from EII</a:t>
                      </a:r>
                    </a:p>
                  </a:txBody>
                  <a:tcPr anchor="ctr"/>
                </a:tc>
                <a:extLst>
                  <a:ext uri="{0D108BD9-81ED-4DB2-BD59-A6C34878D82A}">
                    <a16:rowId xmlns:a16="http://schemas.microsoft.com/office/drawing/2014/main" val="353959644"/>
                  </a:ext>
                </a:extLst>
              </a:tr>
              <a:tr h="338138">
                <a:tc>
                  <a:txBody>
                    <a:bodyPr/>
                    <a:lstStyle/>
                    <a:p>
                      <a:r>
                        <a:rPr lang="en-US" sz="1400"/>
                        <a:t>Patents</a:t>
                      </a:r>
                    </a:p>
                  </a:txBody>
                  <a:tcPr anchor="ctr">
                    <a:solidFill>
                      <a:schemeClr val="accent1">
                        <a:lumMod val="20000"/>
                        <a:lumOff val="80000"/>
                      </a:schemeClr>
                    </a:solidFill>
                  </a:tcPr>
                </a:tc>
                <a:tc>
                  <a:txBody>
                    <a:bodyPr/>
                    <a:lstStyle/>
                    <a:p>
                      <a:pPr algn="ctr"/>
                      <a:r>
                        <a:rPr lang="en-US" sz="1400"/>
                        <a:t>20</a:t>
                      </a:r>
                    </a:p>
                  </a:txBody>
                  <a:tcPr anchor="ctr">
                    <a:solidFill>
                      <a:schemeClr val="accent1">
                        <a:lumMod val="20000"/>
                        <a:lumOff val="80000"/>
                      </a:schemeClr>
                    </a:solidFill>
                  </a:tcPr>
                </a:tc>
                <a:tc>
                  <a:txBody>
                    <a:bodyPr/>
                    <a:lstStyle/>
                    <a:p>
                      <a:pPr algn="ctr"/>
                      <a:r>
                        <a:rPr lang="en-US" sz="1400"/>
                        <a:t>5%</a:t>
                      </a:r>
                    </a:p>
                  </a:txBody>
                  <a:tcPr anchor="ctr">
                    <a:solidFill>
                      <a:schemeClr val="accent1">
                        <a:lumMod val="20000"/>
                        <a:lumOff val="80000"/>
                      </a:schemeClr>
                    </a:solidFill>
                  </a:tcPr>
                </a:tc>
                <a:extLst>
                  <a:ext uri="{0D108BD9-81ED-4DB2-BD59-A6C34878D82A}">
                    <a16:rowId xmlns:a16="http://schemas.microsoft.com/office/drawing/2014/main" val="2042508202"/>
                  </a:ext>
                </a:extLst>
              </a:tr>
              <a:tr h="338138">
                <a:tc>
                  <a:txBody>
                    <a:bodyPr/>
                    <a:lstStyle/>
                    <a:p>
                      <a:r>
                        <a:rPr lang="en-US" sz="1400"/>
                        <a:t>Patent Application</a:t>
                      </a:r>
                    </a:p>
                  </a:txBody>
                  <a:tcPr anchor="ctr">
                    <a:solidFill>
                      <a:schemeClr val="accent1">
                        <a:lumMod val="20000"/>
                        <a:lumOff val="80000"/>
                      </a:schemeClr>
                    </a:solidFill>
                  </a:tcPr>
                </a:tc>
                <a:tc>
                  <a:txBody>
                    <a:bodyPr/>
                    <a:lstStyle/>
                    <a:p>
                      <a:pPr algn="ctr"/>
                      <a:r>
                        <a:rPr lang="en-US" sz="1400"/>
                        <a:t>27</a:t>
                      </a:r>
                    </a:p>
                  </a:txBody>
                  <a:tcPr anchor="ctr">
                    <a:solidFill>
                      <a:schemeClr val="accent1">
                        <a:lumMod val="20000"/>
                        <a:lumOff val="80000"/>
                      </a:schemeClr>
                    </a:solidFill>
                  </a:tcPr>
                </a:tc>
                <a:tc>
                  <a:txBody>
                    <a:bodyPr/>
                    <a:lstStyle/>
                    <a:p>
                      <a:pPr algn="ctr"/>
                      <a:r>
                        <a:rPr lang="en-US" sz="1400"/>
                        <a:t>41%</a:t>
                      </a:r>
                    </a:p>
                  </a:txBody>
                  <a:tcPr anchor="ctr">
                    <a:solidFill>
                      <a:schemeClr val="accent1">
                        <a:lumMod val="20000"/>
                        <a:lumOff val="80000"/>
                      </a:schemeClr>
                    </a:solidFill>
                  </a:tcPr>
                </a:tc>
                <a:extLst>
                  <a:ext uri="{0D108BD9-81ED-4DB2-BD59-A6C34878D82A}">
                    <a16:rowId xmlns:a16="http://schemas.microsoft.com/office/drawing/2014/main" val="3174403975"/>
                  </a:ext>
                </a:extLst>
              </a:tr>
              <a:tr h="338138">
                <a:tc>
                  <a:txBody>
                    <a:bodyPr/>
                    <a:lstStyle/>
                    <a:p>
                      <a:r>
                        <a:rPr lang="en-US" sz="1400"/>
                        <a:t>Invention Disclosure</a:t>
                      </a:r>
                    </a:p>
                  </a:txBody>
                  <a:tcPr anchor="ctr">
                    <a:solidFill>
                      <a:schemeClr val="accent1">
                        <a:lumMod val="20000"/>
                        <a:lumOff val="80000"/>
                      </a:schemeClr>
                    </a:solidFill>
                  </a:tcPr>
                </a:tc>
                <a:tc>
                  <a:txBody>
                    <a:bodyPr/>
                    <a:lstStyle/>
                    <a:p>
                      <a:pPr algn="ctr"/>
                      <a:r>
                        <a:rPr lang="en-US" sz="1400"/>
                        <a:t>25</a:t>
                      </a:r>
                    </a:p>
                  </a:txBody>
                  <a:tcPr anchor="ctr">
                    <a:solidFill>
                      <a:schemeClr val="accent1">
                        <a:lumMod val="20000"/>
                        <a:lumOff val="80000"/>
                      </a:schemeClr>
                    </a:solidFill>
                  </a:tcPr>
                </a:tc>
                <a:tc>
                  <a:txBody>
                    <a:bodyPr/>
                    <a:lstStyle/>
                    <a:p>
                      <a:pPr algn="ctr"/>
                      <a:r>
                        <a:rPr lang="en-US" sz="1400"/>
                        <a:t>36%</a:t>
                      </a:r>
                    </a:p>
                  </a:txBody>
                  <a:tcPr anchor="ctr">
                    <a:solidFill>
                      <a:schemeClr val="accent1">
                        <a:lumMod val="20000"/>
                        <a:lumOff val="80000"/>
                      </a:schemeClr>
                    </a:solidFill>
                  </a:tcPr>
                </a:tc>
                <a:extLst>
                  <a:ext uri="{0D108BD9-81ED-4DB2-BD59-A6C34878D82A}">
                    <a16:rowId xmlns:a16="http://schemas.microsoft.com/office/drawing/2014/main" val="4269094663"/>
                  </a:ext>
                </a:extLst>
              </a:tr>
              <a:tr h="338138">
                <a:tc>
                  <a:txBody>
                    <a:bodyPr/>
                    <a:lstStyle/>
                    <a:p>
                      <a:r>
                        <a:rPr lang="en-US" sz="1400"/>
                        <a:t>License Agreement </a:t>
                      </a:r>
                    </a:p>
                  </a:txBody>
                  <a:tcPr anchor="ctr">
                    <a:solidFill>
                      <a:schemeClr val="accent1">
                        <a:lumMod val="20000"/>
                        <a:lumOff val="80000"/>
                      </a:schemeClr>
                    </a:solidFill>
                  </a:tcPr>
                </a:tc>
                <a:tc>
                  <a:txBody>
                    <a:bodyPr/>
                    <a:lstStyle/>
                    <a:p>
                      <a:pPr algn="ctr"/>
                      <a:r>
                        <a:rPr lang="en-US" sz="1400"/>
                        <a:t>15</a:t>
                      </a:r>
                    </a:p>
                  </a:txBody>
                  <a:tcPr anchor="ctr">
                    <a:solidFill>
                      <a:schemeClr val="accent1">
                        <a:lumMod val="20000"/>
                        <a:lumOff val="80000"/>
                      </a:schemeClr>
                    </a:solidFill>
                  </a:tcPr>
                </a:tc>
                <a:tc>
                  <a:txBody>
                    <a:bodyPr/>
                    <a:lstStyle/>
                    <a:p>
                      <a:pPr algn="ctr"/>
                      <a:r>
                        <a:rPr lang="en-US" sz="1400"/>
                        <a:t>33%</a:t>
                      </a:r>
                    </a:p>
                  </a:txBody>
                  <a:tcPr anchor="ctr">
                    <a:solidFill>
                      <a:schemeClr val="accent1">
                        <a:lumMod val="20000"/>
                        <a:lumOff val="80000"/>
                      </a:schemeClr>
                    </a:solidFill>
                  </a:tcPr>
                </a:tc>
                <a:extLst>
                  <a:ext uri="{0D108BD9-81ED-4DB2-BD59-A6C34878D82A}">
                    <a16:rowId xmlns:a16="http://schemas.microsoft.com/office/drawing/2014/main" val="1046114849"/>
                  </a:ext>
                </a:extLst>
              </a:tr>
              <a:tr h="338138">
                <a:tc>
                  <a:txBody>
                    <a:bodyPr/>
                    <a:lstStyle/>
                    <a:p>
                      <a:r>
                        <a:rPr lang="en-US" sz="1400"/>
                        <a:t>IRB Clinical Trials Initiated </a:t>
                      </a:r>
                    </a:p>
                  </a:txBody>
                  <a:tcPr anchor="ctr">
                    <a:solidFill>
                      <a:schemeClr val="accent1">
                        <a:lumMod val="20000"/>
                        <a:lumOff val="80000"/>
                      </a:schemeClr>
                    </a:solidFill>
                  </a:tcPr>
                </a:tc>
                <a:tc>
                  <a:txBody>
                    <a:bodyPr/>
                    <a:lstStyle/>
                    <a:p>
                      <a:pPr algn="ctr"/>
                      <a:r>
                        <a:rPr lang="en-US" sz="1400"/>
                        <a:t>38</a:t>
                      </a:r>
                    </a:p>
                  </a:txBody>
                  <a:tcPr anchor="ctr">
                    <a:solidFill>
                      <a:schemeClr val="accent1">
                        <a:lumMod val="20000"/>
                        <a:lumOff val="80000"/>
                      </a:schemeClr>
                    </a:solidFill>
                  </a:tcPr>
                </a:tc>
                <a:tc>
                  <a:txBody>
                    <a:bodyPr/>
                    <a:lstStyle/>
                    <a:p>
                      <a:pPr algn="ctr"/>
                      <a:r>
                        <a:rPr lang="en-US" sz="1400"/>
                        <a:t>- </a:t>
                      </a:r>
                    </a:p>
                  </a:txBody>
                  <a:tcPr anchor="ctr">
                    <a:solidFill>
                      <a:schemeClr val="accent1">
                        <a:lumMod val="20000"/>
                        <a:lumOff val="80000"/>
                      </a:schemeClr>
                    </a:solidFill>
                  </a:tcPr>
                </a:tc>
                <a:extLst>
                  <a:ext uri="{0D108BD9-81ED-4DB2-BD59-A6C34878D82A}">
                    <a16:rowId xmlns:a16="http://schemas.microsoft.com/office/drawing/2014/main" val="2670469159"/>
                  </a:ext>
                </a:extLst>
              </a:tr>
              <a:tr h="338138">
                <a:tc>
                  <a:txBody>
                    <a:bodyPr/>
                    <a:lstStyle/>
                    <a:p>
                      <a:r>
                        <a:rPr lang="en-US" sz="1400"/>
                        <a:t>New Companies</a:t>
                      </a:r>
                    </a:p>
                  </a:txBody>
                  <a:tcPr anchor="ctr">
                    <a:solidFill>
                      <a:schemeClr val="accent1">
                        <a:lumMod val="20000"/>
                        <a:lumOff val="80000"/>
                      </a:schemeClr>
                    </a:solidFill>
                  </a:tcPr>
                </a:tc>
                <a:tc>
                  <a:txBody>
                    <a:bodyPr/>
                    <a:lstStyle/>
                    <a:p>
                      <a:pPr algn="ctr"/>
                      <a:r>
                        <a:rPr lang="en-US" sz="1400"/>
                        <a:t>11</a:t>
                      </a:r>
                    </a:p>
                  </a:txBody>
                  <a:tcPr anchor="ctr">
                    <a:solidFill>
                      <a:schemeClr val="accent1">
                        <a:lumMod val="20000"/>
                        <a:lumOff val="80000"/>
                      </a:schemeClr>
                    </a:solidFill>
                  </a:tcPr>
                </a:tc>
                <a:tc>
                  <a:txBody>
                    <a:bodyPr/>
                    <a:lstStyle/>
                    <a:p>
                      <a:pPr algn="ctr"/>
                      <a:r>
                        <a:rPr lang="en-US" sz="1400"/>
                        <a:t>46%</a:t>
                      </a:r>
                    </a:p>
                  </a:txBody>
                  <a:tcPr anchor="ctr">
                    <a:solidFill>
                      <a:schemeClr val="accent1">
                        <a:lumMod val="20000"/>
                        <a:lumOff val="80000"/>
                      </a:schemeClr>
                    </a:solidFill>
                  </a:tcPr>
                </a:tc>
                <a:extLst>
                  <a:ext uri="{0D108BD9-81ED-4DB2-BD59-A6C34878D82A}">
                    <a16:rowId xmlns:a16="http://schemas.microsoft.com/office/drawing/2014/main" val="2482092892"/>
                  </a:ext>
                </a:extLst>
              </a:tr>
              <a:tr h="338138">
                <a:tc>
                  <a:txBody>
                    <a:bodyPr/>
                    <a:lstStyle/>
                    <a:p>
                      <a:r>
                        <a:rPr lang="en-US" sz="1400"/>
                        <a:t>Copy Rights</a:t>
                      </a:r>
                    </a:p>
                  </a:txBody>
                  <a:tcPr anchor="ctr">
                    <a:solidFill>
                      <a:schemeClr val="accent1">
                        <a:lumMod val="20000"/>
                        <a:lumOff val="80000"/>
                      </a:schemeClr>
                    </a:solidFill>
                  </a:tcPr>
                </a:tc>
                <a:tc>
                  <a:txBody>
                    <a:bodyPr/>
                    <a:lstStyle/>
                    <a:p>
                      <a:pPr algn="ctr"/>
                      <a:r>
                        <a:rPr lang="en-US" sz="1400"/>
                        <a:t>1</a:t>
                      </a:r>
                    </a:p>
                  </a:txBody>
                  <a:tcPr anchor="ctr">
                    <a:solidFill>
                      <a:schemeClr val="accent1">
                        <a:lumMod val="20000"/>
                        <a:lumOff val="80000"/>
                      </a:schemeClr>
                    </a:solidFill>
                  </a:tcPr>
                </a:tc>
                <a:tc>
                  <a:txBody>
                    <a:bodyPr/>
                    <a:lstStyle/>
                    <a:p>
                      <a:pPr algn="ctr"/>
                      <a:r>
                        <a:rPr lang="en-US" sz="1400"/>
                        <a:t>-</a:t>
                      </a:r>
                    </a:p>
                  </a:txBody>
                  <a:tcPr anchor="ctr">
                    <a:solidFill>
                      <a:schemeClr val="accent1">
                        <a:lumMod val="20000"/>
                        <a:lumOff val="80000"/>
                      </a:schemeClr>
                    </a:solidFill>
                  </a:tcPr>
                </a:tc>
                <a:extLst>
                  <a:ext uri="{0D108BD9-81ED-4DB2-BD59-A6C34878D82A}">
                    <a16:rowId xmlns:a16="http://schemas.microsoft.com/office/drawing/2014/main" val="2768065689"/>
                  </a:ext>
                </a:extLst>
              </a:tr>
            </a:tbl>
          </a:graphicData>
        </a:graphic>
      </p:graphicFrame>
      <p:sp>
        <p:nvSpPr>
          <p:cNvPr id="356" name="TextBox 355">
            <a:extLst>
              <a:ext uri="{FF2B5EF4-FFF2-40B4-BE49-F238E27FC236}">
                <a16:creationId xmlns:a16="http://schemas.microsoft.com/office/drawing/2014/main" id="{88850F8B-6968-174A-B338-9F3F3ABFFFDE}"/>
              </a:ext>
            </a:extLst>
          </p:cNvPr>
          <p:cNvSpPr txBox="1"/>
          <p:nvPr/>
        </p:nvSpPr>
        <p:spPr>
          <a:xfrm>
            <a:off x="534390" y="1174345"/>
            <a:ext cx="10972801" cy="923330"/>
          </a:xfrm>
          <a:prstGeom prst="rect">
            <a:avLst/>
          </a:prstGeom>
          <a:solidFill>
            <a:schemeClr val="bg1">
              <a:lumMod val="95000"/>
            </a:schemeClr>
          </a:solidFill>
        </p:spPr>
        <p:txBody>
          <a:bodyPr wrap="square" rtlCol="0">
            <a:spAutoFit/>
          </a:bodyPr>
          <a:lstStyle/>
          <a:p>
            <a:r>
              <a:rPr lang="en-US" dirty="0"/>
              <a:t>The 2018 Annual Faculty Survey Report presents data on faculty role demographics, didactic courses, advising, precepting, mentoring, research funding, publications, patents, inventions, license agreements, clinical trials, presentations, honors and awards, service, and certifications </a:t>
            </a:r>
          </a:p>
        </p:txBody>
      </p:sp>
      <p:sp>
        <p:nvSpPr>
          <p:cNvPr id="459" name="TextBox 458">
            <a:extLst>
              <a:ext uri="{FF2B5EF4-FFF2-40B4-BE49-F238E27FC236}">
                <a16:creationId xmlns:a16="http://schemas.microsoft.com/office/drawing/2014/main" id="{30E7062E-1ACB-224B-B841-15174F6EA8E2}"/>
              </a:ext>
            </a:extLst>
          </p:cNvPr>
          <p:cNvSpPr txBox="1"/>
          <p:nvPr/>
        </p:nvSpPr>
        <p:spPr>
          <a:xfrm>
            <a:off x="439918" y="2193470"/>
            <a:ext cx="1758756" cy="677108"/>
          </a:xfrm>
          <a:prstGeom prst="rect">
            <a:avLst/>
          </a:prstGeom>
          <a:noFill/>
        </p:spPr>
        <p:txBody>
          <a:bodyPr wrap="square" rtlCol="0">
            <a:spAutoFit/>
          </a:bodyPr>
          <a:lstStyle/>
          <a:p>
            <a:pPr algn="ctr"/>
            <a:r>
              <a:rPr lang="en-US" sz="2400" b="1" dirty="0">
                <a:solidFill>
                  <a:schemeClr val="accent1"/>
                </a:solidFill>
              </a:rPr>
              <a:t>116</a:t>
            </a:r>
            <a:r>
              <a:rPr lang="en-US" dirty="0">
                <a:solidFill>
                  <a:schemeClr val="accent1"/>
                </a:solidFill>
              </a:rPr>
              <a:t> </a:t>
            </a:r>
          </a:p>
          <a:p>
            <a:pPr algn="ctr"/>
            <a:r>
              <a:rPr lang="en-US" sz="1400" dirty="0"/>
              <a:t>Faculty</a:t>
            </a:r>
          </a:p>
        </p:txBody>
      </p:sp>
      <p:sp>
        <p:nvSpPr>
          <p:cNvPr id="469" name="TextBox 468">
            <a:extLst>
              <a:ext uri="{FF2B5EF4-FFF2-40B4-BE49-F238E27FC236}">
                <a16:creationId xmlns:a16="http://schemas.microsoft.com/office/drawing/2014/main" id="{CB0AFC29-3C93-8D4C-B15E-0FE1A1320435}"/>
              </a:ext>
            </a:extLst>
          </p:cNvPr>
          <p:cNvSpPr txBox="1"/>
          <p:nvPr/>
        </p:nvSpPr>
        <p:spPr>
          <a:xfrm>
            <a:off x="2066958" y="2181036"/>
            <a:ext cx="2016494" cy="892552"/>
          </a:xfrm>
          <a:prstGeom prst="rect">
            <a:avLst/>
          </a:prstGeom>
          <a:noFill/>
        </p:spPr>
        <p:txBody>
          <a:bodyPr wrap="square" rtlCol="0">
            <a:spAutoFit/>
          </a:bodyPr>
          <a:lstStyle/>
          <a:p>
            <a:pPr algn="ctr"/>
            <a:r>
              <a:rPr lang="en-US" sz="2400" b="1" dirty="0">
                <a:solidFill>
                  <a:schemeClr val="accent1"/>
                </a:solidFill>
              </a:rPr>
              <a:t>26% </a:t>
            </a:r>
            <a:endParaRPr lang="en-US" dirty="0">
              <a:solidFill>
                <a:schemeClr val="accent1"/>
              </a:solidFill>
            </a:endParaRPr>
          </a:p>
          <a:p>
            <a:pPr algn="ctr"/>
            <a:r>
              <a:rPr lang="en-US" sz="1400" dirty="0"/>
              <a:t>Faculty engaged with PharmD Advisees</a:t>
            </a:r>
          </a:p>
        </p:txBody>
      </p:sp>
      <p:sp>
        <p:nvSpPr>
          <p:cNvPr id="470" name="TextBox 469">
            <a:extLst>
              <a:ext uri="{FF2B5EF4-FFF2-40B4-BE49-F238E27FC236}">
                <a16:creationId xmlns:a16="http://schemas.microsoft.com/office/drawing/2014/main" id="{B2845911-EE8A-3F47-868C-22573A4000F8}"/>
              </a:ext>
            </a:extLst>
          </p:cNvPr>
          <p:cNvSpPr txBox="1"/>
          <p:nvPr/>
        </p:nvSpPr>
        <p:spPr>
          <a:xfrm>
            <a:off x="3920720" y="2190561"/>
            <a:ext cx="2011113" cy="892552"/>
          </a:xfrm>
          <a:prstGeom prst="rect">
            <a:avLst/>
          </a:prstGeom>
          <a:noFill/>
        </p:spPr>
        <p:txBody>
          <a:bodyPr wrap="square" rtlCol="0">
            <a:spAutoFit/>
          </a:bodyPr>
          <a:lstStyle/>
          <a:p>
            <a:pPr algn="ctr"/>
            <a:r>
              <a:rPr lang="en-US" sz="2400" b="1" dirty="0">
                <a:solidFill>
                  <a:schemeClr val="accent1"/>
                </a:solidFill>
              </a:rPr>
              <a:t>4% </a:t>
            </a:r>
            <a:endParaRPr lang="en-US" dirty="0">
              <a:solidFill>
                <a:schemeClr val="accent1"/>
              </a:solidFill>
            </a:endParaRPr>
          </a:p>
          <a:p>
            <a:pPr algn="ctr"/>
            <a:r>
              <a:rPr lang="en-US" sz="1400" dirty="0"/>
              <a:t>Faculty engaged with PharmD Immersions</a:t>
            </a:r>
          </a:p>
        </p:txBody>
      </p:sp>
      <p:sp>
        <p:nvSpPr>
          <p:cNvPr id="471" name="TextBox 470">
            <a:extLst>
              <a:ext uri="{FF2B5EF4-FFF2-40B4-BE49-F238E27FC236}">
                <a16:creationId xmlns:a16="http://schemas.microsoft.com/office/drawing/2014/main" id="{8ADF63B9-26CD-074E-9B00-E1E6399D3B95}"/>
              </a:ext>
            </a:extLst>
          </p:cNvPr>
          <p:cNvSpPr txBox="1"/>
          <p:nvPr/>
        </p:nvSpPr>
        <p:spPr>
          <a:xfrm>
            <a:off x="5769748" y="2176697"/>
            <a:ext cx="1922317" cy="892552"/>
          </a:xfrm>
          <a:prstGeom prst="rect">
            <a:avLst/>
          </a:prstGeom>
          <a:noFill/>
        </p:spPr>
        <p:txBody>
          <a:bodyPr wrap="square" rtlCol="0">
            <a:spAutoFit/>
          </a:bodyPr>
          <a:lstStyle/>
          <a:p>
            <a:pPr algn="ctr"/>
            <a:r>
              <a:rPr lang="en-US" sz="2400" b="1" dirty="0">
                <a:solidFill>
                  <a:schemeClr val="accent1"/>
                </a:solidFill>
              </a:rPr>
              <a:t>32% </a:t>
            </a:r>
            <a:endParaRPr lang="en-US" dirty="0">
              <a:solidFill>
                <a:schemeClr val="accent1"/>
              </a:solidFill>
            </a:endParaRPr>
          </a:p>
          <a:p>
            <a:pPr algn="ctr"/>
            <a:r>
              <a:rPr lang="en-US" sz="1400" dirty="0"/>
              <a:t>Faculty engaged with PharmD Research</a:t>
            </a:r>
          </a:p>
        </p:txBody>
      </p:sp>
      <p:sp>
        <p:nvSpPr>
          <p:cNvPr id="472" name="TextBox 471">
            <a:extLst>
              <a:ext uri="{FF2B5EF4-FFF2-40B4-BE49-F238E27FC236}">
                <a16:creationId xmlns:a16="http://schemas.microsoft.com/office/drawing/2014/main" id="{20E9FB50-C7EF-D04F-8841-4EE059DF3868}"/>
              </a:ext>
            </a:extLst>
          </p:cNvPr>
          <p:cNvSpPr txBox="1"/>
          <p:nvPr/>
        </p:nvSpPr>
        <p:spPr>
          <a:xfrm>
            <a:off x="7540666" y="2176697"/>
            <a:ext cx="1922317" cy="892552"/>
          </a:xfrm>
          <a:prstGeom prst="rect">
            <a:avLst/>
          </a:prstGeom>
          <a:noFill/>
        </p:spPr>
        <p:txBody>
          <a:bodyPr wrap="square" rtlCol="0">
            <a:spAutoFit/>
          </a:bodyPr>
          <a:lstStyle/>
          <a:p>
            <a:pPr algn="ctr"/>
            <a:r>
              <a:rPr lang="en-US" sz="2400" b="1" dirty="0">
                <a:solidFill>
                  <a:schemeClr val="accent1"/>
                </a:solidFill>
              </a:rPr>
              <a:t>44% </a:t>
            </a:r>
            <a:endParaRPr lang="en-US" dirty="0">
              <a:solidFill>
                <a:schemeClr val="accent1"/>
              </a:solidFill>
            </a:endParaRPr>
          </a:p>
          <a:p>
            <a:pPr algn="ctr"/>
            <a:r>
              <a:rPr lang="en-US" sz="1400" dirty="0"/>
              <a:t>Faculty engaged with PhD Advisees</a:t>
            </a:r>
          </a:p>
        </p:txBody>
      </p:sp>
      <p:sp>
        <p:nvSpPr>
          <p:cNvPr id="474" name="TextBox 473">
            <a:extLst>
              <a:ext uri="{FF2B5EF4-FFF2-40B4-BE49-F238E27FC236}">
                <a16:creationId xmlns:a16="http://schemas.microsoft.com/office/drawing/2014/main" id="{DA4E38BD-71A5-BE42-BFEB-FFFDEEFBE7FB}"/>
              </a:ext>
            </a:extLst>
          </p:cNvPr>
          <p:cNvSpPr txBox="1"/>
          <p:nvPr/>
        </p:nvSpPr>
        <p:spPr>
          <a:xfrm>
            <a:off x="9311584" y="2181036"/>
            <a:ext cx="1922317" cy="892552"/>
          </a:xfrm>
          <a:prstGeom prst="rect">
            <a:avLst/>
          </a:prstGeom>
          <a:noFill/>
        </p:spPr>
        <p:txBody>
          <a:bodyPr wrap="square" rtlCol="0">
            <a:spAutoFit/>
          </a:bodyPr>
          <a:lstStyle/>
          <a:p>
            <a:pPr algn="ctr"/>
            <a:r>
              <a:rPr lang="en-US" sz="2400" b="1" dirty="0">
                <a:solidFill>
                  <a:schemeClr val="accent1"/>
                </a:solidFill>
              </a:rPr>
              <a:t>56% </a:t>
            </a:r>
            <a:endParaRPr lang="en-US" dirty="0">
              <a:solidFill>
                <a:schemeClr val="accent1"/>
              </a:solidFill>
            </a:endParaRPr>
          </a:p>
          <a:p>
            <a:pPr algn="ctr"/>
            <a:r>
              <a:rPr lang="en-US" sz="1400" dirty="0"/>
              <a:t>Faculty engaged with Post-Doc Advisees</a:t>
            </a:r>
          </a:p>
        </p:txBody>
      </p:sp>
      <p:sp>
        <p:nvSpPr>
          <p:cNvPr id="21" name="Rectangle 20">
            <a:extLst>
              <a:ext uri="{FF2B5EF4-FFF2-40B4-BE49-F238E27FC236}">
                <a16:creationId xmlns:a16="http://schemas.microsoft.com/office/drawing/2014/main" id="{FADD45B7-43E3-5546-9A11-7FFEA5B40965}"/>
              </a:ext>
            </a:extLst>
          </p:cNvPr>
          <p:cNvSpPr/>
          <p:nvPr/>
        </p:nvSpPr>
        <p:spPr>
          <a:xfrm>
            <a:off x="234064" y="6045491"/>
            <a:ext cx="2401619" cy="246221"/>
          </a:xfrm>
          <a:prstGeom prst="rect">
            <a:avLst/>
          </a:prstGeom>
        </p:spPr>
        <p:txBody>
          <a:bodyPr wrap="none">
            <a:spAutoFit/>
          </a:bodyPr>
          <a:lstStyle/>
          <a:p>
            <a:r>
              <a:rPr lang="en-US" sz="1000" i="1" dirty="0">
                <a:solidFill>
                  <a:schemeClr val="tx2"/>
                </a:solidFill>
              </a:rPr>
              <a:t>Source: 2018 Annual Faculty Survey Report</a:t>
            </a:r>
            <a:endParaRPr lang="en-US" sz="1000" dirty="0"/>
          </a:p>
        </p:txBody>
      </p:sp>
      <p:sp>
        <p:nvSpPr>
          <p:cNvPr id="25" name="TextBox 24">
            <a:hlinkClick r:id="rId15" action="ppaction://hlinksldjump"/>
            <a:extLst>
              <a:ext uri="{FF2B5EF4-FFF2-40B4-BE49-F238E27FC236}">
                <a16:creationId xmlns:a16="http://schemas.microsoft.com/office/drawing/2014/main" id="{5E5EC75B-C97B-6D44-9B92-B37A32149CBB}"/>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6" action="ppaction://hlinksldjump"/>
              </a:rPr>
              <a:t>[Back to Phase 1 SWOT]</a:t>
            </a:r>
            <a:endParaRPr lang="en-US" sz="1200" dirty="0"/>
          </a:p>
        </p:txBody>
      </p:sp>
    </p:spTree>
    <p:extLst>
      <p:ext uri="{BB962C8B-B14F-4D97-AF65-F5344CB8AC3E}">
        <p14:creationId xmlns:p14="http://schemas.microsoft.com/office/powerpoint/2010/main" val="12602625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TextBox 347"/>
          <p:cNvSpPr txBox="1"/>
          <p:nvPr/>
        </p:nvSpPr>
        <p:spPr>
          <a:xfrm>
            <a:off x="343820" y="5960925"/>
            <a:ext cx="2618083" cy="246221"/>
          </a:xfrm>
          <a:prstGeom prst="rect">
            <a:avLst/>
          </a:prstGeom>
          <a:noFill/>
        </p:spPr>
        <p:txBody>
          <a:bodyPr wrap="square" rtlCol="0" anchor="t">
            <a:spAutoFit/>
          </a:bodyPr>
          <a:lstStyle/>
          <a:p>
            <a:r>
              <a:rPr lang="en-US" sz="1000" i="1" dirty="0"/>
              <a:t>Source:  Indeed, Google Reviews</a:t>
            </a:r>
          </a:p>
        </p:txBody>
      </p:sp>
      <p:pic>
        <p:nvPicPr>
          <p:cNvPr id="5" name="Picture 4">
            <a:extLst>
              <a:ext uri="{FF2B5EF4-FFF2-40B4-BE49-F238E27FC236}">
                <a16:creationId xmlns:a16="http://schemas.microsoft.com/office/drawing/2014/main" id="{C95089A0-E7D0-4547-82E4-767F00D54213}"/>
              </a:ext>
            </a:extLst>
          </p:cNvPr>
          <p:cNvPicPr>
            <a:picLocks noChangeAspect="1"/>
          </p:cNvPicPr>
          <p:nvPr/>
        </p:nvPicPr>
        <p:blipFill rotWithShape="1">
          <a:blip r:embed="rId3"/>
          <a:srcRect l="916" t="39259" r="89284" b="51259"/>
          <a:stretch/>
        </p:blipFill>
        <p:spPr>
          <a:xfrm>
            <a:off x="833120" y="1582790"/>
            <a:ext cx="1329440" cy="723530"/>
          </a:xfrm>
          <a:prstGeom prst="rect">
            <a:avLst/>
          </a:prstGeom>
        </p:spPr>
      </p:pic>
      <p:sp>
        <p:nvSpPr>
          <p:cNvPr id="6" name="TextBox 5">
            <a:extLst>
              <a:ext uri="{FF2B5EF4-FFF2-40B4-BE49-F238E27FC236}">
                <a16:creationId xmlns:a16="http://schemas.microsoft.com/office/drawing/2014/main" id="{879A0BFF-D96F-4481-8CCA-B84EECDCAD58}"/>
              </a:ext>
            </a:extLst>
          </p:cNvPr>
          <p:cNvSpPr txBox="1"/>
          <p:nvPr/>
        </p:nvSpPr>
        <p:spPr>
          <a:xfrm>
            <a:off x="2387600" y="1584960"/>
            <a:ext cx="8910320" cy="1015663"/>
          </a:xfrm>
          <a:prstGeom prst="rect">
            <a:avLst/>
          </a:prstGeom>
          <a:noFill/>
        </p:spPr>
        <p:txBody>
          <a:bodyPr wrap="square" rtlCol="0">
            <a:spAutoFit/>
          </a:bodyPr>
          <a:lstStyle/>
          <a:p>
            <a:r>
              <a:rPr lang="en-US" sz="2000" i="1">
                <a:solidFill>
                  <a:schemeClr val="tx2"/>
                </a:solidFill>
              </a:rPr>
              <a:t>“Good teachers, Good career preparation, Hands-on training. Extra training offered during 4-year course of study that in many cases would be required later down the road anyway. Great experience and training for field.”</a:t>
            </a:r>
          </a:p>
        </p:txBody>
      </p:sp>
      <p:pic>
        <p:nvPicPr>
          <p:cNvPr id="7" name="Picture 6">
            <a:extLst>
              <a:ext uri="{FF2B5EF4-FFF2-40B4-BE49-F238E27FC236}">
                <a16:creationId xmlns:a16="http://schemas.microsoft.com/office/drawing/2014/main" id="{021F20B1-F375-4228-A4D5-3CE4347A956C}"/>
              </a:ext>
            </a:extLst>
          </p:cNvPr>
          <p:cNvPicPr>
            <a:picLocks noChangeAspect="1"/>
          </p:cNvPicPr>
          <p:nvPr/>
        </p:nvPicPr>
        <p:blipFill rotWithShape="1">
          <a:blip r:embed="rId3"/>
          <a:srcRect l="916" t="39259" r="89284" b="51259"/>
          <a:stretch/>
        </p:blipFill>
        <p:spPr>
          <a:xfrm>
            <a:off x="848660" y="2732991"/>
            <a:ext cx="1329440" cy="723530"/>
          </a:xfrm>
          <a:prstGeom prst="rect">
            <a:avLst/>
          </a:prstGeom>
        </p:spPr>
      </p:pic>
      <p:sp>
        <p:nvSpPr>
          <p:cNvPr id="8" name="TextBox 7">
            <a:extLst>
              <a:ext uri="{FF2B5EF4-FFF2-40B4-BE49-F238E27FC236}">
                <a16:creationId xmlns:a16="http://schemas.microsoft.com/office/drawing/2014/main" id="{94304E8E-9BBA-43A2-9F18-C5B7CA457C2C}"/>
              </a:ext>
            </a:extLst>
          </p:cNvPr>
          <p:cNvSpPr txBox="1"/>
          <p:nvPr/>
        </p:nvSpPr>
        <p:spPr>
          <a:xfrm>
            <a:off x="2387600" y="2806029"/>
            <a:ext cx="8910320" cy="707886"/>
          </a:xfrm>
          <a:prstGeom prst="rect">
            <a:avLst/>
          </a:prstGeom>
          <a:noFill/>
        </p:spPr>
        <p:txBody>
          <a:bodyPr wrap="square" rtlCol="0">
            <a:spAutoFit/>
          </a:bodyPr>
          <a:lstStyle/>
          <a:p>
            <a:r>
              <a:rPr lang="en-US" sz="2000" i="1">
                <a:solidFill>
                  <a:schemeClr val="tx2"/>
                </a:solidFill>
              </a:rPr>
              <a:t>“Good teachers, Positive environment, Good career preparation, Hands-on training. I loved UNC and would go there again.”</a:t>
            </a:r>
          </a:p>
        </p:txBody>
      </p:sp>
      <p:pic>
        <p:nvPicPr>
          <p:cNvPr id="10" name="Picture 9">
            <a:extLst>
              <a:ext uri="{FF2B5EF4-FFF2-40B4-BE49-F238E27FC236}">
                <a16:creationId xmlns:a16="http://schemas.microsoft.com/office/drawing/2014/main" id="{C1384820-2996-4DE9-AB91-D2E297AAE692}"/>
              </a:ext>
            </a:extLst>
          </p:cNvPr>
          <p:cNvPicPr>
            <a:picLocks noChangeAspect="1"/>
          </p:cNvPicPr>
          <p:nvPr/>
        </p:nvPicPr>
        <p:blipFill rotWithShape="1">
          <a:blip r:embed="rId3"/>
          <a:srcRect l="916" t="39259" r="89284" b="51259"/>
          <a:stretch/>
        </p:blipFill>
        <p:spPr>
          <a:xfrm>
            <a:off x="848660" y="3765070"/>
            <a:ext cx="1329440" cy="723530"/>
          </a:xfrm>
          <a:prstGeom prst="rect">
            <a:avLst/>
          </a:prstGeom>
        </p:spPr>
      </p:pic>
      <p:sp>
        <p:nvSpPr>
          <p:cNvPr id="11" name="TextBox 10">
            <a:extLst>
              <a:ext uri="{FF2B5EF4-FFF2-40B4-BE49-F238E27FC236}">
                <a16:creationId xmlns:a16="http://schemas.microsoft.com/office/drawing/2014/main" id="{1E91DDE9-5A0B-42EB-AFEA-B477F4916254}"/>
              </a:ext>
            </a:extLst>
          </p:cNvPr>
          <p:cNvSpPr txBox="1"/>
          <p:nvPr/>
        </p:nvSpPr>
        <p:spPr>
          <a:xfrm>
            <a:off x="2387600" y="3725240"/>
            <a:ext cx="8910320" cy="1015663"/>
          </a:xfrm>
          <a:prstGeom prst="rect">
            <a:avLst/>
          </a:prstGeom>
          <a:noFill/>
        </p:spPr>
        <p:txBody>
          <a:bodyPr wrap="square" rtlCol="0">
            <a:spAutoFit/>
          </a:bodyPr>
          <a:lstStyle/>
          <a:p>
            <a:r>
              <a:rPr lang="en-US" sz="2000" i="1">
                <a:solidFill>
                  <a:schemeClr val="tx2"/>
                </a:solidFill>
              </a:rPr>
              <a:t>“Good teachers, Affordable, Positive environment. Great school. It's the Number 1 pharmacy school in the country. Professors are well-trained and accomplished. There are a diversity of resources available to succeed.”</a:t>
            </a:r>
          </a:p>
        </p:txBody>
      </p:sp>
      <p:pic>
        <p:nvPicPr>
          <p:cNvPr id="13" name="Picture 12">
            <a:extLst>
              <a:ext uri="{FF2B5EF4-FFF2-40B4-BE49-F238E27FC236}">
                <a16:creationId xmlns:a16="http://schemas.microsoft.com/office/drawing/2014/main" id="{61EE4ADF-4FF3-4CD5-8737-131E0A60B519}"/>
              </a:ext>
            </a:extLst>
          </p:cNvPr>
          <p:cNvPicPr>
            <a:picLocks noChangeAspect="1"/>
          </p:cNvPicPr>
          <p:nvPr/>
        </p:nvPicPr>
        <p:blipFill rotWithShape="1">
          <a:blip r:embed="rId3"/>
          <a:srcRect l="916" t="39259" r="89284" b="51259"/>
          <a:stretch/>
        </p:blipFill>
        <p:spPr>
          <a:xfrm>
            <a:off x="848660" y="4797149"/>
            <a:ext cx="1329440" cy="723530"/>
          </a:xfrm>
          <a:prstGeom prst="rect">
            <a:avLst/>
          </a:prstGeom>
        </p:spPr>
      </p:pic>
      <p:sp>
        <p:nvSpPr>
          <p:cNvPr id="15" name="TextBox 14">
            <a:extLst>
              <a:ext uri="{FF2B5EF4-FFF2-40B4-BE49-F238E27FC236}">
                <a16:creationId xmlns:a16="http://schemas.microsoft.com/office/drawing/2014/main" id="{8F80150D-70EF-4D31-A17D-3ABE762F3120}"/>
              </a:ext>
            </a:extLst>
          </p:cNvPr>
          <p:cNvSpPr txBox="1"/>
          <p:nvPr/>
        </p:nvSpPr>
        <p:spPr>
          <a:xfrm>
            <a:off x="2387600" y="4885141"/>
            <a:ext cx="8910320" cy="707886"/>
          </a:xfrm>
          <a:prstGeom prst="rect">
            <a:avLst/>
          </a:prstGeom>
          <a:noFill/>
        </p:spPr>
        <p:txBody>
          <a:bodyPr wrap="square" rtlCol="0">
            <a:spAutoFit/>
          </a:bodyPr>
          <a:lstStyle/>
          <a:p>
            <a:pPr fontAlgn="t"/>
            <a:r>
              <a:rPr lang="en-US" sz="2000" i="1">
                <a:solidFill>
                  <a:schemeClr val="tx2"/>
                </a:solidFill>
              </a:rPr>
              <a:t>“There is no better School of Pharmacy than at UNC; it’s ranked #1 in the country for so many reasons! I am a proud Alumnus of the Pharmacy School.”</a:t>
            </a:r>
          </a:p>
        </p:txBody>
      </p:sp>
      <p:sp>
        <p:nvSpPr>
          <p:cNvPr id="4" name="Title 3">
            <a:extLst>
              <a:ext uri="{FF2B5EF4-FFF2-40B4-BE49-F238E27FC236}">
                <a16:creationId xmlns:a16="http://schemas.microsoft.com/office/drawing/2014/main" id="{F8CE75FE-9BEF-47F1-B483-96EA722448A7}"/>
              </a:ext>
            </a:extLst>
          </p:cNvPr>
          <p:cNvSpPr>
            <a:spLocks noGrp="1"/>
          </p:cNvSpPr>
          <p:nvPr>
            <p:ph type="title"/>
          </p:nvPr>
        </p:nvSpPr>
        <p:spPr/>
        <p:txBody>
          <a:bodyPr/>
          <a:lstStyle/>
          <a:p>
            <a:r>
              <a:rPr lang="en-US" dirty="0">
                <a:latin typeface="Calibri"/>
                <a:ea typeface="Verdana"/>
                <a:cs typeface="Arial"/>
              </a:rPr>
              <a:t>Highly Trusted and Valued by Students</a:t>
            </a:r>
            <a:endParaRPr lang="en-US" dirty="0"/>
          </a:p>
        </p:txBody>
      </p:sp>
      <p:sp>
        <p:nvSpPr>
          <p:cNvPr id="16" name="TextBox 15">
            <a:hlinkClick r:id="rId4" action="ppaction://hlinksldjump"/>
            <a:extLst>
              <a:ext uri="{FF2B5EF4-FFF2-40B4-BE49-F238E27FC236}">
                <a16:creationId xmlns:a16="http://schemas.microsoft.com/office/drawing/2014/main" id="{CC12F347-1F85-214F-A660-C9EA6B84C05C}"/>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5" action="ppaction://hlinksldjump"/>
              </a:rPr>
              <a:t>[Back to Phase 1 SWOT]</a:t>
            </a:r>
            <a:endParaRPr lang="en-US" sz="1200" dirty="0"/>
          </a:p>
        </p:txBody>
      </p:sp>
    </p:spTree>
    <p:extLst>
      <p:ext uri="{BB962C8B-B14F-4D97-AF65-F5344CB8AC3E}">
        <p14:creationId xmlns:p14="http://schemas.microsoft.com/office/powerpoint/2010/main" val="17803055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B37D225-9A8E-0847-9DC5-1A66A7574F2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70" name="think-cell Slide" r:id="rId12" imgW="7772400" imgH="10058400" progId="TCLayout.ActiveDocument.1">
                  <p:embed/>
                </p:oleObj>
              </mc:Choice>
              <mc:Fallback>
                <p:oleObj name="think-cell Slide" r:id="rId12" imgW="7772400" imgH="10058400" progId="TCLayout.ActiveDocument.1">
                  <p:embed/>
                  <p:pic>
                    <p:nvPicPr>
                      <p:cNvPr id="5" name="Object 4" hidden="1">
                        <a:extLst>
                          <a:ext uri="{FF2B5EF4-FFF2-40B4-BE49-F238E27FC236}">
                            <a16:creationId xmlns:a16="http://schemas.microsoft.com/office/drawing/2014/main" id="{4B37D225-9A8E-0847-9DC5-1A66A7574F27}"/>
                          </a:ext>
                        </a:extLst>
                      </p:cNvPr>
                      <p:cNvPicPr/>
                      <p:nvPr/>
                    </p:nvPicPr>
                    <p:blipFill>
                      <a:blip r:embed="rId13"/>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F62A9D8-F1D8-EA49-B85A-9C8E9D37D536}"/>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400"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416B2CE-95BB-C748-B89A-85FC4C04630A}"/>
              </a:ext>
            </a:extLst>
          </p:cNvPr>
          <p:cNvSpPr>
            <a:spLocks noGrp="1"/>
          </p:cNvSpPr>
          <p:nvPr>
            <p:ph type="title"/>
          </p:nvPr>
        </p:nvSpPr>
        <p:spPr/>
        <p:txBody>
          <a:bodyPr/>
          <a:lstStyle/>
          <a:p>
            <a:r>
              <a:rPr lang="en-US" dirty="0">
                <a:latin typeface="Calibri"/>
                <a:ea typeface="Verdana"/>
                <a:cs typeface="Arial"/>
              </a:rPr>
              <a:t>UNC is national leader in research, ranking 2nd in NIH funding  </a:t>
            </a:r>
            <a:endParaRPr lang="en-US" dirty="0"/>
          </a:p>
        </p:txBody>
      </p:sp>
      <p:sp>
        <p:nvSpPr>
          <p:cNvPr id="226" name="TextBox 225">
            <a:extLst>
              <a:ext uri="{FF2B5EF4-FFF2-40B4-BE49-F238E27FC236}">
                <a16:creationId xmlns:a16="http://schemas.microsoft.com/office/drawing/2014/main" id="{87227E9E-214B-A548-AD23-9E1C49C5B29D}"/>
              </a:ext>
            </a:extLst>
          </p:cNvPr>
          <p:cNvSpPr txBox="1"/>
          <p:nvPr/>
        </p:nvSpPr>
        <p:spPr>
          <a:xfrm>
            <a:off x="6502222" y="2241764"/>
            <a:ext cx="2354667" cy="3416320"/>
          </a:xfrm>
          <a:prstGeom prst="rect">
            <a:avLst/>
          </a:prstGeom>
          <a:noFill/>
        </p:spPr>
        <p:txBody>
          <a:bodyPr wrap="square" rtlCol="0">
            <a:spAutoFit/>
          </a:bodyPr>
          <a:lstStyle/>
          <a:p>
            <a:pPr algn="ctr"/>
            <a:r>
              <a:rPr lang="en-US" b="1" dirty="0"/>
              <a:t>UNC Research Specialties</a:t>
            </a:r>
          </a:p>
          <a:p>
            <a:pPr algn="ctr"/>
            <a:endParaRPr lang="en-US" dirty="0"/>
          </a:p>
          <a:p>
            <a:pPr algn="ctr"/>
            <a:r>
              <a:rPr lang="en-US" dirty="0"/>
              <a:t>Drug Discovery</a:t>
            </a:r>
          </a:p>
          <a:p>
            <a:pPr algn="ctr"/>
            <a:endParaRPr lang="en-US" dirty="0"/>
          </a:p>
          <a:p>
            <a:pPr algn="ctr"/>
            <a:r>
              <a:rPr lang="en-US" dirty="0"/>
              <a:t>Drug Delivery</a:t>
            </a:r>
          </a:p>
          <a:p>
            <a:pPr algn="ctr"/>
            <a:endParaRPr lang="en-US" dirty="0"/>
          </a:p>
          <a:p>
            <a:pPr algn="ctr"/>
            <a:r>
              <a:rPr lang="en-US" dirty="0"/>
              <a:t>Drug Optimization </a:t>
            </a:r>
          </a:p>
          <a:p>
            <a:pPr algn="ctr"/>
            <a:endParaRPr lang="en-US" dirty="0"/>
          </a:p>
          <a:p>
            <a:pPr algn="ctr"/>
            <a:r>
              <a:rPr lang="en-US" dirty="0"/>
              <a:t>Patient Outcomes</a:t>
            </a:r>
          </a:p>
          <a:p>
            <a:pPr algn="ctr"/>
            <a:endParaRPr lang="en-US" dirty="0"/>
          </a:p>
          <a:p>
            <a:pPr algn="ctr"/>
            <a:r>
              <a:rPr lang="en-US" dirty="0"/>
              <a:t>Care Delivery</a:t>
            </a:r>
          </a:p>
        </p:txBody>
      </p:sp>
      <p:sp>
        <p:nvSpPr>
          <p:cNvPr id="184" name="TextBox 183">
            <a:extLst>
              <a:ext uri="{FF2B5EF4-FFF2-40B4-BE49-F238E27FC236}">
                <a16:creationId xmlns:a16="http://schemas.microsoft.com/office/drawing/2014/main" id="{ABBE72A0-A5E2-974D-842F-A243A020460B}"/>
              </a:ext>
            </a:extLst>
          </p:cNvPr>
          <p:cNvSpPr txBox="1"/>
          <p:nvPr/>
        </p:nvSpPr>
        <p:spPr>
          <a:xfrm>
            <a:off x="8914017" y="2241764"/>
            <a:ext cx="2354667" cy="3416320"/>
          </a:xfrm>
          <a:prstGeom prst="rect">
            <a:avLst/>
          </a:prstGeom>
          <a:noFill/>
        </p:spPr>
        <p:txBody>
          <a:bodyPr wrap="square" rtlCol="0">
            <a:spAutoFit/>
          </a:bodyPr>
          <a:lstStyle/>
          <a:p>
            <a:pPr algn="ctr"/>
            <a:r>
              <a:rPr lang="en-US" b="1" dirty="0"/>
              <a:t>Research</a:t>
            </a:r>
          </a:p>
          <a:p>
            <a:pPr algn="ctr"/>
            <a:r>
              <a:rPr lang="en-US" b="1" dirty="0"/>
              <a:t>Funding</a:t>
            </a:r>
          </a:p>
          <a:p>
            <a:pPr algn="ctr"/>
            <a:endParaRPr lang="en-US" dirty="0"/>
          </a:p>
          <a:p>
            <a:pPr algn="ctr"/>
            <a:r>
              <a:rPr lang="en-US" dirty="0"/>
              <a:t>$15M</a:t>
            </a:r>
          </a:p>
          <a:p>
            <a:pPr algn="ctr"/>
            <a:endParaRPr lang="en-US" dirty="0"/>
          </a:p>
          <a:p>
            <a:pPr algn="ctr"/>
            <a:r>
              <a:rPr lang="en-US" dirty="0"/>
              <a:t>$10.1M</a:t>
            </a:r>
          </a:p>
          <a:p>
            <a:pPr algn="ctr"/>
            <a:endParaRPr lang="en-US" dirty="0"/>
          </a:p>
          <a:p>
            <a:pPr algn="ctr"/>
            <a:r>
              <a:rPr lang="en-US" dirty="0"/>
              <a:t>$9.2M</a:t>
            </a:r>
          </a:p>
          <a:p>
            <a:pPr algn="ctr"/>
            <a:endParaRPr lang="en-US" dirty="0"/>
          </a:p>
          <a:p>
            <a:pPr algn="ctr"/>
            <a:r>
              <a:rPr lang="en-US" dirty="0"/>
              <a:t>$1.7M</a:t>
            </a:r>
          </a:p>
          <a:p>
            <a:pPr algn="ctr"/>
            <a:endParaRPr lang="en-US" dirty="0"/>
          </a:p>
          <a:p>
            <a:pPr algn="ctr"/>
            <a:r>
              <a:rPr lang="en-US" dirty="0"/>
              <a:t>$2.9M</a:t>
            </a:r>
          </a:p>
        </p:txBody>
      </p:sp>
      <p:sp>
        <p:nvSpPr>
          <p:cNvPr id="245" name="TextBox 244">
            <a:extLst>
              <a:ext uri="{FF2B5EF4-FFF2-40B4-BE49-F238E27FC236}">
                <a16:creationId xmlns:a16="http://schemas.microsoft.com/office/drawing/2014/main" id="{C8298B72-658D-FB42-8CE7-C7A9D75E32BA}"/>
              </a:ext>
            </a:extLst>
          </p:cNvPr>
          <p:cNvSpPr txBox="1"/>
          <p:nvPr/>
        </p:nvSpPr>
        <p:spPr>
          <a:xfrm>
            <a:off x="586398" y="1422972"/>
            <a:ext cx="1922463" cy="892175"/>
          </a:xfrm>
          <a:prstGeom prst="rect">
            <a:avLst/>
          </a:prstGeom>
          <a:noFill/>
        </p:spPr>
        <p:txBody>
          <a:bodyPr wrap="square" rtlCol="0">
            <a:spAutoFit/>
          </a:bodyPr>
          <a:lstStyle/>
          <a:p>
            <a:pPr algn="ctr"/>
            <a:r>
              <a:rPr lang="en-US" sz="2400" b="1" dirty="0">
                <a:solidFill>
                  <a:schemeClr val="accent1"/>
                </a:solidFill>
              </a:rPr>
              <a:t>37% </a:t>
            </a:r>
            <a:endParaRPr lang="en-US" dirty="0">
              <a:solidFill>
                <a:schemeClr val="accent1"/>
              </a:solidFill>
            </a:endParaRPr>
          </a:p>
          <a:p>
            <a:pPr algn="ctr"/>
            <a:r>
              <a:rPr lang="en-US" sz="1400" dirty="0"/>
              <a:t>Faculty engaged with PharmD Research</a:t>
            </a:r>
          </a:p>
        </p:txBody>
      </p:sp>
      <p:sp>
        <p:nvSpPr>
          <p:cNvPr id="246" name="TextBox 245">
            <a:extLst>
              <a:ext uri="{FF2B5EF4-FFF2-40B4-BE49-F238E27FC236}">
                <a16:creationId xmlns:a16="http://schemas.microsoft.com/office/drawing/2014/main" id="{8EF53A72-5C0D-B34F-8386-DE4A3F660A3F}"/>
              </a:ext>
            </a:extLst>
          </p:cNvPr>
          <p:cNvSpPr txBox="1"/>
          <p:nvPr/>
        </p:nvSpPr>
        <p:spPr>
          <a:xfrm>
            <a:off x="2356461" y="1423623"/>
            <a:ext cx="1922463" cy="892175"/>
          </a:xfrm>
          <a:prstGeom prst="rect">
            <a:avLst/>
          </a:prstGeom>
          <a:noFill/>
        </p:spPr>
        <p:txBody>
          <a:bodyPr wrap="square" rtlCol="0">
            <a:spAutoFit/>
          </a:bodyPr>
          <a:lstStyle/>
          <a:p>
            <a:pPr algn="ctr"/>
            <a:r>
              <a:rPr lang="en-US" sz="2400" b="1" dirty="0">
                <a:solidFill>
                  <a:schemeClr val="accent1"/>
                </a:solidFill>
              </a:rPr>
              <a:t>50% </a:t>
            </a:r>
            <a:endParaRPr lang="en-US" dirty="0">
              <a:solidFill>
                <a:schemeClr val="accent1"/>
              </a:solidFill>
            </a:endParaRPr>
          </a:p>
          <a:p>
            <a:pPr algn="ctr"/>
            <a:r>
              <a:rPr lang="en-US" sz="1400" dirty="0"/>
              <a:t>Faculty engaged with PhD Advisees</a:t>
            </a:r>
          </a:p>
        </p:txBody>
      </p:sp>
      <p:sp>
        <p:nvSpPr>
          <p:cNvPr id="247" name="TextBox 246">
            <a:extLst>
              <a:ext uri="{FF2B5EF4-FFF2-40B4-BE49-F238E27FC236}">
                <a16:creationId xmlns:a16="http://schemas.microsoft.com/office/drawing/2014/main" id="{8FE1DC71-FD35-3747-8BBA-77E5B98F4F07}"/>
              </a:ext>
            </a:extLst>
          </p:cNvPr>
          <p:cNvSpPr txBox="1"/>
          <p:nvPr/>
        </p:nvSpPr>
        <p:spPr>
          <a:xfrm>
            <a:off x="4128111" y="1428386"/>
            <a:ext cx="1922463" cy="892175"/>
          </a:xfrm>
          <a:prstGeom prst="rect">
            <a:avLst/>
          </a:prstGeom>
          <a:noFill/>
        </p:spPr>
        <p:txBody>
          <a:bodyPr wrap="square" rtlCol="0">
            <a:spAutoFit/>
          </a:bodyPr>
          <a:lstStyle/>
          <a:p>
            <a:pPr algn="ctr"/>
            <a:r>
              <a:rPr lang="en-US" sz="2400" b="1" dirty="0">
                <a:solidFill>
                  <a:schemeClr val="accent1"/>
                </a:solidFill>
              </a:rPr>
              <a:t>49% </a:t>
            </a:r>
            <a:endParaRPr lang="en-US" dirty="0">
              <a:solidFill>
                <a:schemeClr val="accent1"/>
              </a:solidFill>
            </a:endParaRPr>
          </a:p>
          <a:p>
            <a:pPr algn="ctr"/>
            <a:r>
              <a:rPr lang="en-US" sz="1400" dirty="0"/>
              <a:t>Faculty engaged with Post-Doc Advisees</a:t>
            </a:r>
          </a:p>
        </p:txBody>
      </p:sp>
      <p:sp>
        <p:nvSpPr>
          <p:cNvPr id="606" name="TextBox 605">
            <a:extLst>
              <a:ext uri="{FF2B5EF4-FFF2-40B4-BE49-F238E27FC236}">
                <a16:creationId xmlns:a16="http://schemas.microsoft.com/office/drawing/2014/main" id="{C49999B6-2B2A-5C4D-B665-E18B23BBBA56}"/>
              </a:ext>
            </a:extLst>
          </p:cNvPr>
          <p:cNvSpPr txBox="1"/>
          <p:nvPr/>
        </p:nvSpPr>
        <p:spPr>
          <a:xfrm>
            <a:off x="1112837" y="2509108"/>
            <a:ext cx="4573956" cy="646331"/>
          </a:xfrm>
          <a:prstGeom prst="rect">
            <a:avLst/>
          </a:prstGeom>
          <a:noFill/>
        </p:spPr>
        <p:txBody>
          <a:bodyPr wrap="square" rtlCol="0">
            <a:spAutoFit/>
          </a:bodyPr>
          <a:lstStyle/>
          <a:p>
            <a:r>
              <a:rPr lang="en-US" b="1" dirty="0">
                <a:sym typeface="+mn-lt"/>
              </a:rPr>
              <a:t>2019 Faculty Area of Focus by Percent Effort</a:t>
            </a:r>
          </a:p>
          <a:p>
            <a:endParaRPr lang="en-US" dirty="0"/>
          </a:p>
        </p:txBody>
      </p:sp>
      <p:sp>
        <p:nvSpPr>
          <p:cNvPr id="889" name="Rectangle 888">
            <a:extLst>
              <a:ext uri="{FF2B5EF4-FFF2-40B4-BE49-F238E27FC236}">
                <a16:creationId xmlns:a16="http://schemas.microsoft.com/office/drawing/2014/main" id="{F405D937-84F6-3D44-B0F3-D547B39D4494}"/>
              </a:ext>
            </a:extLst>
          </p:cNvPr>
          <p:cNvSpPr/>
          <p:nvPr/>
        </p:nvSpPr>
        <p:spPr>
          <a:xfrm>
            <a:off x="6135688" y="1359877"/>
            <a:ext cx="5411543" cy="449958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891" name="Straight Connector 890">
            <a:extLst>
              <a:ext uri="{FF2B5EF4-FFF2-40B4-BE49-F238E27FC236}">
                <a16:creationId xmlns:a16="http://schemas.microsoft.com/office/drawing/2014/main" id="{AD7462BA-8FD5-1446-88D5-570CF91F520D}"/>
              </a:ext>
            </a:extLst>
          </p:cNvPr>
          <p:cNvCxnSpPr>
            <a:cxnSpLocks/>
          </p:cNvCxnSpPr>
          <p:nvPr/>
        </p:nvCxnSpPr>
        <p:spPr>
          <a:xfrm>
            <a:off x="8996935" y="3110645"/>
            <a:ext cx="0" cy="25829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94" name="TextBox 893">
            <a:extLst>
              <a:ext uri="{FF2B5EF4-FFF2-40B4-BE49-F238E27FC236}">
                <a16:creationId xmlns:a16="http://schemas.microsoft.com/office/drawing/2014/main" id="{0D5DE813-0031-EB4B-8E75-8FC29A8175B9}"/>
              </a:ext>
            </a:extLst>
          </p:cNvPr>
          <p:cNvSpPr txBox="1"/>
          <p:nvPr/>
        </p:nvSpPr>
        <p:spPr>
          <a:xfrm>
            <a:off x="6135689" y="1423623"/>
            <a:ext cx="5366214" cy="800219"/>
          </a:xfrm>
          <a:prstGeom prst="rect">
            <a:avLst/>
          </a:prstGeom>
          <a:noFill/>
        </p:spPr>
        <p:txBody>
          <a:bodyPr wrap="square" lIns="91440" tIns="45720" rIns="91440" bIns="45720" rtlCol="0" anchor="t">
            <a:spAutoFit/>
          </a:bodyPr>
          <a:lstStyle/>
          <a:p>
            <a:pPr algn="ctr"/>
            <a:r>
              <a:rPr lang="en-US" sz="1600" b="1" dirty="0">
                <a:solidFill>
                  <a:srgbClr val="5A99CB"/>
                </a:solidFill>
              </a:rPr>
              <a:t>UNC ranks second in total NIH research funding among institutions receiving awards; </a:t>
            </a:r>
          </a:p>
          <a:p>
            <a:pPr algn="ctr"/>
            <a:r>
              <a:rPr lang="en-US" sz="1400" b="1" dirty="0">
                <a:solidFill>
                  <a:schemeClr val="tx1">
                    <a:lumMod val="65000"/>
                    <a:lumOff val="35000"/>
                  </a:schemeClr>
                </a:solidFill>
              </a:rPr>
              <a:t>2019 external awards totaling $39,000,650 with $23,679,943 from NIH</a:t>
            </a:r>
          </a:p>
        </p:txBody>
      </p:sp>
      <p:sp>
        <p:nvSpPr>
          <p:cNvPr id="20" name="TextBox 19">
            <a:extLst>
              <a:ext uri="{FF2B5EF4-FFF2-40B4-BE49-F238E27FC236}">
                <a16:creationId xmlns:a16="http://schemas.microsoft.com/office/drawing/2014/main" id="{A0C1349E-FC90-C340-BEAD-1E29D6B53581}"/>
              </a:ext>
            </a:extLst>
          </p:cNvPr>
          <p:cNvSpPr txBox="1"/>
          <p:nvPr/>
        </p:nvSpPr>
        <p:spPr>
          <a:xfrm>
            <a:off x="236692" y="5989324"/>
            <a:ext cx="5184433" cy="246221"/>
          </a:xfrm>
          <a:prstGeom prst="rect">
            <a:avLst/>
          </a:prstGeom>
          <a:noFill/>
        </p:spPr>
        <p:txBody>
          <a:bodyPr wrap="none" lIns="91440" tIns="45720" rIns="91440" bIns="45720" rtlCol="0" anchor="t">
            <a:spAutoFit/>
          </a:bodyPr>
          <a:lstStyle/>
          <a:p>
            <a:r>
              <a:rPr lang="en-US" sz="1000" i="1" dirty="0"/>
              <a:t>Source:</a:t>
            </a:r>
            <a:r>
              <a:rPr lang="en-US" sz="1000" i="1" dirty="0">
                <a:solidFill>
                  <a:srgbClr val="FF0000"/>
                </a:solidFill>
              </a:rPr>
              <a:t> </a:t>
            </a:r>
            <a:r>
              <a:rPr lang="en-US" sz="1000" i="1" dirty="0">
                <a:solidFill>
                  <a:srgbClr val="FF0000"/>
                </a:solidFill>
                <a:hlinkClick r:id="rId14"/>
              </a:rPr>
              <a:t>2019 Annual Faculty Activity Report</a:t>
            </a:r>
            <a:r>
              <a:rPr lang="en-US" sz="1000" i="1" dirty="0"/>
              <a:t>,</a:t>
            </a:r>
            <a:r>
              <a:rPr lang="en-US" sz="1000" i="1" dirty="0">
                <a:solidFill>
                  <a:srgbClr val="FF0000"/>
                </a:solidFill>
              </a:rPr>
              <a:t> </a:t>
            </a:r>
            <a:r>
              <a:rPr lang="en-US" sz="1000" i="1" dirty="0">
                <a:solidFill>
                  <a:srgbClr val="FF0000"/>
                </a:solidFill>
                <a:hlinkClick r:id="rId15"/>
              </a:rPr>
              <a:t>AACP Rankings in External Research Grant Funding</a:t>
            </a:r>
            <a:r>
              <a:rPr lang="en-US" sz="1000" i="1" dirty="0">
                <a:solidFill>
                  <a:srgbClr val="FF0000"/>
                </a:solidFill>
              </a:rPr>
              <a:t> </a:t>
            </a:r>
          </a:p>
        </p:txBody>
      </p:sp>
      <p:graphicFrame>
        <p:nvGraphicFramePr>
          <p:cNvPr id="393" name="Chart 392">
            <a:extLst>
              <a:ext uri="{FF2B5EF4-FFF2-40B4-BE49-F238E27FC236}">
                <a16:creationId xmlns:a16="http://schemas.microsoft.com/office/drawing/2014/main" id="{588EE35E-0259-8749-ABE2-B4A3EE83BFA5}"/>
              </a:ext>
            </a:extLst>
          </p:cNvPr>
          <p:cNvGraphicFramePr/>
          <p:nvPr>
            <p:custDataLst>
              <p:tags r:id="rId4"/>
            </p:custDataLst>
          </p:nvPr>
        </p:nvGraphicFramePr>
        <p:xfrm>
          <a:off x="865188" y="2849563"/>
          <a:ext cx="4738687" cy="2327275"/>
        </p:xfrm>
        <a:graphic>
          <a:graphicData uri="http://schemas.openxmlformats.org/drawingml/2006/chart">
            <c:chart xmlns:c="http://schemas.openxmlformats.org/drawingml/2006/chart" xmlns:r="http://schemas.openxmlformats.org/officeDocument/2006/relationships" r:id="rId16"/>
          </a:graphicData>
        </a:graphic>
      </p:graphicFrame>
      <p:sp>
        <p:nvSpPr>
          <p:cNvPr id="85" name="Text Placeholder 2">
            <a:extLst>
              <a:ext uri="{FF2B5EF4-FFF2-40B4-BE49-F238E27FC236}">
                <a16:creationId xmlns:a16="http://schemas.microsoft.com/office/drawing/2014/main" id="{0FFC03BC-C9F1-8644-884E-96913D3B8D22}"/>
              </a:ext>
            </a:extLst>
          </p:cNvPr>
          <p:cNvSpPr txBox="1">
            <a:spLocks/>
          </p:cNvSpPr>
          <p:nvPr>
            <p:custDataLst>
              <p:tags r:id="rId5"/>
            </p:custDataLst>
          </p:nvPr>
        </p:nvSpPr>
        <p:spPr bwMode="auto">
          <a:xfrm>
            <a:off x="2890838" y="5153025"/>
            <a:ext cx="6858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5DD05649-F973-44B0-BB39-7FFDCA89D8F7}" type="datetime'T''''e''''''''''a''c''hi''''''ng'''''''''''''''''''''' '''''">
              <a:rPr lang="en-US" altLang="en-US" sz="1400" smtClean="0"/>
              <a:pPr/>
              <a:t>Teaching </a:t>
            </a:fld>
            <a:endParaRPr lang="en-US" sz="1400" dirty="0">
              <a:latin typeface="+mn-lt"/>
              <a:sym typeface="+mn-lt"/>
            </a:endParaRPr>
          </a:p>
        </p:txBody>
      </p:sp>
      <p:sp>
        <p:nvSpPr>
          <p:cNvPr id="88" name="Text Placeholder 2">
            <a:extLst>
              <a:ext uri="{FF2B5EF4-FFF2-40B4-BE49-F238E27FC236}">
                <a16:creationId xmlns:a16="http://schemas.microsoft.com/office/drawing/2014/main" id="{831B6DE5-C753-1341-9792-8BF5505A3BC3}"/>
              </a:ext>
            </a:extLst>
          </p:cNvPr>
          <p:cNvSpPr txBox="1">
            <a:spLocks/>
          </p:cNvSpPr>
          <p:nvPr>
            <p:custDataLst>
              <p:tags r:id="rId6"/>
            </p:custDataLst>
          </p:nvPr>
        </p:nvSpPr>
        <p:spPr bwMode="auto">
          <a:xfrm>
            <a:off x="795338" y="3506788"/>
            <a:ext cx="212725" cy="11906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r>
              <a:rPr lang="en-US" altLang="en-US" sz="1400" dirty="0">
                <a:latin typeface="+mn-lt"/>
                <a:sym typeface="+mn-lt"/>
              </a:rPr>
              <a:t>Average % Effort</a:t>
            </a:r>
            <a:endParaRPr lang="en-US" sz="1400" dirty="0">
              <a:latin typeface="+mn-lt"/>
              <a:sym typeface="+mn-lt"/>
            </a:endParaRPr>
          </a:p>
        </p:txBody>
      </p:sp>
      <p:sp>
        <p:nvSpPr>
          <p:cNvPr id="99" name="Text Placeholder 2">
            <a:extLst>
              <a:ext uri="{FF2B5EF4-FFF2-40B4-BE49-F238E27FC236}">
                <a16:creationId xmlns:a16="http://schemas.microsoft.com/office/drawing/2014/main" id="{489EEC89-273F-9046-A746-ACCD8339050A}"/>
              </a:ext>
            </a:extLst>
          </p:cNvPr>
          <p:cNvSpPr txBox="1">
            <a:spLocks/>
          </p:cNvSpPr>
          <p:nvPr>
            <p:custDataLst>
              <p:tags r:id="rId7"/>
            </p:custDataLst>
          </p:nvPr>
        </p:nvSpPr>
        <p:spPr bwMode="auto">
          <a:xfrm>
            <a:off x="4778375" y="5153025"/>
            <a:ext cx="5715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2391BC32-52FF-4DC0-9F7F-E80E89EE3D44}" type="datetime'''''S''''er''''''''''v''''''''''''''''''''''''''i''c''e '''">
              <a:rPr lang="en-US" altLang="en-US" sz="1400" smtClean="0"/>
              <a:pPr/>
              <a:t>Service </a:t>
            </a:fld>
            <a:endParaRPr lang="en-US" sz="1400" dirty="0">
              <a:latin typeface="+mn-lt"/>
              <a:sym typeface="+mn-lt"/>
            </a:endParaRPr>
          </a:p>
        </p:txBody>
      </p:sp>
      <p:sp>
        <p:nvSpPr>
          <p:cNvPr id="102" name="Text Placeholder 2">
            <a:extLst>
              <a:ext uri="{FF2B5EF4-FFF2-40B4-BE49-F238E27FC236}">
                <a16:creationId xmlns:a16="http://schemas.microsoft.com/office/drawing/2014/main" id="{775B7D76-F1B4-1847-81CB-552DAD0F2875}"/>
              </a:ext>
            </a:extLst>
          </p:cNvPr>
          <p:cNvSpPr txBox="1">
            <a:spLocks/>
          </p:cNvSpPr>
          <p:nvPr>
            <p:custDataLst>
              <p:tags r:id="rId8"/>
            </p:custDataLst>
          </p:nvPr>
        </p:nvSpPr>
        <p:spPr bwMode="auto">
          <a:xfrm>
            <a:off x="3700463" y="5153026"/>
            <a:ext cx="89852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1A625400-6A35-40CC-A5F9-DD1602A78CF8}" type="datetime'P''a''''''t''''''i''''''''e''''n''''''''''''t ''''C''are'">
              <a:rPr lang="en-US" altLang="en-US" sz="1400" smtClean="0"/>
              <a:pPr/>
              <a:t>Patient Care</a:t>
            </a:fld>
            <a:endParaRPr lang="en-US" sz="1400" dirty="0">
              <a:latin typeface="+mn-lt"/>
              <a:sym typeface="+mn-lt"/>
            </a:endParaRPr>
          </a:p>
        </p:txBody>
      </p:sp>
      <p:sp>
        <p:nvSpPr>
          <p:cNvPr id="108" name="Text Placeholder 2">
            <a:extLst>
              <a:ext uri="{FF2B5EF4-FFF2-40B4-BE49-F238E27FC236}">
                <a16:creationId xmlns:a16="http://schemas.microsoft.com/office/drawing/2014/main" id="{3899692F-8329-9049-8B8E-21DE488EBDB9}"/>
              </a:ext>
            </a:extLst>
          </p:cNvPr>
          <p:cNvSpPr txBox="1">
            <a:spLocks/>
          </p:cNvSpPr>
          <p:nvPr>
            <p:custDataLst>
              <p:tags r:id="rId9"/>
            </p:custDataLst>
          </p:nvPr>
        </p:nvSpPr>
        <p:spPr bwMode="auto">
          <a:xfrm>
            <a:off x="2076450" y="5153025"/>
            <a:ext cx="4857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05A4AFDE-ECEB-4199-A033-7F4AB6DC762B}" type="datetime'''''''''''''''''''''Adm''''''''''''i''''n'''''''''''''''''''">
              <a:rPr lang="en-US" altLang="en-US" sz="1400" smtClean="0"/>
              <a:pPr/>
              <a:t>Admin</a:t>
            </a:fld>
            <a:endParaRPr lang="en-US" sz="1400" dirty="0">
              <a:latin typeface="+mn-lt"/>
              <a:sym typeface="+mn-lt"/>
            </a:endParaRPr>
          </a:p>
        </p:txBody>
      </p:sp>
      <p:sp>
        <p:nvSpPr>
          <p:cNvPr id="105" name="Text Placeholder 2">
            <a:extLst>
              <a:ext uri="{FF2B5EF4-FFF2-40B4-BE49-F238E27FC236}">
                <a16:creationId xmlns:a16="http://schemas.microsoft.com/office/drawing/2014/main" id="{E28A4F47-55B2-5346-8D57-6601C37019C8}"/>
              </a:ext>
            </a:extLst>
          </p:cNvPr>
          <p:cNvSpPr txBox="1">
            <a:spLocks/>
          </p:cNvSpPr>
          <p:nvPr>
            <p:custDataLst>
              <p:tags r:id="rId10"/>
            </p:custDataLst>
          </p:nvPr>
        </p:nvSpPr>
        <p:spPr bwMode="auto">
          <a:xfrm>
            <a:off x="1071563" y="5153026"/>
            <a:ext cx="6667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F8C0EBB3-D48A-4977-AE47-26BF1ACF37D1}" type="datetime'''Re''s''ea''''''''''''''''''''''''r''''''c''''h'''''">
              <a:rPr lang="en-US" altLang="en-US" sz="1400" smtClean="0"/>
              <a:pPr/>
              <a:t>Research</a:t>
            </a:fld>
            <a:endParaRPr lang="en-US" sz="1400" dirty="0">
              <a:latin typeface="+mn-lt"/>
              <a:sym typeface="+mn-lt"/>
            </a:endParaRPr>
          </a:p>
        </p:txBody>
      </p:sp>
      <p:sp>
        <p:nvSpPr>
          <p:cNvPr id="23" name="TextBox 22">
            <a:hlinkClick r:id="rId17" action="ppaction://hlinksldjump"/>
            <a:extLst>
              <a:ext uri="{FF2B5EF4-FFF2-40B4-BE49-F238E27FC236}">
                <a16:creationId xmlns:a16="http://schemas.microsoft.com/office/drawing/2014/main" id="{AF34159C-6B24-8444-8419-FE9ECFE06D8D}"/>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8" action="ppaction://hlinksldjump"/>
              </a:rPr>
              <a:t>[Back to Phase 1 SWOT]</a:t>
            </a:r>
            <a:endParaRPr lang="en-US" sz="1200" dirty="0"/>
          </a:p>
        </p:txBody>
      </p:sp>
    </p:spTree>
    <p:extLst>
      <p:ext uri="{BB962C8B-B14F-4D97-AF65-F5344CB8AC3E}">
        <p14:creationId xmlns:p14="http://schemas.microsoft.com/office/powerpoint/2010/main" val="14943389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33B45-9828-7140-AB52-901D2D50181D}"/>
              </a:ext>
            </a:extLst>
          </p:cNvPr>
          <p:cNvSpPr>
            <a:spLocks noGrp="1"/>
          </p:cNvSpPr>
          <p:nvPr>
            <p:ph type="title"/>
          </p:nvPr>
        </p:nvSpPr>
        <p:spPr/>
        <p:txBody>
          <a:bodyPr/>
          <a:lstStyle/>
          <a:p>
            <a:r>
              <a:rPr lang="en-US" dirty="0"/>
              <a:t>UNC Eshelman School of Pharmacy Ranks #2 in NIH funding</a:t>
            </a:r>
          </a:p>
        </p:txBody>
      </p:sp>
      <p:pic>
        <p:nvPicPr>
          <p:cNvPr id="5" name="Picture 4">
            <a:extLst>
              <a:ext uri="{FF2B5EF4-FFF2-40B4-BE49-F238E27FC236}">
                <a16:creationId xmlns:a16="http://schemas.microsoft.com/office/drawing/2014/main" id="{6AACDD88-BD66-4F2F-B885-FC15A86659D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Effect>
                      <a14:brightnessContrast bright="-38000" contrast="91000"/>
                    </a14:imgEffect>
                  </a14:imgLayer>
                </a14:imgProps>
              </a:ext>
            </a:extLst>
          </a:blip>
          <a:srcRect l="5167" t="32741" r="4834" b="9185"/>
          <a:stretch/>
        </p:blipFill>
        <p:spPr>
          <a:xfrm>
            <a:off x="439918" y="1564640"/>
            <a:ext cx="10972800" cy="3982720"/>
          </a:xfrm>
          <a:prstGeom prst="rect">
            <a:avLst/>
          </a:prstGeom>
        </p:spPr>
      </p:pic>
      <p:sp>
        <p:nvSpPr>
          <p:cNvPr id="6" name="TextBox 5">
            <a:hlinkClick r:id="rId5" action="ppaction://hlinksldjump"/>
            <a:extLst>
              <a:ext uri="{FF2B5EF4-FFF2-40B4-BE49-F238E27FC236}">
                <a16:creationId xmlns:a16="http://schemas.microsoft.com/office/drawing/2014/main" id="{E7583BBB-8369-F444-A7ED-B39912DD9F25}"/>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6" action="ppaction://hlinksldjump"/>
              </a:rPr>
              <a:t>[Back to Phase 1 SWOT]</a:t>
            </a:r>
            <a:endParaRPr lang="en-US" sz="1200" dirty="0"/>
          </a:p>
        </p:txBody>
      </p:sp>
    </p:spTree>
    <p:extLst>
      <p:ext uri="{BB962C8B-B14F-4D97-AF65-F5344CB8AC3E}">
        <p14:creationId xmlns:p14="http://schemas.microsoft.com/office/powerpoint/2010/main" val="1708273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Advisory Committee</a:t>
            </a:r>
          </a:p>
        </p:txBody>
      </p:sp>
      <p:sp>
        <p:nvSpPr>
          <p:cNvPr id="5" name="Rounded Rectangle 3"/>
          <p:cNvSpPr/>
          <p:nvPr/>
        </p:nvSpPr>
        <p:spPr>
          <a:xfrm>
            <a:off x="2135777" y="5599287"/>
            <a:ext cx="804672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ysClr val="windowText" lastClr="000000"/>
                </a:solidFill>
              </a:rPr>
              <a:t>Key responsibilities include offering ideas and input related to strategy to task force, responding to draft strategy statements and support in scheduled meetings, and communicating progress to key constituents</a:t>
            </a:r>
          </a:p>
        </p:txBody>
      </p:sp>
      <p:graphicFrame>
        <p:nvGraphicFramePr>
          <p:cNvPr id="10" name="Table 9">
            <a:extLst>
              <a:ext uri="{FF2B5EF4-FFF2-40B4-BE49-F238E27FC236}">
                <a16:creationId xmlns:a16="http://schemas.microsoft.com/office/drawing/2014/main" id="{F1FEA615-D81B-9848-B821-63877729BECF}"/>
              </a:ext>
            </a:extLst>
          </p:cNvPr>
          <p:cNvGraphicFramePr>
            <a:graphicFrameLocks noGrp="1"/>
          </p:cNvGraphicFramePr>
          <p:nvPr>
            <p:extLst>
              <p:ext uri="{D42A27DB-BD31-4B8C-83A1-F6EECF244321}">
                <p14:modId xmlns:p14="http://schemas.microsoft.com/office/powerpoint/2010/main" val="2598434713"/>
              </p:ext>
            </p:extLst>
          </p:nvPr>
        </p:nvGraphicFramePr>
        <p:xfrm>
          <a:off x="1673074" y="1320589"/>
          <a:ext cx="8845853" cy="4210257"/>
        </p:xfrm>
        <a:graphic>
          <a:graphicData uri="http://schemas.openxmlformats.org/drawingml/2006/table">
            <a:tbl>
              <a:tblPr>
                <a:tableStyleId>{3B4B98B0-60AC-42C2-AFA5-B58CD77FA1E5}</a:tableStyleId>
              </a:tblPr>
              <a:tblGrid>
                <a:gridCol w="1331485">
                  <a:extLst>
                    <a:ext uri="{9D8B030D-6E8A-4147-A177-3AD203B41FA5}">
                      <a16:colId xmlns:a16="http://schemas.microsoft.com/office/drawing/2014/main" val="1474911150"/>
                    </a:ext>
                  </a:extLst>
                </a:gridCol>
                <a:gridCol w="3894868">
                  <a:extLst>
                    <a:ext uri="{9D8B030D-6E8A-4147-A177-3AD203B41FA5}">
                      <a16:colId xmlns:a16="http://schemas.microsoft.com/office/drawing/2014/main" val="4133300900"/>
                    </a:ext>
                  </a:extLst>
                </a:gridCol>
                <a:gridCol w="2870200">
                  <a:extLst>
                    <a:ext uri="{9D8B030D-6E8A-4147-A177-3AD203B41FA5}">
                      <a16:colId xmlns:a16="http://schemas.microsoft.com/office/drawing/2014/main" val="643983046"/>
                    </a:ext>
                  </a:extLst>
                </a:gridCol>
                <a:gridCol w="749300">
                  <a:extLst>
                    <a:ext uri="{9D8B030D-6E8A-4147-A177-3AD203B41FA5}">
                      <a16:colId xmlns:a16="http://schemas.microsoft.com/office/drawing/2014/main" val="2557679246"/>
                    </a:ext>
                  </a:extLst>
                </a:gridCol>
              </a:tblGrid>
              <a:tr h="133779">
                <a:tc>
                  <a:txBody>
                    <a:bodyPr/>
                    <a:lstStyle/>
                    <a:p>
                      <a:pPr algn="l" fontAlgn="b"/>
                      <a:r>
                        <a:rPr lang="en-US" sz="1200" b="1" u="none" strike="noStrike" dirty="0">
                          <a:solidFill>
                            <a:schemeClr val="bg1"/>
                          </a:solidFill>
                          <a:effectLst/>
                          <a:latin typeface="+mn-lt"/>
                        </a:rPr>
                        <a:t>Name</a:t>
                      </a:r>
                      <a:endParaRPr lang="en-US" sz="1200" b="1" i="0" u="none" strike="noStrike" dirty="0">
                        <a:solidFill>
                          <a:schemeClr val="bg1"/>
                        </a:solidFill>
                        <a:effectLst/>
                        <a:latin typeface="+mn-lt"/>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latin typeface="+mn-lt"/>
                        </a:rPr>
                        <a:t>Title</a:t>
                      </a:r>
                      <a:endParaRPr lang="en-US" sz="1200" b="1" i="0" u="none" strike="noStrike" dirty="0">
                        <a:solidFill>
                          <a:schemeClr val="bg1"/>
                        </a:solidFill>
                        <a:effectLst/>
                        <a:latin typeface="+mn-lt"/>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latin typeface="+mn-lt"/>
                        </a:rPr>
                        <a:t>Organization</a:t>
                      </a:r>
                      <a:endParaRPr lang="en-US" sz="1200" b="1" i="0" u="none" strike="noStrike" dirty="0">
                        <a:solidFill>
                          <a:schemeClr val="bg1"/>
                        </a:solidFill>
                        <a:effectLst/>
                        <a:latin typeface="+mn-lt"/>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Affiliation</a:t>
                      </a:r>
                      <a:endParaRPr lang="en-US" sz="1200" b="1" i="0" u="none" strike="noStrike" dirty="0">
                        <a:solidFill>
                          <a:schemeClr val="bg1"/>
                        </a:solidFill>
                        <a:effectLst/>
                        <a:latin typeface="+mn-lt"/>
                      </a:endParaRPr>
                    </a:p>
                  </a:txBody>
                  <a:tcPr marL="2961" marR="2961" marT="2961" marB="0" anchor="ctr">
                    <a:solidFill>
                      <a:srgbClr val="5A99CB"/>
                    </a:solidFill>
                  </a:tcPr>
                </a:tc>
                <a:extLst>
                  <a:ext uri="{0D108BD9-81ED-4DB2-BD59-A6C34878D82A}">
                    <a16:rowId xmlns:a16="http://schemas.microsoft.com/office/drawing/2014/main" val="1227852169"/>
                  </a:ext>
                </a:extLst>
              </a:tr>
              <a:tr h="138504">
                <a:tc>
                  <a:txBody>
                    <a:bodyPr/>
                    <a:lstStyle/>
                    <a:p>
                      <a:pPr algn="l" fontAlgn="b"/>
                      <a:r>
                        <a:rPr lang="en-US" sz="1200" u="none" strike="noStrike" dirty="0">
                          <a:effectLst/>
                        </a:rPr>
                        <a:t>Mike Jay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Chair &amp; Distinguished Professor, DPMP</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611210451"/>
                  </a:ext>
                </a:extLst>
              </a:tr>
              <a:tr h="138504">
                <a:tc>
                  <a:txBody>
                    <a:bodyPr/>
                    <a:lstStyle/>
                    <a:p>
                      <a:pPr algn="l" fontAlgn="b"/>
                      <a:r>
                        <a:rPr lang="en-US" sz="1200" b="0" i="0" u="none" strike="noStrike" dirty="0">
                          <a:solidFill>
                            <a:srgbClr val="000000"/>
                          </a:solidFill>
                          <a:effectLst/>
                          <a:latin typeface="+mn-lt"/>
                        </a:rPr>
                        <a:t>Brittany Jennings</a:t>
                      </a:r>
                    </a:p>
                  </a:txBody>
                  <a:tcPr marL="9525" marR="9525" marT="9525" marB="0" anchor="ctr"/>
                </a:tc>
                <a:tc>
                  <a:txBody>
                    <a:bodyPr/>
                    <a:lstStyle/>
                    <a:p>
                      <a:pPr algn="l" fontAlgn="b"/>
                      <a:r>
                        <a:rPr lang="en-US" sz="1200" b="0" i="0" u="none" strike="noStrike" dirty="0">
                          <a:solidFill>
                            <a:srgbClr val="000000"/>
                          </a:solidFill>
                          <a:effectLst/>
                          <a:latin typeface="+mn-lt"/>
                        </a:rPr>
                        <a:t>Director, Brand Alignment/Communications</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Staff</a:t>
                      </a:r>
                    </a:p>
                  </a:txBody>
                  <a:tcPr marL="9525" marR="9525" marT="9525" marB="0" anchor="ctr"/>
                </a:tc>
                <a:extLst>
                  <a:ext uri="{0D108BD9-81ED-4DB2-BD59-A6C34878D82A}">
                    <a16:rowId xmlns:a16="http://schemas.microsoft.com/office/drawing/2014/main" val="1948780772"/>
                  </a:ext>
                </a:extLst>
              </a:tr>
              <a:tr h="138504">
                <a:tc>
                  <a:txBody>
                    <a:bodyPr/>
                    <a:lstStyle/>
                    <a:p>
                      <a:pPr algn="l" fontAlgn="b"/>
                      <a:r>
                        <a:rPr lang="en-US" sz="1200" b="0" i="0" u="none" strike="noStrike" dirty="0">
                          <a:solidFill>
                            <a:srgbClr val="000000"/>
                          </a:solidFill>
                          <a:effectLst/>
                          <a:latin typeface="+mn-lt"/>
                        </a:rPr>
                        <a:t>Lynn Kieffer</a:t>
                      </a:r>
                    </a:p>
                  </a:txBody>
                  <a:tcPr marL="9525" marR="9525" marT="9525" marB="0" anchor="ctr"/>
                </a:tc>
                <a:tc>
                  <a:txBody>
                    <a:bodyPr/>
                    <a:lstStyle/>
                    <a:p>
                      <a:pPr algn="l" fontAlgn="b"/>
                      <a:r>
                        <a:rPr lang="en-US" sz="1200" b="0" i="0" u="none" strike="noStrike" dirty="0">
                          <a:solidFill>
                            <a:srgbClr val="000000"/>
                          </a:solidFill>
                          <a:effectLst/>
                          <a:latin typeface="+mn-lt"/>
                        </a:rPr>
                        <a:t>Member, Board of Directors</a:t>
                      </a:r>
                    </a:p>
                  </a:txBody>
                  <a:tcPr marL="9525" marR="9525" marT="9525" marB="0" anchor="ctr"/>
                </a:tc>
                <a:tc>
                  <a:txBody>
                    <a:bodyPr/>
                    <a:lstStyle/>
                    <a:p>
                      <a:pPr algn="l" fontAlgn="b"/>
                      <a:r>
                        <a:rPr lang="en-US" sz="1200" b="0" i="0" u="none" strike="noStrike" dirty="0">
                          <a:solidFill>
                            <a:srgbClr val="000000"/>
                          </a:solidFill>
                          <a:effectLst/>
                          <a:latin typeface="+mn-lt"/>
                        </a:rPr>
                        <a:t>Mission Health System</a:t>
                      </a:r>
                    </a:p>
                  </a:txBody>
                  <a:tcPr marL="9525" marR="9525" marT="9525" marB="0" anchor="ctr"/>
                </a:tc>
                <a:tc>
                  <a:txBody>
                    <a:bodyPr/>
                    <a:lstStyle/>
                    <a:p>
                      <a:pPr algn="l" fontAlgn="b"/>
                      <a:r>
                        <a:rPr lang="en-US" sz="1200" b="0" i="0" u="none" strike="noStrike" dirty="0">
                          <a:solidFill>
                            <a:srgbClr val="000000"/>
                          </a:solidFill>
                          <a:effectLst/>
                          <a:latin typeface="+mn-lt"/>
                        </a:rPr>
                        <a:t>Alumni</a:t>
                      </a:r>
                    </a:p>
                  </a:txBody>
                  <a:tcPr marL="9525" marR="9525" marT="9525" marB="0" anchor="ctr"/>
                </a:tc>
                <a:extLst>
                  <a:ext uri="{0D108BD9-81ED-4DB2-BD59-A6C34878D82A}">
                    <a16:rowId xmlns:a16="http://schemas.microsoft.com/office/drawing/2014/main" val="574833035"/>
                  </a:ext>
                </a:extLst>
              </a:tr>
              <a:tr h="138504">
                <a:tc>
                  <a:txBody>
                    <a:bodyPr/>
                    <a:lstStyle/>
                    <a:p>
                      <a:pPr algn="l" fontAlgn="b"/>
                      <a:r>
                        <a:rPr lang="en-US" sz="1200" b="0" i="0" u="none" strike="noStrike" dirty="0">
                          <a:solidFill>
                            <a:srgbClr val="000000"/>
                          </a:solidFill>
                          <a:effectLst/>
                          <a:latin typeface="+mn-lt"/>
                        </a:rPr>
                        <a:t>Jasmine King</a:t>
                      </a:r>
                    </a:p>
                  </a:txBody>
                  <a:tcPr marL="9525" marR="9525" marT="9525" marB="0" anchor="ctr"/>
                </a:tc>
                <a:tc>
                  <a:txBody>
                    <a:bodyPr/>
                    <a:lstStyle/>
                    <a:p>
                      <a:pPr algn="l" fontAlgn="b"/>
                      <a:r>
                        <a:rPr lang="en-US" sz="1200" b="0" i="0" u="none" strike="noStrike" dirty="0">
                          <a:solidFill>
                            <a:srgbClr val="000000"/>
                          </a:solidFill>
                          <a:effectLst/>
                          <a:latin typeface="+mn-lt"/>
                        </a:rPr>
                        <a:t>Graduate Student, DPMP</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Students</a:t>
                      </a:r>
                    </a:p>
                  </a:txBody>
                  <a:tcPr marL="9525" marR="9525" marT="9525" marB="0" anchor="ctr"/>
                </a:tc>
                <a:extLst>
                  <a:ext uri="{0D108BD9-81ED-4DB2-BD59-A6C34878D82A}">
                    <a16:rowId xmlns:a16="http://schemas.microsoft.com/office/drawing/2014/main" val="3273218454"/>
                  </a:ext>
                </a:extLst>
              </a:tr>
              <a:tr h="138504">
                <a:tc>
                  <a:txBody>
                    <a:bodyPr/>
                    <a:lstStyle/>
                    <a:p>
                      <a:pPr algn="l" fontAlgn="b"/>
                      <a:r>
                        <a:rPr lang="en-US" sz="1200" b="0" i="0" u="none" strike="noStrike" dirty="0">
                          <a:solidFill>
                            <a:srgbClr val="000000"/>
                          </a:solidFill>
                          <a:effectLst/>
                          <a:latin typeface="+mn-lt"/>
                        </a:rPr>
                        <a:t>Nathan Knuffman</a:t>
                      </a:r>
                    </a:p>
                  </a:txBody>
                  <a:tcPr marL="9525" marR="9525" marT="9525" marB="0" anchor="ctr"/>
                </a:tc>
                <a:tc>
                  <a:txBody>
                    <a:bodyPr/>
                    <a:lstStyle/>
                    <a:p>
                      <a:pPr algn="l" fontAlgn="b"/>
                      <a:r>
                        <a:rPr lang="en-US" sz="1200" b="0" i="0" u="none" strike="noStrike" dirty="0">
                          <a:solidFill>
                            <a:srgbClr val="000000"/>
                          </a:solidFill>
                          <a:effectLst/>
                          <a:latin typeface="+mn-lt"/>
                        </a:rPr>
                        <a:t>Senior Associate Vice Chancellor for Finance and Operations</a:t>
                      </a:r>
                    </a:p>
                  </a:txBody>
                  <a:tcPr marL="9525" marR="9525" marT="9525" marB="0" anchor="ctr"/>
                </a:tc>
                <a:tc>
                  <a:txBody>
                    <a:bodyPr/>
                    <a:lstStyle/>
                    <a:p>
                      <a:pPr algn="l" fontAlgn="b"/>
                      <a:r>
                        <a:rPr lang="en-US" sz="1200" b="0" i="0" u="none" strike="noStrike" dirty="0">
                          <a:solidFill>
                            <a:srgbClr val="000000"/>
                          </a:solidFill>
                          <a:effectLst/>
                          <a:latin typeface="+mn-lt"/>
                        </a:rPr>
                        <a:t>University of North Carolina at Chapel Hill</a:t>
                      </a:r>
                    </a:p>
                  </a:txBody>
                  <a:tcPr marL="9525" marR="9525" marT="9525" marB="0" anchor="ctr"/>
                </a:tc>
                <a:tc>
                  <a:txBody>
                    <a:bodyPr/>
                    <a:lstStyle/>
                    <a:p>
                      <a:pPr algn="l" fontAlgn="b"/>
                      <a:r>
                        <a:rPr lang="en-US" sz="1200" b="0" i="0" u="none" strike="noStrike" dirty="0">
                          <a:solidFill>
                            <a:srgbClr val="000000"/>
                          </a:solidFill>
                          <a:effectLst/>
                          <a:latin typeface="+mn-lt"/>
                        </a:rPr>
                        <a:t>Partners</a:t>
                      </a:r>
                    </a:p>
                  </a:txBody>
                  <a:tcPr marL="9525" marR="9525" marT="9525" marB="0" anchor="ctr"/>
                </a:tc>
                <a:extLst>
                  <a:ext uri="{0D108BD9-81ED-4DB2-BD59-A6C34878D82A}">
                    <a16:rowId xmlns:a16="http://schemas.microsoft.com/office/drawing/2014/main" val="2515816773"/>
                  </a:ext>
                </a:extLst>
              </a:tr>
              <a:tr h="138504">
                <a:tc>
                  <a:txBody>
                    <a:bodyPr/>
                    <a:lstStyle/>
                    <a:p>
                      <a:pPr algn="l" fontAlgn="b"/>
                      <a:r>
                        <a:rPr lang="en-US" sz="1200" b="0" i="0" u="none" strike="noStrike" dirty="0">
                          <a:solidFill>
                            <a:srgbClr val="000000"/>
                          </a:solidFill>
                          <a:effectLst/>
                          <a:latin typeface="+mn-lt"/>
                        </a:rPr>
                        <a:t>Abby Kruse</a:t>
                      </a:r>
                    </a:p>
                  </a:txBody>
                  <a:tcPr marL="9525" marR="9525" marT="9525" marB="0" anchor="ctr"/>
                </a:tc>
                <a:tc>
                  <a:txBody>
                    <a:bodyPr/>
                    <a:lstStyle/>
                    <a:p>
                      <a:pPr algn="l" fontAlgn="b"/>
                      <a:r>
                        <a:rPr lang="en-US" sz="1200" b="0" i="0" u="none" strike="noStrike" dirty="0">
                          <a:solidFill>
                            <a:srgbClr val="000000"/>
                          </a:solidFill>
                          <a:effectLst/>
                          <a:latin typeface="+mn-lt"/>
                        </a:rPr>
                        <a:t>Assistant Director for Experiential Programs</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Staff</a:t>
                      </a:r>
                    </a:p>
                  </a:txBody>
                  <a:tcPr marL="9525" marR="9525" marT="9525" marB="0" anchor="ctr"/>
                </a:tc>
                <a:extLst>
                  <a:ext uri="{0D108BD9-81ED-4DB2-BD59-A6C34878D82A}">
                    <a16:rowId xmlns:a16="http://schemas.microsoft.com/office/drawing/2014/main" val="2460832679"/>
                  </a:ext>
                </a:extLst>
              </a:tr>
              <a:tr h="138504">
                <a:tc>
                  <a:txBody>
                    <a:bodyPr/>
                    <a:lstStyle/>
                    <a:p>
                      <a:pPr algn="l" fontAlgn="b"/>
                      <a:r>
                        <a:rPr lang="en-US" sz="1200" b="0" i="0" u="none" strike="noStrike" dirty="0">
                          <a:solidFill>
                            <a:srgbClr val="000000"/>
                          </a:solidFill>
                          <a:effectLst/>
                          <a:latin typeface="+mn-lt"/>
                        </a:rPr>
                        <a:t>David Lawrence</a:t>
                      </a:r>
                    </a:p>
                  </a:txBody>
                  <a:tcPr marL="9525" marR="9525" marT="9525" marB="0" anchor="ctr"/>
                </a:tc>
                <a:tc>
                  <a:txBody>
                    <a:bodyPr/>
                    <a:lstStyle/>
                    <a:p>
                      <a:pPr algn="l" fontAlgn="b"/>
                      <a:r>
                        <a:rPr lang="en-US" sz="1200" b="0" i="0" u="none" strike="noStrike" dirty="0">
                          <a:solidFill>
                            <a:srgbClr val="000000"/>
                          </a:solidFill>
                          <a:effectLst/>
                          <a:latin typeface="+mn-lt"/>
                        </a:rPr>
                        <a:t>Chair &amp; Distinguished Professor, CBMC</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Faculty</a:t>
                      </a:r>
                    </a:p>
                  </a:txBody>
                  <a:tcPr marL="9525" marR="9525" marT="9525" marB="0" anchor="ctr"/>
                </a:tc>
                <a:extLst>
                  <a:ext uri="{0D108BD9-81ED-4DB2-BD59-A6C34878D82A}">
                    <a16:rowId xmlns:a16="http://schemas.microsoft.com/office/drawing/2014/main" val="1703000543"/>
                  </a:ext>
                </a:extLst>
              </a:tr>
              <a:tr h="138504">
                <a:tc>
                  <a:txBody>
                    <a:bodyPr/>
                    <a:lstStyle/>
                    <a:p>
                      <a:pPr algn="l" fontAlgn="b"/>
                      <a:r>
                        <a:rPr lang="en-US" sz="1200" b="0" i="0" u="none" strike="noStrike" dirty="0">
                          <a:solidFill>
                            <a:srgbClr val="000000"/>
                          </a:solidFill>
                          <a:effectLst/>
                          <a:latin typeface="+mn-lt"/>
                        </a:rPr>
                        <a:t>Craig Lee</a:t>
                      </a:r>
                    </a:p>
                  </a:txBody>
                  <a:tcPr marL="9525" marR="9525" marT="9525" marB="0" anchor="ctr"/>
                </a:tc>
                <a:tc>
                  <a:txBody>
                    <a:bodyPr/>
                    <a:lstStyle/>
                    <a:p>
                      <a:pPr algn="l" fontAlgn="b"/>
                      <a:r>
                        <a:rPr lang="en-US" sz="1200" b="0" i="0" u="none" strike="noStrike" dirty="0">
                          <a:solidFill>
                            <a:srgbClr val="000000"/>
                          </a:solidFill>
                          <a:effectLst/>
                          <a:latin typeface="+mn-lt"/>
                        </a:rPr>
                        <a:t>Associate Professor, DPET</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Faculty</a:t>
                      </a:r>
                    </a:p>
                  </a:txBody>
                  <a:tcPr marL="9525" marR="9525" marT="9525" marB="0" anchor="ctr"/>
                </a:tc>
                <a:extLst>
                  <a:ext uri="{0D108BD9-81ED-4DB2-BD59-A6C34878D82A}">
                    <a16:rowId xmlns:a16="http://schemas.microsoft.com/office/drawing/2014/main" val="325595572"/>
                  </a:ext>
                </a:extLst>
              </a:tr>
              <a:tr h="138504">
                <a:tc>
                  <a:txBody>
                    <a:bodyPr/>
                    <a:lstStyle/>
                    <a:p>
                      <a:pPr algn="l" fontAlgn="b"/>
                      <a:r>
                        <a:rPr lang="en-US" sz="1200" b="0" i="0" u="none" strike="noStrike" dirty="0">
                          <a:solidFill>
                            <a:srgbClr val="000000"/>
                          </a:solidFill>
                          <a:effectLst/>
                          <a:latin typeface="+mn-lt"/>
                        </a:rPr>
                        <a:t>Judith Lovince</a:t>
                      </a:r>
                    </a:p>
                  </a:txBody>
                  <a:tcPr marL="9525" marR="9525" marT="9525" marB="0" anchor="ctr"/>
                </a:tc>
                <a:tc>
                  <a:txBody>
                    <a:bodyPr/>
                    <a:lstStyle/>
                    <a:p>
                      <a:pPr algn="l" fontAlgn="b"/>
                      <a:r>
                        <a:rPr lang="en-US" sz="1200" b="0" i="0" u="none" strike="noStrike" dirty="0">
                          <a:solidFill>
                            <a:srgbClr val="000000"/>
                          </a:solidFill>
                          <a:effectLst/>
                          <a:latin typeface="+mn-lt"/>
                        </a:rPr>
                        <a:t>HSPA Master Student, PACE</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Students</a:t>
                      </a:r>
                    </a:p>
                  </a:txBody>
                  <a:tcPr marL="9525" marR="9525" marT="9525" marB="0" anchor="ctr"/>
                </a:tc>
                <a:extLst>
                  <a:ext uri="{0D108BD9-81ED-4DB2-BD59-A6C34878D82A}">
                    <a16:rowId xmlns:a16="http://schemas.microsoft.com/office/drawing/2014/main" val="4191204523"/>
                  </a:ext>
                </a:extLst>
              </a:tr>
              <a:tr h="138504">
                <a:tc>
                  <a:txBody>
                    <a:bodyPr/>
                    <a:lstStyle/>
                    <a:p>
                      <a:pPr algn="l" fontAlgn="b"/>
                      <a:r>
                        <a:rPr lang="en-US" sz="1200" b="0" i="0" u="none" strike="noStrike" dirty="0">
                          <a:solidFill>
                            <a:srgbClr val="000000"/>
                          </a:solidFill>
                          <a:effectLst/>
                          <a:latin typeface="+mn-lt"/>
                        </a:rPr>
                        <a:t>Jacqui McLaughlin</a:t>
                      </a:r>
                    </a:p>
                  </a:txBody>
                  <a:tcPr marL="9525" marR="9525" marT="9525" marB="0" anchor="ctr"/>
                </a:tc>
                <a:tc>
                  <a:txBody>
                    <a:bodyPr/>
                    <a:lstStyle/>
                    <a:p>
                      <a:pPr algn="l" fontAlgn="b"/>
                      <a:r>
                        <a:rPr lang="en-US" sz="1200" b="0" i="0" u="none" strike="noStrike" dirty="0">
                          <a:solidFill>
                            <a:srgbClr val="000000"/>
                          </a:solidFill>
                          <a:effectLst/>
                          <a:latin typeface="+mn-lt"/>
                        </a:rPr>
                        <a:t>Associate Professor, PACE; Director, CIPhER</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Co-chair</a:t>
                      </a:r>
                    </a:p>
                  </a:txBody>
                  <a:tcPr marL="9525" marR="9525" marT="9525" marB="0" anchor="ctr"/>
                </a:tc>
                <a:extLst>
                  <a:ext uri="{0D108BD9-81ED-4DB2-BD59-A6C34878D82A}">
                    <a16:rowId xmlns:a16="http://schemas.microsoft.com/office/drawing/2014/main" val="564882326"/>
                  </a:ext>
                </a:extLst>
              </a:tr>
              <a:tr h="138504">
                <a:tc>
                  <a:txBody>
                    <a:bodyPr/>
                    <a:lstStyle/>
                    <a:p>
                      <a:pPr algn="l" fontAlgn="b"/>
                      <a:r>
                        <a:rPr lang="en-US" sz="1200" b="0" i="0" u="none" strike="noStrike" dirty="0">
                          <a:solidFill>
                            <a:srgbClr val="000000"/>
                          </a:solidFill>
                          <a:effectLst/>
                          <a:latin typeface="+mn-lt"/>
                        </a:rPr>
                        <a:t>Ralph Meekins</a:t>
                      </a:r>
                    </a:p>
                  </a:txBody>
                  <a:tcPr marL="9525" marR="9525" marT="9525" marB="0" anchor="ctr"/>
                </a:tc>
                <a:tc>
                  <a:txBody>
                    <a:bodyPr/>
                    <a:lstStyle/>
                    <a:p>
                      <a:pPr algn="l" fontAlgn="b"/>
                      <a:r>
                        <a:rPr lang="en-US" sz="1200" b="0" i="0" u="none" strike="noStrike" dirty="0">
                          <a:solidFill>
                            <a:srgbClr val="000000"/>
                          </a:solidFill>
                          <a:effectLst/>
                          <a:latin typeface="+mn-lt"/>
                        </a:rPr>
                        <a:t>UNC Board of Trustees</a:t>
                      </a:r>
                    </a:p>
                  </a:txBody>
                  <a:tcPr marL="9525" marR="9525" marT="9525" marB="0" anchor="ctr"/>
                </a:tc>
                <a:tc>
                  <a:txBody>
                    <a:bodyPr/>
                    <a:lstStyle/>
                    <a:p>
                      <a:pPr algn="l" fontAlgn="b"/>
                      <a:r>
                        <a:rPr lang="en-US" sz="1200" b="0" i="0" u="none" strike="noStrike" dirty="0">
                          <a:solidFill>
                            <a:srgbClr val="000000"/>
                          </a:solidFill>
                          <a:effectLst/>
                          <a:latin typeface="+mn-lt"/>
                        </a:rPr>
                        <a:t>University of North Carolina at Chapel Hill</a:t>
                      </a:r>
                    </a:p>
                  </a:txBody>
                  <a:tcPr marL="9525" marR="9525" marT="9525" marB="0" anchor="ctr"/>
                </a:tc>
                <a:tc>
                  <a:txBody>
                    <a:bodyPr/>
                    <a:lstStyle/>
                    <a:p>
                      <a:pPr algn="l" fontAlgn="b"/>
                      <a:r>
                        <a:rPr lang="en-US" sz="1200" b="0" i="0" u="none" strike="noStrike" dirty="0">
                          <a:solidFill>
                            <a:srgbClr val="000000"/>
                          </a:solidFill>
                          <a:effectLst/>
                          <a:latin typeface="+mn-lt"/>
                        </a:rPr>
                        <a:t>Partners</a:t>
                      </a:r>
                    </a:p>
                  </a:txBody>
                  <a:tcPr marL="9525" marR="9525" marT="9525" marB="0" anchor="ctr"/>
                </a:tc>
                <a:extLst>
                  <a:ext uri="{0D108BD9-81ED-4DB2-BD59-A6C34878D82A}">
                    <a16:rowId xmlns:a16="http://schemas.microsoft.com/office/drawing/2014/main" val="2857299015"/>
                  </a:ext>
                </a:extLst>
              </a:tr>
              <a:tr h="138504">
                <a:tc>
                  <a:txBody>
                    <a:bodyPr/>
                    <a:lstStyle/>
                    <a:p>
                      <a:pPr algn="l" fontAlgn="b"/>
                      <a:r>
                        <a:rPr lang="en-US" sz="1200" b="0" i="0" u="none" strike="noStrike" dirty="0">
                          <a:solidFill>
                            <a:srgbClr val="000000"/>
                          </a:solidFill>
                          <a:effectLst/>
                          <a:latin typeface="+mn-lt"/>
                        </a:rPr>
                        <a:t>Mike Melroy</a:t>
                      </a:r>
                    </a:p>
                  </a:txBody>
                  <a:tcPr marL="9525" marR="9525" marT="9525" marB="0" anchor="ctr"/>
                </a:tc>
                <a:tc>
                  <a:txBody>
                    <a:bodyPr/>
                    <a:lstStyle/>
                    <a:p>
                      <a:pPr algn="l" fontAlgn="b"/>
                      <a:r>
                        <a:rPr lang="en-US" sz="1200" b="0" i="0" u="none" strike="noStrike" dirty="0">
                          <a:solidFill>
                            <a:srgbClr val="000000"/>
                          </a:solidFill>
                          <a:effectLst/>
                          <a:latin typeface="+mn-lt"/>
                        </a:rPr>
                        <a:t>System Director of Pharmacy</a:t>
                      </a:r>
                    </a:p>
                  </a:txBody>
                  <a:tcPr marL="9525" marR="9525" marT="9525" marB="0" anchor="ctr"/>
                </a:tc>
                <a:tc>
                  <a:txBody>
                    <a:bodyPr/>
                    <a:lstStyle/>
                    <a:p>
                      <a:pPr algn="l" fontAlgn="b"/>
                      <a:r>
                        <a:rPr lang="en-US" sz="1200" b="0" i="0" u="none" strike="noStrike" dirty="0">
                          <a:solidFill>
                            <a:srgbClr val="000000"/>
                          </a:solidFill>
                          <a:effectLst/>
                          <a:latin typeface="+mn-lt"/>
                        </a:rPr>
                        <a:t>New Hanover Regional Medical Center</a:t>
                      </a:r>
                    </a:p>
                  </a:txBody>
                  <a:tcPr marL="9525" marR="9525" marT="9525" marB="0" anchor="ctr"/>
                </a:tc>
                <a:tc>
                  <a:txBody>
                    <a:bodyPr/>
                    <a:lstStyle/>
                    <a:p>
                      <a:pPr algn="l" fontAlgn="b"/>
                      <a:r>
                        <a:rPr lang="en-US" sz="1200" b="0" i="0" u="none" strike="noStrike" dirty="0">
                          <a:solidFill>
                            <a:srgbClr val="000000"/>
                          </a:solidFill>
                          <a:effectLst/>
                          <a:latin typeface="+mn-lt"/>
                        </a:rPr>
                        <a:t>Partners</a:t>
                      </a:r>
                    </a:p>
                  </a:txBody>
                  <a:tcPr marL="9525" marR="9525" marT="9525" marB="0" anchor="ctr"/>
                </a:tc>
                <a:extLst>
                  <a:ext uri="{0D108BD9-81ED-4DB2-BD59-A6C34878D82A}">
                    <a16:rowId xmlns:a16="http://schemas.microsoft.com/office/drawing/2014/main" val="3175508586"/>
                  </a:ext>
                </a:extLst>
              </a:tr>
              <a:tr h="138504">
                <a:tc>
                  <a:txBody>
                    <a:bodyPr/>
                    <a:lstStyle/>
                    <a:p>
                      <a:pPr algn="l" fontAlgn="b"/>
                      <a:r>
                        <a:rPr lang="en-US" sz="1200" b="0" i="0" u="none" strike="noStrike" dirty="0">
                          <a:solidFill>
                            <a:srgbClr val="000000"/>
                          </a:solidFill>
                          <a:effectLst/>
                          <a:latin typeface="+mn-lt"/>
                        </a:rPr>
                        <a:t>Mike Mulkeen</a:t>
                      </a:r>
                    </a:p>
                  </a:txBody>
                  <a:tcPr marL="9525" marR="9525" marT="9525" marB="0" anchor="ctr"/>
                </a:tc>
                <a:tc>
                  <a:txBody>
                    <a:bodyPr/>
                    <a:lstStyle/>
                    <a:p>
                      <a:pPr algn="l" fontAlgn="b"/>
                      <a:r>
                        <a:rPr lang="en-US" sz="1200" b="0" i="0" u="none" strike="noStrike" dirty="0">
                          <a:solidFill>
                            <a:srgbClr val="000000"/>
                          </a:solidFill>
                          <a:effectLst/>
                          <a:latin typeface="+mn-lt"/>
                        </a:rPr>
                        <a:t>Executive Assistant, ESOP Asheville</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Staff</a:t>
                      </a:r>
                    </a:p>
                  </a:txBody>
                  <a:tcPr marL="9525" marR="9525" marT="9525" marB="0" anchor="ctr"/>
                </a:tc>
                <a:extLst>
                  <a:ext uri="{0D108BD9-81ED-4DB2-BD59-A6C34878D82A}">
                    <a16:rowId xmlns:a16="http://schemas.microsoft.com/office/drawing/2014/main" val="3007337284"/>
                  </a:ext>
                </a:extLst>
              </a:tr>
              <a:tr h="138504">
                <a:tc>
                  <a:txBody>
                    <a:bodyPr/>
                    <a:lstStyle/>
                    <a:p>
                      <a:pPr algn="l" fontAlgn="b"/>
                      <a:r>
                        <a:rPr lang="en-US" sz="1200" b="0" i="0" u="none" strike="noStrike" dirty="0">
                          <a:solidFill>
                            <a:srgbClr val="000000"/>
                          </a:solidFill>
                          <a:effectLst/>
                          <a:latin typeface="+mn-lt"/>
                        </a:rPr>
                        <a:t>Louis Newsome</a:t>
                      </a:r>
                    </a:p>
                  </a:txBody>
                  <a:tcPr marL="9525" marR="9525" marT="9525" marB="0" anchor="ctr"/>
                </a:tc>
                <a:tc>
                  <a:txBody>
                    <a:bodyPr/>
                    <a:lstStyle/>
                    <a:p>
                      <a:pPr algn="l" fontAlgn="b"/>
                      <a:r>
                        <a:rPr lang="en-US" sz="1200" b="0" i="0" u="none" strike="noStrike" dirty="0">
                          <a:solidFill>
                            <a:srgbClr val="000000"/>
                          </a:solidFill>
                          <a:effectLst/>
                          <a:latin typeface="+mn-lt"/>
                        </a:rPr>
                        <a:t>Pharmacy Program Executive</a:t>
                      </a:r>
                    </a:p>
                  </a:txBody>
                  <a:tcPr marL="9525" marR="9525" marT="9525" marB="0" anchor="ctr"/>
                </a:tc>
                <a:tc>
                  <a:txBody>
                    <a:bodyPr/>
                    <a:lstStyle/>
                    <a:p>
                      <a:pPr algn="l" fontAlgn="b"/>
                      <a:r>
                        <a:rPr lang="en-US" sz="1200" b="0" i="0" u="none" strike="noStrike" dirty="0">
                          <a:solidFill>
                            <a:srgbClr val="000000"/>
                          </a:solidFill>
                          <a:effectLst/>
                          <a:latin typeface="+mn-lt"/>
                        </a:rPr>
                        <a:t>UnitedHealthcare</a:t>
                      </a:r>
                    </a:p>
                  </a:txBody>
                  <a:tcPr marL="9525" marR="9525" marT="9525" marB="0" anchor="ctr"/>
                </a:tc>
                <a:tc>
                  <a:txBody>
                    <a:bodyPr/>
                    <a:lstStyle/>
                    <a:p>
                      <a:pPr algn="l" fontAlgn="b"/>
                      <a:r>
                        <a:rPr lang="en-US" sz="1200" b="0" i="0" u="none" strike="noStrike" dirty="0">
                          <a:solidFill>
                            <a:srgbClr val="000000"/>
                          </a:solidFill>
                          <a:effectLst/>
                          <a:latin typeface="+mn-lt"/>
                        </a:rPr>
                        <a:t>Alumni</a:t>
                      </a:r>
                    </a:p>
                  </a:txBody>
                  <a:tcPr marL="9525" marR="9525" marT="9525" marB="0" anchor="ctr"/>
                </a:tc>
                <a:extLst>
                  <a:ext uri="{0D108BD9-81ED-4DB2-BD59-A6C34878D82A}">
                    <a16:rowId xmlns:a16="http://schemas.microsoft.com/office/drawing/2014/main" val="1350273558"/>
                  </a:ext>
                </a:extLst>
              </a:tr>
              <a:tr h="138504">
                <a:tc>
                  <a:txBody>
                    <a:bodyPr/>
                    <a:lstStyle/>
                    <a:p>
                      <a:pPr algn="l" fontAlgn="b"/>
                      <a:r>
                        <a:rPr lang="en-US" sz="1200" b="0" i="0" u="none" strike="noStrike" dirty="0">
                          <a:solidFill>
                            <a:srgbClr val="000000"/>
                          </a:solidFill>
                          <a:effectLst/>
                          <a:latin typeface="+mn-lt"/>
                        </a:rPr>
                        <a:t>Chris Parish</a:t>
                      </a:r>
                    </a:p>
                  </a:txBody>
                  <a:tcPr marL="9525" marR="9525" marT="9525" marB="0" anchor="ctr"/>
                </a:tc>
                <a:tc>
                  <a:txBody>
                    <a:bodyPr/>
                    <a:lstStyle/>
                    <a:p>
                      <a:pPr algn="l" fontAlgn="b"/>
                      <a:r>
                        <a:rPr lang="en-US" sz="1200" b="0" i="0" u="none" strike="noStrike" dirty="0">
                          <a:solidFill>
                            <a:srgbClr val="000000"/>
                          </a:solidFill>
                          <a:effectLst/>
                          <a:latin typeface="+mn-lt"/>
                        </a:rPr>
                        <a:t>PharmD Student; Student Senate President  </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Students</a:t>
                      </a:r>
                    </a:p>
                  </a:txBody>
                  <a:tcPr marL="9525" marR="9525" marT="9525" marB="0" anchor="ctr"/>
                </a:tc>
                <a:extLst>
                  <a:ext uri="{0D108BD9-81ED-4DB2-BD59-A6C34878D82A}">
                    <a16:rowId xmlns:a16="http://schemas.microsoft.com/office/drawing/2014/main" val="2216686451"/>
                  </a:ext>
                </a:extLst>
              </a:tr>
              <a:tr h="138504">
                <a:tc>
                  <a:txBody>
                    <a:bodyPr/>
                    <a:lstStyle/>
                    <a:p>
                      <a:pPr algn="l" fontAlgn="b"/>
                      <a:r>
                        <a:rPr lang="en-US" sz="1200" b="0" i="0" u="none" strike="noStrike" dirty="0">
                          <a:solidFill>
                            <a:srgbClr val="000000"/>
                          </a:solidFill>
                          <a:effectLst/>
                          <a:latin typeface="+mn-lt"/>
                        </a:rPr>
                        <a:t>Herb Patterson</a:t>
                      </a:r>
                    </a:p>
                  </a:txBody>
                  <a:tcPr marL="9525" marR="9525" marT="9525" marB="0" anchor="ctr"/>
                </a:tc>
                <a:tc>
                  <a:txBody>
                    <a:bodyPr/>
                    <a:lstStyle/>
                    <a:p>
                      <a:pPr algn="l" fontAlgn="b"/>
                      <a:r>
                        <a:rPr lang="en-US" sz="1200" b="0" i="0" u="none" strike="noStrike" dirty="0">
                          <a:solidFill>
                            <a:srgbClr val="000000"/>
                          </a:solidFill>
                          <a:effectLst/>
                          <a:latin typeface="+mn-lt"/>
                        </a:rPr>
                        <a:t>Interim Chair and Professor, DPET</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Faculty</a:t>
                      </a:r>
                    </a:p>
                  </a:txBody>
                  <a:tcPr marL="9525" marR="9525" marT="9525" marB="0" anchor="ctr"/>
                </a:tc>
                <a:extLst>
                  <a:ext uri="{0D108BD9-81ED-4DB2-BD59-A6C34878D82A}">
                    <a16:rowId xmlns:a16="http://schemas.microsoft.com/office/drawing/2014/main" val="2608030776"/>
                  </a:ext>
                </a:extLst>
              </a:tr>
              <a:tr h="138504">
                <a:tc>
                  <a:txBody>
                    <a:bodyPr/>
                    <a:lstStyle/>
                    <a:p>
                      <a:pPr algn="l" fontAlgn="b"/>
                      <a:r>
                        <a:rPr lang="en-US" sz="1200" b="0" i="0" u="none" strike="noStrike" dirty="0">
                          <a:solidFill>
                            <a:srgbClr val="000000"/>
                          </a:solidFill>
                          <a:effectLst/>
                          <a:latin typeface="+mn-lt"/>
                        </a:rPr>
                        <a:t>Chris Peronto</a:t>
                      </a:r>
                    </a:p>
                  </a:txBody>
                  <a:tcPr marL="9525" marR="9525" marT="9525" marB="0" anchor="ctr"/>
                </a:tc>
                <a:tc>
                  <a:txBody>
                    <a:bodyPr/>
                    <a:lstStyle/>
                    <a:p>
                      <a:pPr algn="l" fontAlgn="b"/>
                      <a:r>
                        <a:rPr lang="en-US" sz="1200" b="0" i="0" u="none" strike="noStrike" dirty="0">
                          <a:solidFill>
                            <a:srgbClr val="000000"/>
                          </a:solidFill>
                          <a:effectLst/>
                          <a:latin typeface="+mn-lt"/>
                        </a:rPr>
                        <a:t>Vice President, Head of Enterprise Strategy &amp; Innovation</a:t>
                      </a:r>
                    </a:p>
                  </a:txBody>
                  <a:tcPr marL="9525" marR="9525" marT="9525" marB="0" anchor="ctr"/>
                </a:tc>
                <a:tc>
                  <a:txBody>
                    <a:bodyPr/>
                    <a:lstStyle/>
                    <a:p>
                      <a:pPr algn="l" fontAlgn="b"/>
                      <a:r>
                        <a:rPr lang="en-US" sz="1200" b="0" i="0" u="none" strike="noStrike" dirty="0">
                          <a:solidFill>
                            <a:srgbClr val="000000"/>
                          </a:solidFill>
                          <a:effectLst/>
                          <a:latin typeface="+mn-lt"/>
                        </a:rPr>
                        <a:t>BlueCross NC</a:t>
                      </a:r>
                    </a:p>
                  </a:txBody>
                  <a:tcPr marL="9525" marR="9525" marT="9525" marB="0" anchor="ctr"/>
                </a:tc>
                <a:tc>
                  <a:txBody>
                    <a:bodyPr/>
                    <a:lstStyle/>
                    <a:p>
                      <a:pPr algn="l" fontAlgn="b"/>
                      <a:r>
                        <a:rPr lang="en-US" sz="1200" b="0" i="0" u="none" strike="noStrike" dirty="0">
                          <a:solidFill>
                            <a:srgbClr val="000000"/>
                          </a:solidFill>
                          <a:effectLst/>
                          <a:latin typeface="+mn-lt"/>
                        </a:rPr>
                        <a:t>Partners</a:t>
                      </a:r>
                    </a:p>
                  </a:txBody>
                  <a:tcPr marL="9525" marR="9525" marT="9525" marB="0" anchor="ctr"/>
                </a:tc>
                <a:extLst>
                  <a:ext uri="{0D108BD9-81ED-4DB2-BD59-A6C34878D82A}">
                    <a16:rowId xmlns:a16="http://schemas.microsoft.com/office/drawing/2014/main" val="3247203540"/>
                  </a:ext>
                </a:extLst>
              </a:tr>
              <a:tr h="138504">
                <a:tc>
                  <a:txBody>
                    <a:bodyPr/>
                    <a:lstStyle/>
                    <a:p>
                      <a:pPr algn="l" fontAlgn="b"/>
                      <a:r>
                        <a:rPr lang="en-US" sz="1200" b="0" i="0" u="none" strike="noStrike" dirty="0">
                          <a:solidFill>
                            <a:srgbClr val="000000"/>
                          </a:solidFill>
                          <a:effectLst/>
                          <a:latin typeface="+mn-lt"/>
                        </a:rPr>
                        <a:t>Jasmine Perry</a:t>
                      </a:r>
                    </a:p>
                  </a:txBody>
                  <a:tcPr marL="9525" marR="9525" marT="9525" marB="0" anchor="ctr"/>
                </a:tc>
                <a:tc>
                  <a:txBody>
                    <a:bodyPr/>
                    <a:lstStyle/>
                    <a:p>
                      <a:pPr algn="l" fontAlgn="b"/>
                      <a:r>
                        <a:rPr lang="en-US" sz="1200" b="0" i="0" u="none" strike="noStrike" dirty="0">
                          <a:solidFill>
                            <a:srgbClr val="000000"/>
                          </a:solidFill>
                          <a:effectLst/>
                          <a:latin typeface="+mn-lt"/>
                        </a:rPr>
                        <a:t>PharmD Student; SNPhA President</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Students</a:t>
                      </a:r>
                    </a:p>
                  </a:txBody>
                  <a:tcPr marL="9525" marR="9525" marT="9525" marB="0" anchor="ctr"/>
                </a:tc>
                <a:extLst>
                  <a:ext uri="{0D108BD9-81ED-4DB2-BD59-A6C34878D82A}">
                    <a16:rowId xmlns:a16="http://schemas.microsoft.com/office/drawing/2014/main" val="3633213260"/>
                  </a:ext>
                </a:extLst>
              </a:tr>
              <a:tr h="138504">
                <a:tc>
                  <a:txBody>
                    <a:bodyPr/>
                    <a:lstStyle/>
                    <a:p>
                      <a:pPr algn="l" fontAlgn="b"/>
                      <a:r>
                        <a:rPr lang="en-US" sz="1200" b="0" i="0" u="none" strike="noStrike" dirty="0">
                          <a:solidFill>
                            <a:srgbClr val="000000"/>
                          </a:solidFill>
                          <a:effectLst/>
                          <a:latin typeface="+mn-lt"/>
                        </a:rPr>
                        <a:t>Sara Pettaway</a:t>
                      </a:r>
                    </a:p>
                  </a:txBody>
                  <a:tcPr marL="9525" marR="9525" marT="9525" marB="0" anchor="ctr"/>
                </a:tc>
                <a:tc>
                  <a:txBody>
                    <a:bodyPr/>
                    <a:lstStyle/>
                    <a:p>
                      <a:pPr algn="l" fontAlgn="b"/>
                      <a:r>
                        <a:rPr lang="en-US" sz="1200" b="0" i="0" u="none" strike="noStrike" dirty="0">
                          <a:solidFill>
                            <a:srgbClr val="000000"/>
                          </a:solidFill>
                          <a:effectLst/>
                          <a:latin typeface="+mn-lt"/>
                        </a:rPr>
                        <a:t>Executive Assistant to the Dean</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Staff</a:t>
                      </a:r>
                    </a:p>
                  </a:txBody>
                  <a:tcPr marL="9525" marR="9525" marT="9525" marB="0" anchor="ctr"/>
                </a:tc>
                <a:extLst>
                  <a:ext uri="{0D108BD9-81ED-4DB2-BD59-A6C34878D82A}">
                    <a16:rowId xmlns:a16="http://schemas.microsoft.com/office/drawing/2014/main" val="4194932062"/>
                  </a:ext>
                </a:extLst>
              </a:tr>
              <a:tr h="270152">
                <a:tc>
                  <a:txBody>
                    <a:bodyPr/>
                    <a:lstStyle/>
                    <a:p>
                      <a:pPr algn="l" fontAlgn="b"/>
                      <a:r>
                        <a:rPr lang="en-US" sz="1200" b="0" i="0" u="none" strike="noStrike" dirty="0">
                          <a:solidFill>
                            <a:srgbClr val="000000"/>
                          </a:solidFill>
                          <a:effectLst/>
                          <a:latin typeface="+mn-lt"/>
                        </a:rPr>
                        <a:t>Wayne Pittman</a:t>
                      </a:r>
                    </a:p>
                  </a:txBody>
                  <a:tcPr marL="9525" marR="9525" marT="9525" marB="0" anchor="ctr"/>
                </a:tc>
                <a:tc>
                  <a:txBody>
                    <a:bodyPr/>
                    <a:lstStyle/>
                    <a:p>
                      <a:pPr algn="l" fontAlgn="b"/>
                      <a:r>
                        <a:rPr lang="en-US" sz="1200" b="0" i="0" u="none" strike="noStrike" dirty="0">
                          <a:solidFill>
                            <a:srgbClr val="000000"/>
                          </a:solidFill>
                          <a:effectLst/>
                          <a:latin typeface="+mn-lt"/>
                        </a:rPr>
                        <a:t>Associate Dean for Facilities Planning and Resource Analysis; Associate Professor, DPET</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Faculty</a:t>
                      </a:r>
                    </a:p>
                  </a:txBody>
                  <a:tcPr marL="9525" marR="9525" marT="9525" marB="0" anchor="ctr"/>
                </a:tc>
                <a:extLst>
                  <a:ext uri="{0D108BD9-81ED-4DB2-BD59-A6C34878D82A}">
                    <a16:rowId xmlns:a16="http://schemas.microsoft.com/office/drawing/2014/main" val="3065400277"/>
                  </a:ext>
                </a:extLst>
              </a:tr>
            </a:tbl>
          </a:graphicData>
        </a:graphic>
      </p:graphicFrame>
    </p:spTree>
    <p:extLst>
      <p:ext uri="{BB962C8B-B14F-4D97-AF65-F5344CB8AC3E}">
        <p14:creationId xmlns:p14="http://schemas.microsoft.com/office/powerpoint/2010/main" val="33824272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sz="2400" dirty="0"/>
              <a:t>Culture Amp Employee Engagement Survey reflects similar sentiment regarding UNC Eshelman School of Pharmacy organizational inefficiencies </a:t>
            </a:r>
          </a:p>
        </p:txBody>
      </p:sp>
      <p:sp>
        <p:nvSpPr>
          <p:cNvPr id="3" name="TextBox 2">
            <a:extLst>
              <a:ext uri="{FF2B5EF4-FFF2-40B4-BE49-F238E27FC236}">
                <a16:creationId xmlns:a16="http://schemas.microsoft.com/office/drawing/2014/main" id="{AB69773F-96C5-2440-AB9E-F3DFACB4B8D7}"/>
              </a:ext>
            </a:extLst>
          </p:cNvPr>
          <p:cNvSpPr txBox="1"/>
          <p:nvPr/>
        </p:nvSpPr>
        <p:spPr>
          <a:xfrm>
            <a:off x="270100" y="6034123"/>
            <a:ext cx="4693914" cy="246221"/>
          </a:xfrm>
          <a:prstGeom prst="rect">
            <a:avLst/>
          </a:prstGeom>
          <a:noFill/>
        </p:spPr>
        <p:txBody>
          <a:bodyPr wrap="none" rtlCol="0">
            <a:spAutoFit/>
          </a:bodyPr>
          <a:lstStyle/>
          <a:p>
            <a:r>
              <a:rPr lang="en-US" sz="1000" i="1" dirty="0">
                <a:solidFill>
                  <a:schemeClr val="tx2"/>
                </a:solidFill>
              </a:rPr>
              <a:t>Source: School of Pharmacy Employee Engagement Survey via Culture Amp; April 2020</a:t>
            </a:r>
          </a:p>
        </p:txBody>
      </p:sp>
      <p:grpSp>
        <p:nvGrpSpPr>
          <p:cNvPr id="36" name="Group 35">
            <a:extLst>
              <a:ext uri="{FF2B5EF4-FFF2-40B4-BE49-F238E27FC236}">
                <a16:creationId xmlns:a16="http://schemas.microsoft.com/office/drawing/2014/main" id="{82891711-4BD1-1F4C-BE61-9EA480751928}"/>
              </a:ext>
            </a:extLst>
          </p:cNvPr>
          <p:cNvGrpSpPr/>
          <p:nvPr/>
        </p:nvGrpSpPr>
        <p:grpSpPr>
          <a:xfrm>
            <a:off x="8129451" y="1423851"/>
            <a:ext cx="3528265" cy="4144086"/>
            <a:chOff x="8103325" y="1423851"/>
            <a:chExt cx="3528265" cy="4144086"/>
          </a:xfrm>
        </p:grpSpPr>
        <p:sp>
          <p:nvSpPr>
            <p:cNvPr id="27" name="Speech Bubble: Rectangle 18">
              <a:extLst>
                <a:ext uri="{FF2B5EF4-FFF2-40B4-BE49-F238E27FC236}">
                  <a16:creationId xmlns:a16="http://schemas.microsoft.com/office/drawing/2014/main" id="{B917DFBF-B2DC-AB44-B8E3-8132DEEC3362}"/>
                </a:ext>
              </a:extLst>
            </p:cNvPr>
            <p:cNvSpPr/>
            <p:nvPr/>
          </p:nvSpPr>
          <p:spPr>
            <a:xfrm>
              <a:off x="8103325" y="1423851"/>
              <a:ext cx="3528265" cy="4144086"/>
            </a:xfrm>
            <a:prstGeom prst="wedgeRectCallout">
              <a:avLst>
                <a:gd name="adj1" fmla="val -21432"/>
                <a:gd name="adj2" fmla="val 5794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i="1" dirty="0">
                  <a:solidFill>
                    <a:schemeClr val="tx2"/>
                  </a:solidFill>
                </a:rPr>
                <a:t>On organizational financial health…</a:t>
              </a:r>
            </a:p>
          </p:txBody>
        </p:sp>
        <p:sp>
          <p:nvSpPr>
            <p:cNvPr id="28" name="TextBox 27">
              <a:extLst>
                <a:ext uri="{FF2B5EF4-FFF2-40B4-BE49-F238E27FC236}">
                  <a16:creationId xmlns:a16="http://schemas.microsoft.com/office/drawing/2014/main" id="{D692466B-7D44-C341-9D13-F82D28C9C9AA}"/>
                </a:ext>
              </a:extLst>
            </p:cNvPr>
            <p:cNvSpPr txBox="1"/>
            <p:nvPr/>
          </p:nvSpPr>
          <p:spPr>
            <a:xfrm>
              <a:off x="8186247" y="1882359"/>
              <a:ext cx="3362419" cy="2462213"/>
            </a:xfrm>
            <a:prstGeom prst="rect">
              <a:avLst/>
            </a:prstGeom>
            <a:solidFill>
              <a:schemeClr val="accent1">
                <a:lumMod val="20000"/>
                <a:lumOff val="80000"/>
              </a:schemeClr>
            </a:solidFill>
          </p:spPr>
          <p:txBody>
            <a:bodyPr wrap="square">
              <a:spAutoFit/>
            </a:bodyPr>
            <a:lstStyle/>
            <a:p>
              <a:pPr algn="ctr"/>
              <a:r>
                <a:rPr lang="en-US" sz="1400" i="1" dirty="0"/>
                <a:t>Historically there has been very little budget transparency. The message has been everything is equally important but the reality is different. We have a large operation with competing priorities. My concern is that we are going in many directions and often feel like we have significant silos. It is hard to know how things are valued relative to each other within the school. Honest conversation about this would help, in my opinion.</a:t>
              </a:r>
            </a:p>
          </p:txBody>
        </p:sp>
        <p:sp>
          <p:nvSpPr>
            <p:cNvPr id="29" name="TextBox 28">
              <a:extLst>
                <a:ext uri="{FF2B5EF4-FFF2-40B4-BE49-F238E27FC236}">
                  <a16:creationId xmlns:a16="http://schemas.microsoft.com/office/drawing/2014/main" id="{E5EFFE9D-8ECD-D440-A721-9AB8F628069A}"/>
                </a:ext>
              </a:extLst>
            </p:cNvPr>
            <p:cNvSpPr txBox="1"/>
            <p:nvPr/>
          </p:nvSpPr>
          <p:spPr>
            <a:xfrm>
              <a:off x="8186247" y="4479201"/>
              <a:ext cx="3365390" cy="954107"/>
            </a:xfrm>
            <a:prstGeom prst="rect">
              <a:avLst/>
            </a:prstGeom>
            <a:solidFill>
              <a:schemeClr val="accent1">
                <a:lumMod val="20000"/>
                <a:lumOff val="80000"/>
              </a:schemeClr>
            </a:solidFill>
          </p:spPr>
          <p:txBody>
            <a:bodyPr wrap="square">
              <a:spAutoFit/>
            </a:bodyPr>
            <a:lstStyle/>
            <a:p>
              <a:pPr algn="ctr"/>
              <a:r>
                <a:rPr lang="en-US" sz="1400" i="1" dirty="0"/>
                <a:t>[Something ESOP is not doing so great is] “Holding faculty accountable for financial commitments they made when they joined our team.”</a:t>
              </a:r>
            </a:p>
          </p:txBody>
        </p:sp>
      </p:grpSp>
      <p:grpSp>
        <p:nvGrpSpPr>
          <p:cNvPr id="35" name="Group 34">
            <a:extLst>
              <a:ext uri="{FF2B5EF4-FFF2-40B4-BE49-F238E27FC236}">
                <a16:creationId xmlns:a16="http://schemas.microsoft.com/office/drawing/2014/main" id="{1D98F5DF-ED68-3C41-9046-960CA9A48A30}"/>
              </a:ext>
            </a:extLst>
          </p:cNvPr>
          <p:cNvGrpSpPr/>
          <p:nvPr/>
        </p:nvGrpSpPr>
        <p:grpSpPr>
          <a:xfrm>
            <a:off x="4297747" y="1423851"/>
            <a:ext cx="3528265" cy="4144086"/>
            <a:chOff x="4331867" y="1423851"/>
            <a:chExt cx="3528265" cy="4144086"/>
          </a:xfrm>
        </p:grpSpPr>
        <p:sp>
          <p:nvSpPr>
            <p:cNvPr id="24" name="Speech Bubble: Rectangle 18">
              <a:extLst>
                <a:ext uri="{FF2B5EF4-FFF2-40B4-BE49-F238E27FC236}">
                  <a16:creationId xmlns:a16="http://schemas.microsoft.com/office/drawing/2014/main" id="{D07F7596-3B1C-DA42-B703-099F8480AE48}"/>
                </a:ext>
              </a:extLst>
            </p:cNvPr>
            <p:cNvSpPr/>
            <p:nvPr/>
          </p:nvSpPr>
          <p:spPr>
            <a:xfrm>
              <a:off x="4331867" y="1423851"/>
              <a:ext cx="3528265" cy="4144086"/>
            </a:xfrm>
            <a:prstGeom prst="wedgeRectCallout">
              <a:avLst>
                <a:gd name="adj1" fmla="val -21432"/>
                <a:gd name="adj2" fmla="val 5794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i="1" dirty="0">
                  <a:solidFill>
                    <a:schemeClr val="tx2"/>
                  </a:solidFill>
                </a:rPr>
                <a:t>On top heavy administration &amp; leadership…</a:t>
              </a:r>
            </a:p>
          </p:txBody>
        </p:sp>
        <p:sp>
          <p:nvSpPr>
            <p:cNvPr id="25" name="TextBox 24">
              <a:extLst>
                <a:ext uri="{FF2B5EF4-FFF2-40B4-BE49-F238E27FC236}">
                  <a16:creationId xmlns:a16="http://schemas.microsoft.com/office/drawing/2014/main" id="{AB0728F6-7E42-994E-9DF6-A8E020489535}"/>
                </a:ext>
              </a:extLst>
            </p:cNvPr>
            <p:cNvSpPr txBox="1"/>
            <p:nvPr/>
          </p:nvSpPr>
          <p:spPr>
            <a:xfrm>
              <a:off x="4414789" y="2033482"/>
              <a:ext cx="3362419" cy="954107"/>
            </a:xfrm>
            <a:prstGeom prst="rect">
              <a:avLst/>
            </a:prstGeom>
            <a:solidFill>
              <a:schemeClr val="accent1">
                <a:lumMod val="20000"/>
                <a:lumOff val="80000"/>
              </a:schemeClr>
            </a:solidFill>
          </p:spPr>
          <p:txBody>
            <a:bodyPr wrap="square">
              <a:spAutoFit/>
            </a:bodyPr>
            <a:lstStyle/>
            <a:p>
              <a:pPr algn="ctr"/>
              <a:r>
                <a:rPr lang="en-US" sz="1400" i="1" dirty="0"/>
                <a:t>“The School is top heavy. There are a lot of people with some version of "dean" in their title, but it's unclear what a majority of those individuals do on a daily basis.”</a:t>
              </a:r>
            </a:p>
          </p:txBody>
        </p:sp>
        <p:sp>
          <p:nvSpPr>
            <p:cNvPr id="26" name="TextBox 25">
              <a:extLst>
                <a:ext uri="{FF2B5EF4-FFF2-40B4-BE49-F238E27FC236}">
                  <a16:creationId xmlns:a16="http://schemas.microsoft.com/office/drawing/2014/main" id="{115D69D9-CF9D-534B-AD1E-262D568DAAC0}"/>
                </a:ext>
              </a:extLst>
            </p:cNvPr>
            <p:cNvSpPr txBox="1"/>
            <p:nvPr/>
          </p:nvSpPr>
          <p:spPr>
            <a:xfrm>
              <a:off x="4411818" y="3181454"/>
              <a:ext cx="3365390" cy="457200"/>
            </a:xfrm>
            <a:prstGeom prst="rect">
              <a:avLst/>
            </a:prstGeom>
            <a:solidFill>
              <a:schemeClr val="accent1">
                <a:lumMod val="20000"/>
                <a:lumOff val="80000"/>
              </a:schemeClr>
            </a:solidFill>
          </p:spPr>
          <p:txBody>
            <a:bodyPr wrap="square" anchor="ctr">
              <a:spAutoFit/>
            </a:bodyPr>
            <a:lstStyle/>
            <a:p>
              <a:pPr algn="ctr"/>
              <a:r>
                <a:rPr lang="en-US" sz="1400" i="1" dirty="0"/>
                <a:t>“Top heavy in management roles.”</a:t>
              </a:r>
            </a:p>
          </p:txBody>
        </p:sp>
        <p:sp>
          <p:nvSpPr>
            <p:cNvPr id="30" name="TextBox 29">
              <a:extLst>
                <a:ext uri="{FF2B5EF4-FFF2-40B4-BE49-F238E27FC236}">
                  <a16:creationId xmlns:a16="http://schemas.microsoft.com/office/drawing/2014/main" id="{71748181-41FD-1E4F-8C8A-87831A72FF67}"/>
                </a:ext>
              </a:extLst>
            </p:cNvPr>
            <p:cNvSpPr txBox="1"/>
            <p:nvPr/>
          </p:nvSpPr>
          <p:spPr>
            <a:xfrm>
              <a:off x="4411818" y="3801771"/>
              <a:ext cx="3365390" cy="1600438"/>
            </a:xfrm>
            <a:prstGeom prst="rect">
              <a:avLst/>
            </a:prstGeom>
            <a:solidFill>
              <a:schemeClr val="accent1">
                <a:lumMod val="20000"/>
                <a:lumOff val="80000"/>
              </a:schemeClr>
            </a:solidFill>
          </p:spPr>
          <p:txBody>
            <a:bodyPr wrap="square">
              <a:spAutoFit/>
            </a:bodyPr>
            <a:lstStyle/>
            <a:p>
              <a:pPr algn="ctr"/>
              <a:r>
                <a:rPr lang="en-US" sz="1400" i="1" dirty="0"/>
                <a:t>“Roles for curricular leadership are still unclear. Decisions are also still being made without transparency and two-way communication. Also unclear what some of the offices within the school do, like </a:t>
              </a:r>
              <a:r>
                <a:rPr lang="en-US" sz="1400" i="1" dirty="0" err="1"/>
                <a:t>pharmacoinformatics</a:t>
              </a:r>
              <a:r>
                <a:rPr lang="en-US" sz="1400" i="1" dirty="0"/>
                <a:t> and curricular innovation.”</a:t>
              </a:r>
            </a:p>
          </p:txBody>
        </p:sp>
      </p:grpSp>
      <p:grpSp>
        <p:nvGrpSpPr>
          <p:cNvPr id="34" name="Group 33">
            <a:extLst>
              <a:ext uri="{FF2B5EF4-FFF2-40B4-BE49-F238E27FC236}">
                <a16:creationId xmlns:a16="http://schemas.microsoft.com/office/drawing/2014/main" id="{510B9DDD-6071-D74C-8BB4-CF97EEEF29B5}"/>
              </a:ext>
            </a:extLst>
          </p:cNvPr>
          <p:cNvGrpSpPr/>
          <p:nvPr/>
        </p:nvGrpSpPr>
        <p:grpSpPr>
          <a:xfrm>
            <a:off x="466044" y="1423851"/>
            <a:ext cx="3528265" cy="4144086"/>
            <a:chOff x="439918" y="1423851"/>
            <a:chExt cx="3528265" cy="4144086"/>
          </a:xfrm>
        </p:grpSpPr>
        <p:sp>
          <p:nvSpPr>
            <p:cNvPr id="6" name="Speech Bubble: Rectangle 18">
              <a:extLst>
                <a:ext uri="{FF2B5EF4-FFF2-40B4-BE49-F238E27FC236}">
                  <a16:creationId xmlns:a16="http://schemas.microsoft.com/office/drawing/2014/main" id="{A2E1B4F3-B087-B049-8FF5-693DB49C0E92}"/>
                </a:ext>
              </a:extLst>
            </p:cNvPr>
            <p:cNvSpPr/>
            <p:nvPr/>
          </p:nvSpPr>
          <p:spPr>
            <a:xfrm>
              <a:off x="439918" y="1423851"/>
              <a:ext cx="3528265" cy="4144086"/>
            </a:xfrm>
            <a:prstGeom prst="wedgeRectCallout">
              <a:avLst>
                <a:gd name="adj1" fmla="val -21432"/>
                <a:gd name="adj2" fmla="val 5794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i="1" dirty="0">
                  <a:solidFill>
                    <a:schemeClr val="tx2"/>
                  </a:solidFill>
                </a:rPr>
                <a:t>On organizational transparency…</a:t>
              </a:r>
            </a:p>
          </p:txBody>
        </p:sp>
        <p:sp>
          <p:nvSpPr>
            <p:cNvPr id="7" name="TextBox 6">
              <a:extLst>
                <a:ext uri="{FF2B5EF4-FFF2-40B4-BE49-F238E27FC236}">
                  <a16:creationId xmlns:a16="http://schemas.microsoft.com/office/drawing/2014/main" id="{AAEBF763-3534-EA4F-A356-FA4ABFD1D978}"/>
                </a:ext>
              </a:extLst>
            </p:cNvPr>
            <p:cNvSpPr txBox="1"/>
            <p:nvPr/>
          </p:nvSpPr>
          <p:spPr>
            <a:xfrm>
              <a:off x="533282" y="1879442"/>
              <a:ext cx="3362419" cy="954107"/>
            </a:xfrm>
            <a:prstGeom prst="rect">
              <a:avLst/>
            </a:prstGeom>
            <a:solidFill>
              <a:schemeClr val="accent1">
                <a:lumMod val="20000"/>
                <a:lumOff val="80000"/>
              </a:schemeClr>
            </a:solidFill>
          </p:spPr>
          <p:txBody>
            <a:bodyPr wrap="square">
              <a:spAutoFit/>
            </a:bodyPr>
            <a:lstStyle/>
            <a:p>
              <a:pPr algn="ctr"/>
              <a:r>
                <a:rPr lang="en-US" sz="1400" i="1" dirty="0"/>
                <a:t>“There's a lack of transparency around how decisions are made and it can be difficult to get answers to questions that directly impact my job or unit.”</a:t>
              </a:r>
            </a:p>
          </p:txBody>
        </p:sp>
        <p:sp>
          <p:nvSpPr>
            <p:cNvPr id="11" name="TextBox 10">
              <a:extLst>
                <a:ext uri="{FF2B5EF4-FFF2-40B4-BE49-F238E27FC236}">
                  <a16:creationId xmlns:a16="http://schemas.microsoft.com/office/drawing/2014/main" id="{89AE74A1-2F2A-614D-8097-679FAD77F6F3}"/>
                </a:ext>
              </a:extLst>
            </p:cNvPr>
            <p:cNvSpPr txBox="1"/>
            <p:nvPr/>
          </p:nvSpPr>
          <p:spPr>
            <a:xfrm>
              <a:off x="521355" y="2987589"/>
              <a:ext cx="3365390" cy="1737360"/>
            </a:xfrm>
            <a:prstGeom prst="rect">
              <a:avLst/>
            </a:prstGeom>
            <a:solidFill>
              <a:schemeClr val="accent1">
                <a:lumMod val="20000"/>
                <a:lumOff val="80000"/>
              </a:schemeClr>
            </a:solidFill>
          </p:spPr>
          <p:txBody>
            <a:bodyPr wrap="square" anchor="ctr">
              <a:spAutoFit/>
            </a:bodyPr>
            <a:lstStyle/>
            <a:p>
              <a:pPr algn="ctr"/>
              <a:r>
                <a:rPr lang="en-US" sz="1400" i="1" dirty="0"/>
                <a:t>“Provide a clear, accessible pathway for inclusive ideas to come to fruition. This should include transparency, engagement in the form of action (as opposed to just listening), and active removal of barriers unique to under-represented and "othered" populations.”</a:t>
              </a:r>
            </a:p>
          </p:txBody>
        </p:sp>
        <p:sp>
          <p:nvSpPr>
            <p:cNvPr id="33" name="TextBox 32">
              <a:extLst>
                <a:ext uri="{FF2B5EF4-FFF2-40B4-BE49-F238E27FC236}">
                  <a16:creationId xmlns:a16="http://schemas.microsoft.com/office/drawing/2014/main" id="{A064D2AB-B441-C24D-BAE4-FEBE28465183}"/>
                </a:ext>
              </a:extLst>
            </p:cNvPr>
            <p:cNvSpPr txBox="1"/>
            <p:nvPr/>
          </p:nvSpPr>
          <p:spPr>
            <a:xfrm>
              <a:off x="530311" y="4878989"/>
              <a:ext cx="3365390" cy="523220"/>
            </a:xfrm>
            <a:prstGeom prst="rect">
              <a:avLst/>
            </a:prstGeom>
            <a:solidFill>
              <a:schemeClr val="accent1">
                <a:lumMod val="20000"/>
                <a:lumOff val="80000"/>
              </a:schemeClr>
            </a:solidFill>
          </p:spPr>
          <p:txBody>
            <a:bodyPr wrap="square">
              <a:spAutoFit/>
            </a:bodyPr>
            <a:lstStyle/>
            <a:p>
              <a:pPr algn="ctr"/>
              <a:r>
                <a:rPr lang="en-US" sz="1400" i="1" dirty="0"/>
                <a:t>“Clarity and transparency on people's roles could be improved…”</a:t>
              </a:r>
            </a:p>
          </p:txBody>
        </p:sp>
      </p:grpSp>
      <p:sp>
        <p:nvSpPr>
          <p:cNvPr id="37" name="TextBox 36">
            <a:hlinkClick r:id="rId3" action="ppaction://hlinksldjump"/>
            <a:extLst>
              <a:ext uri="{FF2B5EF4-FFF2-40B4-BE49-F238E27FC236}">
                <a16:creationId xmlns:a16="http://schemas.microsoft.com/office/drawing/2014/main" id="{4502C062-C3F6-7A47-B827-C5603830D4DA}"/>
              </a:ext>
            </a:extLst>
          </p:cNvPr>
          <p:cNvSpPr txBox="1"/>
          <p:nvPr/>
        </p:nvSpPr>
        <p:spPr>
          <a:xfrm>
            <a:off x="10260356" y="585887"/>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1751158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UNC Eshelman School of Pharmacy Financial Picture</a:t>
            </a:r>
          </a:p>
        </p:txBody>
      </p:sp>
      <p:sp>
        <p:nvSpPr>
          <p:cNvPr id="4" name="Rectangle 3">
            <a:extLst>
              <a:ext uri="{FF2B5EF4-FFF2-40B4-BE49-F238E27FC236}">
                <a16:creationId xmlns:a16="http://schemas.microsoft.com/office/drawing/2014/main" id="{549ABCC9-8F13-EE46-A29B-400C27A0A40C}"/>
              </a:ext>
            </a:extLst>
          </p:cNvPr>
          <p:cNvSpPr/>
          <p:nvPr/>
        </p:nvSpPr>
        <p:spPr>
          <a:xfrm>
            <a:off x="234064" y="6014495"/>
            <a:ext cx="2605200" cy="246221"/>
          </a:xfrm>
          <a:prstGeom prst="rect">
            <a:avLst/>
          </a:prstGeom>
        </p:spPr>
        <p:txBody>
          <a:bodyPr wrap="none">
            <a:spAutoFit/>
          </a:bodyPr>
          <a:lstStyle/>
          <a:p>
            <a:r>
              <a:rPr lang="en-US" sz="1000" i="1" dirty="0">
                <a:solidFill>
                  <a:schemeClr val="tx2"/>
                </a:solidFill>
              </a:rPr>
              <a:t>Source: UNC Eshelman Financial Services Team</a:t>
            </a:r>
            <a:endParaRPr lang="en-US" sz="1000" dirty="0"/>
          </a:p>
        </p:txBody>
      </p:sp>
      <p:sp>
        <p:nvSpPr>
          <p:cNvPr id="5" name="TextBox 4">
            <a:extLst>
              <a:ext uri="{FF2B5EF4-FFF2-40B4-BE49-F238E27FC236}">
                <a16:creationId xmlns:a16="http://schemas.microsoft.com/office/drawing/2014/main" id="{30182E17-C1C8-8247-8339-2534B7D9B889}"/>
              </a:ext>
            </a:extLst>
          </p:cNvPr>
          <p:cNvSpPr txBox="1"/>
          <p:nvPr/>
        </p:nvSpPr>
        <p:spPr>
          <a:xfrm>
            <a:off x="567484" y="2055286"/>
            <a:ext cx="5228198" cy="2908489"/>
          </a:xfrm>
          <a:prstGeom prst="rect">
            <a:avLst/>
          </a:prstGeom>
          <a:noFill/>
        </p:spPr>
        <p:txBody>
          <a:bodyPr wrap="square" rtlCol="0">
            <a:spAutoFit/>
          </a:bodyPr>
          <a:lstStyle/>
          <a:p>
            <a:pPr marL="285750" indent="-285750">
              <a:buFont typeface="Arial" panose="020B0604020202020204" pitchFamily="34" charset="0"/>
              <a:buChar char="•"/>
            </a:pPr>
            <a:r>
              <a:rPr lang="en-US" dirty="0"/>
              <a:t>Operational deficit developed over several years due to:</a:t>
            </a:r>
          </a:p>
          <a:p>
            <a:pPr marL="742950" lvl="1" indent="-285750">
              <a:buFont typeface="Courier New" panose="02070309020205020404" pitchFamily="49" charset="0"/>
              <a:buChar char="o"/>
            </a:pPr>
            <a:r>
              <a:rPr lang="en-US" sz="1600" dirty="0"/>
              <a:t>Aggressive faculty hiring</a:t>
            </a:r>
          </a:p>
          <a:p>
            <a:pPr marL="742950" lvl="1" indent="-285750">
              <a:buFont typeface="Courier New" panose="02070309020205020404" pitchFamily="49" charset="0"/>
              <a:buChar char="o"/>
            </a:pPr>
            <a:r>
              <a:rPr lang="en-US" sz="1600" dirty="0"/>
              <a:t>Continued support of positions (faculty and staff) after original trust funding was depleted</a:t>
            </a:r>
          </a:p>
          <a:p>
            <a:pPr marL="742950" lvl="1" indent="-285750">
              <a:buFont typeface="Courier New" panose="02070309020205020404" pitchFamily="49" charset="0"/>
              <a:buChar char="o"/>
            </a:pPr>
            <a:r>
              <a:rPr lang="en-US" sz="1600" dirty="0"/>
              <a:t>Increased curricular and programmatic investments </a:t>
            </a:r>
          </a:p>
          <a:p>
            <a:pPr marL="742950" lvl="1" indent="-285750">
              <a:buFont typeface="Courier New" panose="02070309020205020404" pitchFamily="49" charset="0"/>
              <a:buChar char="o"/>
            </a:pPr>
            <a:r>
              <a:rPr lang="en-US" sz="1600" dirty="0"/>
              <a:t>Building construction upfit and aging educational technology lifecycle</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dirty="0"/>
              <a:t>Dean’s Opportunity Fund ($25M endowment) has bridged the gap</a:t>
            </a:r>
          </a:p>
        </p:txBody>
      </p:sp>
      <p:sp>
        <p:nvSpPr>
          <p:cNvPr id="6" name="Text Placeholder 2">
            <a:extLst>
              <a:ext uri="{FF2B5EF4-FFF2-40B4-BE49-F238E27FC236}">
                <a16:creationId xmlns:a16="http://schemas.microsoft.com/office/drawing/2014/main" id="{D0C911BC-9E23-AE41-ADD4-891F509F36B5}"/>
              </a:ext>
            </a:extLst>
          </p:cNvPr>
          <p:cNvSpPr txBox="1">
            <a:spLocks/>
          </p:cNvSpPr>
          <p:nvPr/>
        </p:nvSpPr>
        <p:spPr>
          <a:xfrm>
            <a:off x="567484" y="1417820"/>
            <a:ext cx="10845233" cy="372329"/>
          </a:xfrm>
          <a:prstGeom prst="rect">
            <a:avLst/>
          </a:prstGeom>
          <a:solidFill>
            <a:schemeClr val="bg1">
              <a:lumMod val="50000"/>
            </a:schemeClr>
          </a:solidFill>
        </p:spPr>
        <p:txBody>
          <a:bodyPr anchor="ct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solidFill>
                  <a:schemeClr val="bg1"/>
                </a:solidFill>
              </a:rPr>
              <a:t>Five-Year Summary</a:t>
            </a:r>
            <a:endParaRPr lang="en-US" sz="1600" dirty="0">
              <a:solidFill>
                <a:schemeClr val="bg1"/>
              </a:solidFill>
            </a:endParaRPr>
          </a:p>
        </p:txBody>
      </p:sp>
      <p:pic>
        <p:nvPicPr>
          <p:cNvPr id="7" name="Picture 6">
            <a:extLst>
              <a:ext uri="{FF2B5EF4-FFF2-40B4-BE49-F238E27FC236}">
                <a16:creationId xmlns:a16="http://schemas.microsoft.com/office/drawing/2014/main" id="{6793FD83-AEB1-D74A-AE6B-5BA31CA79CBB}"/>
              </a:ext>
            </a:extLst>
          </p:cNvPr>
          <p:cNvPicPr>
            <a:picLocks noChangeAspect="1"/>
          </p:cNvPicPr>
          <p:nvPr/>
        </p:nvPicPr>
        <p:blipFill>
          <a:blip r:embed="rId3"/>
          <a:stretch>
            <a:fillRect/>
          </a:stretch>
        </p:blipFill>
        <p:spPr>
          <a:xfrm>
            <a:off x="5826942" y="2055286"/>
            <a:ext cx="5585775" cy="2896618"/>
          </a:xfrm>
          <a:prstGeom prst="rect">
            <a:avLst/>
          </a:prstGeom>
        </p:spPr>
      </p:pic>
      <p:sp>
        <p:nvSpPr>
          <p:cNvPr id="8" name="Text Placeholder 2">
            <a:extLst>
              <a:ext uri="{FF2B5EF4-FFF2-40B4-BE49-F238E27FC236}">
                <a16:creationId xmlns:a16="http://schemas.microsoft.com/office/drawing/2014/main" id="{593396F1-5D47-FB46-9F63-C3D4F3090462}"/>
              </a:ext>
            </a:extLst>
          </p:cNvPr>
          <p:cNvSpPr txBox="1">
            <a:spLocks/>
          </p:cNvSpPr>
          <p:nvPr/>
        </p:nvSpPr>
        <p:spPr>
          <a:xfrm>
            <a:off x="567484" y="5255039"/>
            <a:ext cx="10845233" cy="499188"/>
          </a:xfrm>
          <a:prstGeom prst="rect">
            <a:avLst/>
          </a:prstGeom>
          <a:ln>
            <a:solidFill>
              <a:srgbClr val="448BC3"/>
            </a:solidFill>
          </a:ln>
        </p:spPr>
        <p:txBody>
          <a:bodyPr anchor="ctr"/>
          <a:lstStyle>
            <a:lvl1pPr marL="0" indent="0" algn="l" defTabSz="914400" rtl="0" eaLnBrk="1" latinLnBrk="0" hangingPunct="1">
              <a:lnSpc>
                <a:spcPct val="90000"/>
              </a:lnSpc>
              <a:spcBef>
                <a:spcPts val="1000"/>
              </a:spcBef>
              <a:buFont typeface="Arial"/>
              <a:buNone/>
              <a:defRPr sz="2400" kern="1200">
                <a:solidFill>
                  <a:srgbClr val="4B9CD3"/>
                </a:solidFill>
                <a:latin typeface="+mn-lt"/>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b="1" i="1" dirty="0">
                <a:solidFill>
                  <a:srgbClr val="448BC3"/>
                </a:solidFill>
              </a:rPr>
              <a:t>Path for budget neutrality while focusing on sustainability and growth is imperative.</a:t>
            </a:r>
          </a:p>
        </p:txBody>
      </p:sp>
      <p:sp>
        <p:nvSpPr>
          <p:cNvPr id="10" name="TextBox 9">
            <a:hlinkClick r:id="rId4" action="ppaction://hlinksldjump"/>
            <a:extLst>
              <a:ext uri="{FF2B5EF4-FFF2-40B4-BE49-F238E27FC236}">
                <a16:creationId xmlns:a16="http://schemas.microsoft.com/office/drawing/2014/main" id="{D772C3F6-4158-7D4C-9768-4D93A6E166BC}"/>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5" action="ppaction://hlinksldjump"/>
              </a:rPr>
              <a:t>[Back to Phase 1 SWOT]</a:t>
            </a:r>
            <a:endParaRPr lang="en-US" sz="1200" dirty="0"/>
          </a:p>
        </p:txBody>
      </p:sp>
    </p:spTree>
    <p:extLst>
      <p:ext uri="{BB962C8B-B14F-4D97-AF65-F5344CB8AC3E}">
        <p14:creationId xmlns:p14="http://schemas.microsoft.com/office/powerpoint/2010/main" val="22221759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8C845DA8-8C20-D440-84EF-AD2E89544DC6}"/>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65" name="think-cell Slide" r:id="rId15" imgW="7772400" imgH="10058400" progId="TCLayout.ActiveDocument.1">
                  <p:embed/>
                </p:oleObj>
              </mc:Choice>
              <mc:Fallback>
                <p:oleObj name="think-cell Slide" r:id="rId15" imgW="7772400" imgH="10058400" progId="TCLayout.ActiveDocument.1">
                  <p:embed/>
                  <p:pic>
                    <p:nvPicPr>
                      <p:cNvPr id="21" name="Object 20" hidden="1">
                        <a:extLst>
                          <a:ext uri="{FF2B5EF4-FFF2-40B4-BE49-F238E27FC236}">
                            <a16:creationId xmlns:a16="http://schemas.microsoft.com/office/drawing/2014/main" id="{8C845DA8-8C20-D440-84EF-AD2E89544DC6}"/>
                          </a:ext>
                        </a:extLst>
                      </p:cNvPr>
                      <p:cNvPicPr/>
                      <p:nvPr/>
                    </p:nvPicPr>
                    <p:blipFill>
                      <a:blip r:embed="rId16"/>
                      <a:stretch>
                        <a:fillRect/>
                      </a:stretch>
                    </p:blipFill>
                    <p:spPr>
                      <a:xfrm>
                        <a:off x="1588" y="1588"/>
                        <a:ext cx="1587" cy="1587"/>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11FB1902-DD91-B34D-8185-BDFEDA054B50}"/>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Top pharmacy schools, including UNC, currently lack diversity</a:t>
            </a:r>
          </a:p>
        </p:txBody>
      </p:sp>
      <p:graphicFrame>
        <p:nvGraphicFramePr>
          <p:cNvPr id="7" name="Table 7">
            <a:extLst>
              <a:ext uri="{FF2B5EF4-FFF2-40B4-BE49-F238E27FC236}">
                <a16:creationId xmlns:a16="http://schemas.microsoft.com/office/drawing/2014/main" id="{7B095DC2-ED0F-C246-ACFF-190520591758}"/>
              </a:ext>
            </a:extLst>
          </p:cNvPr>
          <p:cNvGraphicFramePr>
            <a:graphicFrameLocks noGrp="1"/>
          </p:cNvGraphicFramePr>
          <p:nvPr/>
        </p:nvGraphicFramePr>
        <p:xfrm>
          <a:off x="825622" y="1622017"/>
          <a:ext cx="4098070" cy="2397760"/>
        </p:xfrm>
        <a:graphic>
          <a:graphicData uri="http://schemas.openxmlformats.org/drawingml/2006/table">
            <a:tbl>
              <a:tblPr firstRow="1" bandRow="1">
                <a:tableStyleId>{5C22544A-7EE6-4342-B048-85BDC9FD1C3A}</a:tableStyleId>
              </a:tblPr>
              <a:tblGrid>
                <a:gridCol w="1524603">
                  <a:extLst>
                    <a:ext uri="{9D8B030D-6E8A-4147-A177-3AD203B41FA5}">
                      <a16:colId xmlns:a16="http://schemas.microsoft.com/office/drawing/2014/main" val="529931329"/>
                    </a:ext>
                  </a:extLst>
                </a:gridCol>
                <a:gridCol w="2573467">
                  <a:extLst>
                    <a:ext uri="{9D8B030D-6E8A-4147-A177-3AD203B41FA5}">
                      <a16:colId xmlns:a16="http://schemas.microsoft.com/office/drawing/2014/main" val="4104172302"/>
                    </a:ext>
                  </a:extLst>
                </a:gridCol>
              </a:tblGrid>
              <a:tr h="370840">
                <a:tc>
                  <a:txBody>
                    <a:bodyPr/>
                    <a:lstStyle/>
                    <a:p>
                      <a:pPr algn="ctr"/>
                      <a:r>
                        <a:rPr lang="en-US" sz="1800" b="1" dirty="0"/>
                        <a:t>Pharmacy School</a:t>
                      </a:r>
                    </a:p>
                  </a:txBody>
                  <a:tcPr anchor="ctr"/>
                </a:tc>
                <a:tc>
                  <a:txBody>
                    <a:bodyPr/>
                    <a:lstStyle/>
                    <a:p>
                      <a:pPr algn="ctr"/>
                      <a:r>
                        <a:rPr lang="en-US" sz="1800" b="1" dirty="0"/>
                        <a:t>Percent underrepresented minorities</a:t>
                      </a:r>
                    </a:p>
                  </a:txBody>
                  <a:tcPr anchor="ctr"/>
                </a:tc>
                <a:extLst>
                  <a:ext uri="{0D108BD9-81ED-4DB2-BD59-A6C34878D82A}">
                    <a16:rowId xmlns:a16="http://schemas.microsoft.com/office/drawing/2014/main" val="4215141913"/>
                  </a:ext>
                </a:extLst>
              </a:tr>
              <a:tr h="370840">
                <a:tc>
                  <a:txBody>
                    <a:bodyPr/>
                    <a:lstStyle/>
                    <a:p>
                      <a:pPr algn="ctr"/>
                      <a:r>
                        <a:rPr lang="en-US" sz="1800" b="1" dirty="0"/>
                        <a:t>All</a:t>
                      </a:r>
                    </a:p>
                  </a:txBody>
                  <a:tcPr/>
                </a:tc>
                <a:tc>
                  <a:txBody>
                    <a:bodyPr/>
                    <a:lstStyle/>
                    <a:p>
                      <a:pPr algn="ctr"/>
                      <a:r>
                        <a:rPr lang="en-US" sz="1800" b="1" dirty="0"/>
                        <a:t>17%</a:t>
                      </a:r>
                    </a:p>
                  </a:txBody>
                  <a:tcPr/>
                </a:tc>
                <a:extLst>
                  <a:ext uri="{0D108BD9-81ED-4DB2-BD59-A6C34878D82A}">
                    <a16:rowId xmlns:a16="http://schemas.microsoft.com/office/drawing/2014/main" val="963687343"/>
                  </a:ext>
                </a:extLst>
              </a:tr>
              <a:tr h="370840">
                <a:tc>
                  <a:txBody>
                    <a:bodyPr/>
                    <a:lstStyle/>
                    <a:p>
                      <a:pPr algn="ctr"/>
                      <a:r>
                        <a:rPr lang="en-US" b="0" dirty="0"/>
                        <a:t>UNC</a:t>
                      </a:r>
                    </a:p>
                  </a:txBody>
                  <a:tcPr/>
                </a:tc>
                <a:tc>
                  <a:txBody>
                    <a:bodyPr/>
                    <a:lstStyle/>
                    <a:p>
                      <a:pPr algn="ctr"/>
                      <a:r>
                        <a:rPr lang="en-US" b="0" dirty="0"/>
                        <a:t>8.5%</a:t>
                      </a:r>
                    </a:p>
                  </a:txBody>
                  <a:tcPr/>
                </a:tc>
                <a:extLst>
                  <a:ext uri="{0D108BD9-81ED-4DB2-BD59-A6C34878D82A}">
                    <a16:rowId xmlns:a16="http://schemas.microsoft.com/office/drawing/2014/main" val="1147891393"/>
                  </a:ext>
                </a:extLst>
              </a:tr>
              <a:tr h="370840">
                <a:tc>
                  <a:txBody>
                    <a:bodyPr/>
                    <a:lstStyle/>
                    <a:p>
                      <a:pPr algn="ctr"/>
                      <a:r>
                        <a:rPr lang="en-US" b="0" dirty="0"/>
                        <a:t>UCSF</a:t>
                      </a:r>
                    </a:p>
                  </a:txBody>
                  <a:tcPr/>
                </a:tc>
                <a:tc>
                  <a:txBody>
                    <a:bodyPr/>
                    <a:lstStyle/>
                    <a:p>
                      <a:pPr algn="ctr"/>
                      <a:r>
                        <a:rPr lang="en-US" b="0" dirty="0"/>
                        <a:t>9.9%</a:t>
                      </a:r>
                    </a:p>
                  </a:txBody>
                  <a:tcPr/>
                </a:tc>
                <a:extLst>
                  <a:ext uri="{0D108BD9-81ED-4DB2-BD59-A6C34878D82A}">
                    <a16:rowId xmlns:a16="http://schemas.microsoft.com/office/drawing/2014/main" val="961994770"/>
                  </a:ext>
                </a:extLst>
              </a:tr>
              <a:tr h="370840">
                <a:tc>
                  <a:txBody>
                    <a:bodyPr/>
                    <a:lstStyle/>
                    <a:p>
                      <a:pPr algn="ctr"/>
                      <a:r>
                        <a:rPr lang="en-US" b="0" dirty="0"/>
                        <a:t>Michigan</a:t>
                      </a:r>
                    </a:p>
                  </a:txBody>
                  <a:tcPr/>
                </a:tc>
                <a:tc>
                  <a:txBody>
                    <a:bodyPr/>
                    <a:lstStyle/>
                    <a:p>
                      <a:pPr algn="ctr"/>
                      <a:r>
                        <a:rPr lang="en-US" b="0" dirty="0"/>
                        <a:t>7.6%</a:t>
                      </a:r>
                    </a:p>
                  </a:txBody>
                  <a:tcPr/>
                </a:tc>
                <a:extLst>
                  <a:ext uri="{0D108BD9-81ED-4DB2-BD59-A6C34878D82A}">
                    <a16:rowId xmlns:a16="http://schemas.microsoft.com/office/drawing/2014/main" val="1170483131"/>
                  </a:ext>
                </a:extLst>
              </a:tr>
            </a:tbl>
          </a:graphicData>
        </a:graphic>
      </p:graphicFrame>
      <p:sp>
        <p:nvSpPr>
          <p:cNvPr id="8" name="TextBox 7">
            <a:extLst>
              <a:ext uri="{FF2B5EF4-FFF2-40B4-BE49-F238E27FC236}">
                <a16:creationId xmlns:a16="http://schemas.microsoft.com/office/drawing/2014/main" id="{D462A8AD-826F-9449-B3EE-DCFFC141322B}"/>
              </a:ext>
            </a:extLst>
          </p:cNvPr>
          <p:cNvSpPr txBox="1"/>
          <p:nvPr/>
        </p:nvSpPr>
        <p:spPr>
          <a:xfrm>
            <a:off x="968221" y="4184104"/>
            <a:ext cx="3812872" cy="1200329"/>
          </a:xfrm>
          <a:prstGeom prst="rect">
            <a:avLst/>
          </a:prstGeom>
          <a:noFill/>
        </p:spPr>
        <p:txBody>
          <a:bodyPr wrap="square" rtlCol="0">
            <a:spAutoFit/>
          </a:bodyPr>
          <a:lstStyle/>
          <a:p>
            <a:pPr algn="ctr"/>
            <a:r>
              <a:rPr lang="en-US" dirty="0"/>
              <a:t>Many of the top pharmacy schools, including UNC, have below average minority representation in the PharmD classes</a:t>
            </a:r>
          </a:p>
        </p:txBody>
      </p:sp>
      <p:graphicFrame>
        <p:nvGraphicFramePr>
          <p:cNvPr id="388" name="Chart 387">
            <a:extLst>
              <a:ext uri="{FF2B5EF4-FFF2-40B4-BE49-F238E27FC236}">
                <a16:creationId xmlns:a16="http://schemas.microsoft.com/office/drawing/2014/main" id="{97916698-EFE0-D441-B1FF-DEC9F0B8DFA0}"/>
              </a:ext>
            </a:extLst>
          </p:cNvPr>
          <p:cNvGraphicFramePr/>
          <p:nvPr>
            <p:custDataLst>
              <p:tags r:id="rId4"/>
            </p:custDataLst>
          </p:nvPr>
        </p:nvGraphicFramePr>
        <p:xfrm>
          <a:off x="5548313" y="2295422"/>
          <a:ext cx="5705475" cy="2686049"/>
        </p:xfrm>
        <a:graphic>
          <a:graphicData uri="http://schemas.openxmlformats.org/drawingml/2006/chart">
            <c:chart xmlns:c="http://schemas.openxmlformats.org/drawingml/2006/chart" xmlns:r="http://schemas.openxmlformats.org/officeDocument/2006/relationships" r:id="rId17"/>
          </a:graphicData>
        </a:graphic>
      </p:graphicFrame>
      <p:sp>
        <p:nvSpPr>
          <p:cNvPr id="43" name="Text Placeholder 2">
            <a:extLst>
              <a:ext uri="{FF2B5EF4-FFF2-40B4-BE49-F238E27FC236}">
                <a16:creationId xmlns:a16="http://schemas.microsoft.com/office/drawing/2014/main" id="{B4243075-8171-7D4C-BFDE-DDA62C65C124}"/>
              </a:ext>
            </a:extLst>
          </p:cNvPr>
          <p:cNvSpPr txBox="1">
            <a:spLocks/>
          </p:cNvSpPr>
          <p:nvPr>
            <p:custDataLst>
              <p:tags r:id="rId5"/>
            </p:custDataLst>
          </p:nvPr>
        </p:nvSpPr>
        <p:spPr bwMode="auto">
          <a:xfrm>
            <a:off x="8578850" y="4913209"/>
            <a:ext cx="5254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77343468-6F00-4D64-BDA4-0B74AB8C64EE}" type="datetime'''''''''''''''F''''''a''''''''''''cu''l''ty'''''''''''''''">
              <a:rPr lang="en-US" altLang="en-US" sz="1400" smtClean="0"/>
              <a:pPr/>
              <a:t>Faculty</a:t>
            </a:fld>
            <a:endParaRPr lang="en-US" sz="1400" dirty="0">
              <a:latin typeface="+mn-lt"/>
              <a:sym typeface="+mn-lt"/>
            </a:endParaRPr>
          </a:p>
        </p:txBody>
      </p:sp>
      <p:sp>
        <p:nvSpPr>
          <p:cNvPr id="46" name="Text Placeholder 2">
            <a:extLst>
              <a:ext uri="{FF2B5EF4-FFF2-40B4-BE49-F238E27FC236}">
                <a16:creationId xmlns:a16="http://schemas.microsoft.com/office/drawing/2014/main" id="{1B1CE325-F054-B84F-A6CD-A912691379AA}"/>
              </a:ext>
            </a:extLst>
          </p:cNvPr>
          <p:cNvSpPr txBox="1">
            <a:spLocks/>
          </p:cNvSpPr>
          <p:nvPr>
            <p:custDataLst>
              <p:tags r:id="rId6"/>
            </p:custDataLst>
          </p:nvPr>
        </p:nvSpPr>
        <p:spPr bwMode="auto">
          <a:xfrm>
            <a:off x="9961562" y="4913209"/>
            <a:ext cx="3429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074C4BA5-4373-459B-A388-7F4D83D0CC18}" type="datetime'''S''''''''''''''t''a''''f''''''''f'''''">
              <a:rPr lang="en-US" altLang="en-US" sz="1400" smtClean="0"/>
              <a:pPr/>
              <a:t>Staff</a:t>
            </a:fld>
            <a:endParaRPr lang="en-US" sz="1400" dirty="0">
              <a:latin typeface="+mn-lt"/>
              <a:sym typeface="+mn-lt"/>
            </a:endParaRPr>
          </a:p>
        </p:txBody>
      </p:sp>
      <p:sp>
        <p:nvSpPr>
          <p:cNvPr id="268" name="Text Placeholder 2">
            <a:extLst>
              <a:ext uri="{FF2B5EF4-FFF2-40B4-BE49-F238E27FC236}">
                <a16:creationId xmlns:a16="http://schemas.microsoft.com/office/drawing/2014/main" id="{7A20BA2D-E55E-D343-BF83-28ECD591BC5B}"/>
              </a:ext>
            </a:extLst>
          </p:cNvPr>
          <p:cNvSpPr txBox="1">
            <a:spLocks/>
          </p:cNvSpPr>
          <p:nvPr>
            <p:custDataLst>
              <p:tags r:id="rId7"/>
            </p:custDataLst>
          </p:nvPr>
        </p:nvSpPr>
        <p:spPr bwMode="auto">
          <a:xfrm>
            <a:off x="11304588" y="2711346"/>
            <a:ext cx="212725" cy="2286000"/>
          </a:xfrm>
          <a:prstGeom prst="rect">
            <a:avLst/>
          </a:prstGeom>
          <a:noFill/>
          <a:ln>
            <a:noFill/>
          </a:ln>
          <a:extLst>
            <a:ext uri="{909E8E84-426E-40DD-AFC4-6F175D3DCCD1}">
              <a14:hiddenFill xmlns:a14="http://schemas.microsoft.com/office/drawing/2010/main">
                <a:solidFill>
                  <a:scrgbClr r="0" g="0" b="0"/>
                </a:solidFill>
              </a14:hiddenFill>
            </a:ext>
          </a:extLst>
        </p:spPr>
        <p:txBody>
          <a:bodyPr vert="eaVert" wrap="none" lIns="0" tIns="0" rIns="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r>
              <a:rPr lang="en-US" altLang="en-US" sz="1400" dirty="0">
                <a:latin typeface="+mn-lt"/>
                <a:sym typeface="+mn-lt"/>
              </a:rPr>
              <a:t>% Underrepresented Minorities</a:t>
            </a:r>
            <a:endParaRPr lang="en-US" sz="1400" dirty="0">
              <a:latin typeface="+mn-lt"/>
              <a:sym typeface="+mn-lt"/>
            </a:endParaRPr>
          </a:p>
        </p:txBody>
      </p:sp>
      <p:sp>
        <p:nvSpPr>
          <p:cNvPr id="40" name="Text Placeholder 2">
            <a:extLst>
              <a:ext uri="{FF2B5EF4-FFF2-40B4-BE49-F238E27FC236}">
                <a16:creationId xmlns:a16="http://schemas.microsoft.com/office/drawing/2014/main" id="{395D3696-F63B-B34B-A9A3-068B6ECF4E0C}"/>
              </a:ext>
            </a:extLst>
          </p:cNvPr>
          <p:cNvSpPr txBox="1">
            <a:spLocks/>
          </p:cNvSpPr>
          <p:nvPr>
            <p:custDataLst>
              <p:tags r:id="rId8"/>
            </p:custDataLst>
          </p:nvPr>
        </p:nvSpPr>
        <p:spPr bwMode="auto">
          <a:xfrm>
            <a:off x="7392987" y="4913209"/>
            <a:ext cx="307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FFCE86A7-5007-4FBD-914D-7959B83C214F}" type="datetime'''''''''''''''''''''''''''P''''''''''''''h''''''D'">
              <a:rPr lang="en-US" altLang="en-US" sz="1400" smtClean="0"/>
              <a:pPr/>
              <a:t>PhD</a:t>
            </a:fld>
            <a:endParaRPr lang="en-US" sz="1400" dirty="0">
              <a:latin typeface="+mn-lt"/>
              <a:sym typeface="+mn-lt"/>
            </a:endParaRPr>
          </a:p>
        </p:txBody>
      </p:sp>
      <p:sp>
        <p:nvSpPr>
          <p:cNvPr id="15" name="Text Placeholder 2">
            <a:extLst>
              <a:ext uri="{FF2B5EF4-FFF2-40B4-BE49-F238E27FC236}">
                <a16:creationId xmlns:a16="http://schemas.microsoft.com/office/drawing/2014/main" id="{0111D91B-8E7E-334A-89BB-0C73BB30F5AC}"/>
              </a:ext>
            </a:extLst>
          </p:cNvPr>
          <p:cNvSpPr txBox="1">
            <a:spLocks/>
          </p:cNvSpPr>
          <p:nvPr>
            <p:custDataLst>
              <p:tags r:id="rId9"/>
            </p:custDataLst>
          </p:nvPr>
        </p:nvSpPr>
        <p:spPr bwMode="auto">
          <a:xfrm>
            <a:off x="5954712" y="4913209"/>
            <a:ext cx="5969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3935EDCE-8489-4EB3-9618-10978F4643A0}" type="datetime'''''''''''''''''''''''P''''''h''a''''''''''r''''''m''''D'''''">
              <a:rPr lang="en-US" altLang="en-US" sz="1400" smtClean="0"/>
              <a:pPr/>
              <a:t>PharmD</a:t>
            </a:fld>
            <a:endParaRPr lang="en-US" sz="1400" dirty="0">
              <a:latin typeface="+mn-lt"/>
              <a:sym typeface="+mn-lt"/>
            </a:endParaRPr>
          </a:p>
        </p:txBody>
      </p:sp>
      <p:sp>
        <p:nvSpPr>
          <p:cNvPr id="20" name="Rectangle 19">
            <a:extLst>
              <a:ext uri="{FF2B5EF4-FFF2-40B4-BE49-F238E27FC236}">
                <a16:creationId xmlns:a16="http://schemas.microsoft.com/office/drawing/2014/main" id="{DBA643F6-A6D4-D84D-846C-33D39F58634F}"/>
              </a:ext>
            </a:extLst>
          </p:cNvPr>
          <p:cNvSpPr/>
          <p:nvPr>
            <p:custDataLst>
              <p:tags r:id="rId10"/>
            </p:custDataLst>
          </p:nvPr>
        </p:nvSpPr>
        <p:spPr bwMode="auto">
          <a:xfrm>
            <a:off x="9672148" y="5448739"/>
            <a:ext cx="250825" cy="1873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9" name="Rectangle 18">
            <a:extLst>
              <a:ext uri="{FF2B5EF4-FFF2-40B4-BE49-F238E27FC236}">
                <a16:creationId xmlns:a16="http://schemas.microsoft.com/office/drawing/2014/main" id="{B4BB8076-1D32-D049-BDA0-9010B0FA1273}"/>
              </a:ext>
            </a:extLst>
          </p:cNvPr>
          <p:cNvSpPr/>
          <p:nvPr>
            <p:custDataLst>
              <p:tags r:id="rId11"/>
            </p:custDataLst>
          </p:nvPr>
        </p:nvSpPr>
        <p:spPr bwMode="auto">
          <a:xfrm>
            <a:off x="9672148" y="5185214"/>
            <a:ext cx="250825" cy="187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Text Placeholder 2">
            <a:extLst>
              <a:ext uri="{FF2B5EF4-FFF2-40B4-BE49-F238E27FC236}">
                <a16:creationId xmlns:a16="http://schemas.microsoft.com/office/drawing/2014/main" id="{3BCDF619-ECFC-8B47-A100-FE361687F46C}"/>
              </a:ext>
            </a:extLst>
          </p:cNvPr>
          <p:cNvSpPr txBox="1">
            <a:spLocks/>
          </p:cNvSpPr>
          <p:nvPr>
            <p:custDataLst>
              <p:tags r:id="rId12"/>
            </p:custDataLst>
          </p:nvPr>
        </p:nvSpPr>
        <p:spPr bwMode="auto">
          <a:xfrm>
            <a:off x="9973773" y="5443977"/>
            <a:ext cx="102393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1ED1B3D0-0601-4CE4-AAC4-CA062FA68446}" type="datetime'Y''''e''a''''''r'''''''' ''O''n''e Go''''a''''l'''''''''">
              <a:rPr lang="en-US" altLang="en-US" sz="1400" smtClean="0"/>
              <a:pPr/>
              <a:t>Year One Goal</a:t>
            </a:fld>
            <a:endParaRPr lang="en-US" sz="1400" dirty="0">
              <a:latin typeface="+mn-lt"/>
              <a:sym typeface="+mn-lt"/>
            </a:endParaRPr>
          </a:p>
        </p:txBody>
      </p:sp>
      <p:sp>
        <p:nvSpPr>
          <p:cNvPr id="12" name="Text Placeholder 2">
            <a:extLst>
              <a:ext uri="{FF2B5EF4-FFF2-40B4-BE49-F238E27FC236}">
                <a16:creationId xmlns:a16="http://schemas.microsoft.com/office/drawing/2014/main" id="{F0B478E2-248A-CF43-B291-AC92DAA41378}"/>
              </a:ext>
            </a:extLst>
          </p:cNvPr>
          <p:cNvSpPr txBox="1">
            <a:spLocks/>
          </p:cNvSpPr>
          <p:nvPr>
            <p:custDataLst>
              <p:tags r:id="rId13"/>
            </p:custDataLst>
          </p:nvPr>
        </p:nvSpPr>
        <p:spPr bwMode="auto">
          <a:xfrm>
            <a:off x="9973773" y="5180452"/>
            <a:ext cx="3619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E493017C-2BDE-453A-9725-774203E5A64D}" type="datetime'''''''''''''2''''''''02''''0'''''''''''''''''''''''''''''''''">
              <a:rPr lang="en-US" altLang="en-US" sz="1400" smtClean="0"/>
              <a:pPr/>
              <a:t>2020</a:t>
            </a:fld>
            <a:endParaRPr lang="en-US" sz="1400" dirty="0">
              <a:latin typeface="+mn-lt"/>
              <a:sym typeface="+mn-lt"/>
            </a:endParaRPr>
          </a:p>
        </p:txBody>
      </p:sp>
      <p:sp>
        <p:nvSpPr>
          <p:cNvPr id="109" name="TextBox 108">
            <a:extLst>
              <a:ext uri="{FF2B5EF4-FFF2-40B4-BE49-F238E27FC236}">
                <a16:creationId xmlns:a16="http://schemas.microsoft.com/office/drawing/2014/main" id="{730BFC8A-9543-1E4F-9FA3-39F49282CF8B}"/>
              </a:ext>
            </a:extLst>
          </p:cNvPr>
          <p:cNvSpPr txBox="1"/>
          <p:nvPr/>
        </p:nvSpPr>
        <p:spPr>
          <a:xfrm>
            <a:off x="5926318" y="5141462"/>
            <a:ext cx="3130062" cy="246221"/>
          </a:xfrm>
          <a:prstGeom prst="rect">
            <a:avLst/>
          </a:prstGeom>
          <a:noFill/>
        </p:spPr>
        <p:txBody>
          <a:bodyPr wrap="square" rtlCol="0">
            <a:spAutoFit/>
          </a:bodyPr>
          <a:lstStyle/>
          <a:p>
            <a:r>
              <a:rPr lang="en-US" sz="1000" dirty="0"/>
              <a:t>*Aspirational goal of 33% has been set for all groups</a:t>
            </a:r>
          </a:p>
        </p:txBody>
      </p:sp>
      <p:sp>
        <p:nvSpPr>
          <p:cNvPr id="385" name="TextBox 384">
            <a:extLst>
              <a:ext uri="{FF2B5EF4-FFF2-40B4-BE49-F238E27FC236}">
                <a16:creationId xmlns:a16="http://schemas.microsoft.com/office/drawing/2014/main" id="{AB447F4F-CE1D-EA4A-B56E-B931F3C55FC3}"/>
              </a:ext>
            </a:extLst>
          </p:cNvPr>
          <p:cNvSpPr txBox="1"/>
          <p:nvPr/>
        </p:nvSpPr>
        <p:spPr>
          <a:xfrm>
            <a:off x="5804389" y="1361749"/>
            <a:ext cx="5193322" cy="923330"/>
          </a:xfrm>
          <a:prstGeom prst="rect">
            <a:avLst/>
          </a:prstGeom>
          <a:noFill/>
        </p:spPr>
        <p:txBody>
          <a:bodyPr wrap="square" rtlCol="0">
            <a:spAutoFit/>
          </a:bodyPr>
          <a:lstStyle/>
          <a:p>
            <a:pPr algn="ctr"/>
            <a:r>
              <a:rPr lang="en-US" b="1" dirty="0"/>
              <a:t>UNC Eshelman School of Pharmacy</a:t>
            </a:r>
          </a:p>
          <a:p>
            <a:pPr algn="ctr"/>
            <a:r>
              <a:rPr lang="en-US" b="1" dirty="0"/>
              <a:t>Percent Underrepresented Minority Students, Faculty and Staff</a:t>
            </a:r>
          </a:p>
        </p:txBody>
      </p:sp>
      <p:sp>
        <p:nvSpPr>
          <p:cNvPr id="22" name="TextBox 21">
            <a:extLst>
              <a:ext uri="{FF2B5EF4-FFF2-40B4-BE49-F238E27FC236}">
                <a16:creationId xmlns:a16="http://schemas.microsoft.com/office/drawing/2014/main" id="{A00211B0-5DE3-D54A-8E14-76976BD4B4F5}"/>
              </a:ext>
            </a:extLst>
          </p:cNvPr>
          <p:cNvSpPr txBox="1"/>
          <p:nvPr/>
        </p:nvSpPr>
        <p:spPr>
          <a:xfrm>
            <a:off x="238037" y="5928708"/>
            <a:ext cx="4929555" cy="246221"/>
          </a:xfrm>
          <a:prstGeom prst="rect">
            <a:avLst/>
          </a:prstGeom>
          <a:noFill/>
        </p:spPr>
        <p:txBody>
          <a:bodyPr wrap="none" rtlCol="0">
            <a:spAutoFit/>
          </a:bodyPr>
          <a:lstStyle/>
          <a:p>
            <a:r>
              <a:rPr lang="en-US" sz="1000" i="1" dirty="0">
                <a:solidFill>
                  <a:schemeClr val="tx2"/>
                </a:solidFill>
              </a:rPr>
              <a:t>Source: AACP Enrollment Demographic Data,  </a:t>
            </a:r>
            <a:r>
              <a:rPr lang="en-US" sz="1000" i="1" dirty="0">
                <a:hlinkClick r:id="rId18"/>
              </a:rPr>
              <a:t>UNC Eshelman Diversity and Inclusion Metrics</a:t>
            </a:r>
            <a:endParaRPr lang="en-US" sz="1000" i="1" dirty="0"/>
          </a:p>
        </p:txBody>
      </p:sp>
      <p:sp>
        <p:nvSpPr>
          <p:cNvPr id="3" name="Rectangle 2">
            <a:extLst>
              <a:ext uri="{FF2B5EF4-FFF2-40B4-BE49-F238E27FC236}">
                <a16:creationId xmlns:a16="http://schemas.microsoft.com/office/drawing/2014/main" id="{822EC834-D4D2-604D-B748-23E0FABF2BB0}"/>
              </a:ext>
            </a:extLst>
          </p:cNvPr>
          <p:cNvSpPr/>
          <p:nvPr/>
        </p:nvSpPr>
        <p:spPr>
          <a:xfrm>
            <a:off x="7174148" y="5925205"/>
            <a:ext cx="5497650" cy="246221"/>
          </a:xfrm>
          <a:prstGeom prst="rect">
            <a:avLst/>
          </a:prstGeom>
        </p:spPr>
        <p:txBody>
          <a:bodyPr wrap="square">
            <a:spAutoFit/>
          </a:bodyPr>
          <a:lstStyle/>
          <a:p>
            <a:pPr algn="ctr"/>
            <a:r>
              <a:rPr lang="en-US" sz="1000" dirty="0">
                <a:solidFill>
                  <a:schemeClr val="tx2"/>
                </a:solidFill>
              </a:rPr>
              <a:t>Additional appendices: </a:t>
            </a:r>
            <a:r>
              <a:rPr lang="en-US" sz="1000" dirty="0">
                <a:hlinkClick r:id="rId19" action="ppaction://hlinksldjump"/>
              </a:rPr>
              <a:t>[2020-2021 Organizational DEI Strategic Plan]</a:t>
            </a:r>
            <a:endParaRPr lang="en-US" sz="1000" dirty="0"/>
          </a:p>
        </p:txBody>
      </p:sp>
      <p:sp>
        <p:nvSpPr>
          <p:cNvPr id="24" name="TextBox 23">
            <a:hlinkClick r:id="rId20" action="ppaction://hlinksldjump"/>
            <a:extLst>
              <a:ext uri="{FF2B5EF4-FFF2-40B4-BE49-F238E27FC236}">
                <a16:creationId xmlns:a16="http://schemas.microsoft.com/office/drawing/2014/main" id="{D33BA0DC-0514-3A46-9ADA-7B85C95F0A69}"/>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21" action="ppaction://hlinksldjump"/>
              </a:rPr>
              <a:t>[Back to Phase 1 SWOT]</a:t>
            </a:r>
            <a:endParaRPr lang="en-US" sz="1200" dirty="0"/>
          </a:p>
        </p:txBody>
      </p:sp>
    </p:spTree>
    <p:extLst>
      <p:ext uri="{BB962C8B-B14F-4D97-AF65-F5344CB8AC3E}">
        <p14:creationId xmlns:p14="http://schemas.microsoft.com/office/powerpoint/2010/main" val="1893136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B8008-00A9-0043-8CFC-5AA5072F02D6}"/>
              </a:ext>
            </a:extLst>
          </p:cNvPr>
          <p:cNvSpPr>
            <a:spLocks noGrp="1"/>
          </p:cNvSpPr>
          <p:nvPr>
            <p:ph type="title"/>
          </p:nvPr>
        </p:nvSpPr>
        <p:spPr/>
        <p:txBody>
          <a:bodyPr/>
          <a:lstStyle/>
          <a:p>
            <a:r>
              <a:rPr lang="en-US" dirty="0"/>
              <a:t>2020-2021 Organizational DEI Strategic Plan</a:t>
            </a:r>
          </a:p>
        </p:txBody>
      </p:sp>
      <p:sp>
        <p:nvSpPr>
          <p:cNvPr id="3" name="Content Placeholder 2">
            <a:extLst>
              <a:ext uri="{FF2B5EF4-FFF2-40B4-BE49-F238E27FC236}">
                <a16:creationId xmlns:a16="http://schemas.microsoft.com/office/drawing/2014/main" id="{1E8E417F-9ED7-F548-B319-48C0C2410F10}"/>
              </a:ext>
            </a:extLst>
          </p:cNvPr>
          <p:cNvSpPr>
            <a:spLocks noGrp="1"/>
          </p:cNvSpPr>
          <p:nvPr>
            <p:ph idx="1"/>
          </p:nvPr>
        </p:nvSpPr>
        <p:spPr>
          <a:xfrm>
            <a:off x="225571" y="1237808"/>
            <a:ext cx="3691992" cy="1048189"/>
          </a:xfrm>
        </p:spPr>
        <p:txBody>
          <a:bodyPr>
            <a:normAutofit lnSpcReduction="10000"/>
          </a:bodyPr>
          <a:lstStyle/>
          <a:p>
            <a:pPr algn="ctr"/>
            <a:r>
              <a:rPr lang="en-US" u="sng" dirty="0">
                <a:solidFill>
                  <a:schemeClr val="tx2"/>
                </a:solidFill>
              </a:rPr>
              <a:t>Strategic Priority 1:</a:t>
            </a:r>
            <a:r>
              <a:rPr lang="en-US" dirty="0">
                <a:solidFill>
                  <a:schemeClr val="tx2"/>
                </a:solidFill>
              </a:rPr>
              <a:t> </a:t>
            </a:r>
          </a:p>
          <a:p>
            <a:pPr algn="ctr"/>
            <a:r>
              <a:rPr lang="en-US" dirty="0">
                <a:solidFill>
                  <a:schemeClr val="tx2"/>
                </a:solidFill>
              </a:rPr>
              <a:t>Recruit and Retain Diverse Talent</a:t>
            </a:r>
          </a:p>
        </p:txBody>
      </p:sp>
      <p:cxnSp>
        <p:nvCxnSpPr>
          <p:cNvPr id="4" name="Straight Connector 3">
            <a:extLst>
              <a:ext uri="{FF2B5EF4-FFF2-40B4-BE49-F238E27FC236}">
                <a16:creationId xmlns:a16="http://schemas.microsoft.com/office/drawing/2014/main" id="{A64122C4-C2CE-4603-BF6C-718778658E59}"/>
              </a:ext>
            </a:extLst>
          </p:cNvPr>
          <p:cNvCxnSpPr>
            <a:cxnSpLocks/>
          </p:cNvCxnSpPr>
          <p:nvPr/>
        </p:nvCxnSpPr>
        <p:spPr>
          <a:xfrm>
            <a:off x="3949038" y="1554480"/>
            <a:ext cx="0" cy="4209062"/>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8CA37A8-B8F6-4C79-8EB3-93CC89BE7C06}"/>
              </a:ext>
            </a:extLst>
          </p:cNvPr>
          <p:cNvCxnSpPr>
            <a:cxnSpLocks/>
          </p:cNvCxnSpPr>
          <p:nvPr/>
        </p:nvCxnSpPr>
        <p:spPr>
          <a:xfrm>
            <a:off x="8049930" y="1483360"/>
            <a:ext cx="0" cy="4209062"/>
          </a:xfrm>
          <a:prstGeom prst="line">
            <a:avLst/>
          </a:prstGeom>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7E2BBDA2-202D-4D08-915A-CD53B2EEBFED}"/>
              </a:ext>
            </a:extLst>
          </p:cNvPr>
          <p:cNvSpPr txBox="1">
            <a:spLocks/>
          </p:cNvSpPr>
          <p:nvPr/>
        </p:nvSpPr>
        <p:spPr>
          <a:xfrm>
            <a:off x="4048673" y="1237810"/>
            <a:ext cx="3691992" cy="1048189"/>
          </a:xfrm>
          <a:prstGeom prst="rect">
            <a:avLst/>
          </a:prstGeom>
        </p:spPr>
        <p:txBody>
          <a:bodyPr vert="horz" lIns="91440" tIns="45720" rIns="91440" bIns="45720" rtlCol="0">
            <a:normAutofit lnSpcReduction="10000"/>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u="sng">
                <a:solidFill>
                  <a:schemeClr val="tx2"/>
                </a:solidFill>
              </a:rPr>
              <a:t>Strategic Priority 2:</a:t>
            </a:r>
            <a:r>
              <a:rPr lang="en-US">
                <a:solidFill>
                  <a:schemeClr val="tx2"/>
                </a:solidFill>
              </a:rPr>
              <a:t> </a:t>
            </a:r>
          </a:p>
          <a:p>
            <a:pPr algn="ctr"/>
            <a:r>
              <a:rPr lang="en-US">
                <a:solidFill>
                  <a:schemeClr val="tx2"/>
                </a:solidFill>
              </a:rPr>
              <a:t>Prepare Culturally Intelligent Professionals</a:t>
            </a:r>
          </a:p>
        </p:txBody>
      </p:sp>
      <p:sp>
        <p:nvSpPr>
          <p:cNvPr id="9" name="Content Placeholder 2">
            <a:extLst>
              <a:ext uri="{FF2B5EF4-FFF2-40B4-BE49-F238E27FC236}">
                <a16:creationId xmlns:a16="http://schemas.microsoft.com/office/drawing/2014/main" id="{6CC28276-7E8B-464D-BB48-788177EEA884}"/>
              </a:ext>
            </a:extLst>
          </p:cNvPr>
          <p:cNvSpPr txBox="1">
            <a:spLocks/>
          </p:cNvSpPr>
          <p:nvPr/>
        </p:nvSpPr>
        <p:spPr>
          <a:xfrm>
            <a:off x="8049930" y="1237809"/>
            <a:ext cx="3691992" cy="1048189"/>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u="sng">
                <a:solidFill>
                  <a:schemeClr val="tx2"/>
                </a:solidFill>
              </a:rPr>
              <a:t>Strategic Priority 3:</a:t>
            </a:r>
            <a:r>
              <a:rPr lang="en-US">
                <a:solidFill>
                  <a:schemeClr val="tx2"/>
                </a:solidFill>
              </a:rPr>
              <a:t> </a:t>
            </a:r>
          </a:p>
          <a:p>
            <a:pPr algn="ctr"/>
            <a:r>
              <a:rPr lang="en-US">
                <a:solidFill>
                  <a:schemeClr val="tx2"/>
                </a:solidFill>
              </a:rPr>
              <a:t>Build an Inclusive Community</a:t>
            </a:r>
          </a:p>
        </p:txBody>
      </p:sp>
      <p:sp>
        <p:nvSpPr>
          <p:cNvPr id="10" name="Content Placeholder 2">
            <a:extLst>
              <a:ext uri="{FF2B5EF4-FFF2-40B4-BE49-F238E27FC236}">
                <a16:creationId xmlns:a16="http://schemas.microsoft.com/office/drawing/2014/main" id="{3D00769A-691E-4F13-9D6D-F86E1F96FBF5}"/>
              </a:ext>
            </a:extLst>
          </p:cNvPr>
          <p:cNvSpPr txBox="1">
            <a:spLocks/>
          </p:cNvSpPr>
          <p:nvPr/>
        </p:nvSpPr>
        <p:spPr>
          <a:xfrm>
            <a:off x="528320" y="2296160"/>
            <a:ext cx="3163671" cy="1048189"/>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a:solidFill>
                <a:schemeClr val="tx2"/>
              </a:solidFill>
            </a:endParaRPr>
          </a:p>
        </p:txBody>
      </p:sp>
      <p:sp>
        <p:nvSpPr>
          <p:cNvPr id="11" name="Content Placeholder 2">
            <a:extLst>
              <a:ext uri="{FF2B5EF4-FFF2-40B4-BE49-F238E27FC236}">
                <a16:creationId xmlns:a16="http://schemas.microsoft.com/office/drawing/2014/main" id="{64A647CF-8A60-455F-A9F6-2583312316E4}"/>
              </a:ext>
            </a:extLst>
          </p:cNvPr>
          <p:cNvSpPr txBox="1">
            <a:spLocks/>
          </p:cNvSpPr>
          <p:nvPr/>
        </p:nvSpPr>
        <p:spPr>
          <a:xfrm>
            <a:off x="366825" y="2296160"/>
            <a:ext cx="3409485" cy="1310640"/>
          </a:xfrm>
          <a:prstGeom prst="rect">
            <a:avLst/>
          </a:prstGeom>
        </p:spPr>
        <p:txBody>
          <a:bodyPr vert="horz" lIns="91440" tIns="45720" rIns="91440" bIns="45720" rtlCol="0">
            <a:normAutofit fontScale="92500" lnSpcReduction="20000"/>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Goal: To increase underrepresented communities to be 33% of overall population (PharmD students, PhD students, faculty, staff)</a:t>
            </a:r>
          </a:p>
          <a:p>
            <a:pPr marL="0" indent="0" algn="ctr">
              <a:buNone/>
            </a:pPr>
            <a:endParaRPr lang="en-US"/>
          </a:p>
          <a:p>
            <a:pPr marL="0" indent="0" algn="ctr">
              <a:buNone/>
            </a:pPr>
            <a:endParaRPr lang="en-US"/>
          </a:p>
        </p:txBody>
      </p:sp>
      <p:sp>
        <p:nvSpPr>
          <p:cNvPr id="14" name="Content Placeholder 2">
            <a:extLst>
              <a:ext uri="{FF2B5EF4-FFF2-40B4-BE49-F238E27FC236}">
                <a16:creationId xmlns:a16="http://schemas.microsoft.com/office/drawing/2014/main" id="{0C68533D-0C11-426C-BDF2-D5AA40D5BB66}"/>
              </a:ext>
            </a:extLst>
          </p:cNvPr>
          <p:cNvSpPr txBox="1">
            <a:spLocks/>
          </p:cNvSpPr>
          <p:nvPr/>
        </p:nvSpPr>
        <p:spPr>
          <a:xfrm>
            <a:off x="366825" y="3669170"/>
            <a:ext cx="3325166" cy="2436990"/>
          </a:xfrm>
          <a:prstGeom prst="rect">
            <a:avLst/>
          </a:prstGeom>
        </p:spPr>
        <p:txBody>
          <a:bodyPr vert="horz" lIns="91440" tIns="45720" rIns="91440" bIns="45720" rtlCol="0">
            <a:normAutofit fontScale="92500" lnSpcReduction="10000"/>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solidFill>
                  <a:schemeClr val="accent3">
                    <a:lumMod val="75000"/>
                  </a:schemeClr>
                </a:solidFill>
              </a:rPr>
              <a:t>Methodology:</a:t>
            </a:r>
          </a:p>
          <a:p>
            <a:pPr lvl="1">
              <a:buClr>
                <a:schemeClr val="accent3">
                  <a:lumMod val="75000"/>
                </a:schemeClr>
              </a:buClr>
              <a:buFont typeface="Wingdings" panose="05000000000000000000" pitchFamily="2" charset="2"/>
              <a:buChar char="ü"/>
            </a:pPr>
            <a:r>
              <a:rPr lang="en-US">
                <a:solidFill>
                  <a:schemeClr val="accent3">
                    <a:lumMod val="75000"/>
                  </a:schemeClr>
                </a:solidFill>
              </a:rPr>
              <a:t>PCAT/GRE Score Optional</a:t>
            </a:r>
          </a:p>
          <a:p>
            <a:pPr lvl="1">
              <a:buClr>
                <a:schemeClr val="accent3">
                  <a:lumMod val="75000"/>
                </a:schemeClr>
              </a:buClr>
              <a:buFont typeface="Wingdings" panose="05000000000000000000" pitchFamily="2" charset="2"/>
              <a:buChar char="ü"/>
            </a:pPr>
            <a:r>
              <a:rPr lang="en-US">
                <a:solidFill>
                  <a:schemeClr val="accent3">
                    <a:lumMod val="75000"/>
                  </a:schemeClr>
                </a:solidFill>
              </a:rPr>
              <a:t>Adapt Multiple Mini Interviews (MMI)</a:t>
            </a:r>
          </a:p>
          <a:p>
            <a:pPr lvl="1">
              <a:buClr>
                <a:schemeClr val="accent3">
                  <a:lumMod val="75000"/>
                </a:schemeClr>
              </a:buClr>
              <a:buFont typeface="Wingdings" panose="05000000000000000000" pitchFamily="2" charset="2"/>
              <a:buChar char="ü"/>
            </a:pPr>
            <a:r>
              <a:rPr lang="en-US">
                <a:solidFill>
                  <a:schemeClr val="accent3">
                    <a:lumMod val="75000"/>
                  </a:schemeClr>
                </a:solidFill>
              </a:rPr>
              <a:t>Host symposium and schedule visiting tours for HBCUs and MSIs</a:t>
            </a:r>
          </a:p>
          <a:p>
            <a:pPr lvl="1">
              <a:buClr>
                <a:schemeClr val="accent3">
                  <a:lumMod val="75000"/>
                </a:schemeClr>
              </a:buClr>
              <a:buFont typeface="Wingdings" panose="05000000000000000000" pitchFamily="2" charset="2"/>
              <a:buChar char="ü"/>
            </a:pPr>
            <a:r>
              <a:rPr lang="en-US">
                <a:solidFill>
                  <a:schemeClr val="accent3">
                    <a:lumMod val="75000"/>
                  </a:schemeClr>
                </a:solidFill>
              </a:rPr>
              <a:t>Collaborate to develop evidence-based strategies</a:t>
            </a:r>
          </a:p>
          <a:p>
            <a:pPr lvl="1">
              <a:buClr>
                <a:schemeClr val="accent3">
                  <a:lumMod val="75000"/>
                </a:schemeClr>
              </a:buClr>
              <a:buFont typeface="Wingdings" panose="05000000000000000000" pitchFamily="2" charset="2"/>
              <a:buChar char="ü"/>
            </a:pPr>
            <a:endParaRPr lang="en-US"/>
          </a:p>
          <a:p>
            <a:pPr lvl="1">
              <a:buClr>
                <a:schemeClr val="accent3">
                  <a:lumMod val="75000"/>
                </a:schemeClr>
              </a:buClr>
              <a:buFont typeface="Wingdings" panose="05000000000000000000" pitchFamily="2" charset="2"/>
              <a:buChar char="ü"/>
            </a:pPr>
            <a:endParaRPr lang="en-US"/>
          </a:p>
          <a:p>
            <a:pPr marL="0" indent="0" algn="ctr">
              <a:buNone/>
            </a:pPr>
            <a:endParaRPr lang="en-US"/>
          </a:p>
          <a:p>
            <a:pPr marL="0" indent="0" algn="ctr">
              <a:buNone/>
            </a:pPr>
            <a:endParaRPr lang="en-US"/>
          </a:p>
        </p:txBody>
      </p:sp>
      <p:sp>
        <p:nvSpPr>
          <p:cNvPr id="16" name="Content Placeholder 2">
            <a:extLst>
              <a:ext uri="{FF2B5EF4-FFF2-40B4-BE49-F238E27FC236}">
                <a16:creationId xmlns:a16="http://schemas.microsoft.com/office/drawing/2014/main" id="{855688D7-4C5A-428E-939B-23F0D4038A57}"/>
              </a:ext>
            </a:extLst>
          </p:cNvPr>
          <p:cNvSpPr txBox="1">
            <a:spLocks/>
          </p:cNvSpPr>
          <p:nvPr/>
        </p:nvSpPr>
        <p:spPr>
          <a:xfrm>
            <a:off x="4132451" y="2285999"/>
            <a:ext cx="3755430" cy="1310640"/>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900"/>
              <a:t>Goal: To obtain high student ratings (i.e. 3.5/4.0) and test scores &gt; 90% on culture assessments</a:t>
            </a:r>
          </a:p>
          <a:p>
            <a:pPr marL="0" indent="0" algn="ctr">
              <a:buNone/>
            </a:pPr>
            <a:endParaRPr lang="en-US"/>
          </a:p>
          <a:p>
            <a:pPr marL="0" indent="0" algn="ctr">
              <a:buNone/>
            </a:pPr>
            <a:endParaRPr lang="en-US"/>
          </a:p>
        </p:txBody>
      </p:sp>
      <p:sp>
        <p:nvSpPr>
          <p:cNvPr id="18" name="Content Placeholder 2">
            <a:extLst>
              <a:ext uri="{FF2B5EF4-FFF2-40B4-BE49-F238E27FC236}">
                <a16:creationId xmlns:a16="http://schemas.microsoft.com/office/drawing/2014/main" id="{688E5953-87BA-4DB9-A829-C21B73F70508}"/>
              </a:ext>
            </a:extLst>
          </p:cNvPr>
          <p:cNvSpPr txBox="1">
            <a:spLocks/>
          </p:cNvSpPr>
          <p:nvPr/>
        </p:nvSpPr>
        <p:spPr>
          <a:xfrm>
            <a:off x="4132451" y="3680740"/>
            <a:ext cx="3325166" cy="2436990"/>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solidFill>
                  <a:schemeClr val="accent3">
                    <a:lumMod val="75000"/>
                  </a:schemeClr>
                </a:solidFill>
              </a:rPr>
              <a:t>Methodology:</a:t>
            </a:r>
          </a:p>
          <a:p>
            <a:pPr lvl="1">
              <a:buClr>
                <a:schemeClr val="accent3">
                  <a:lumMod val="75000"/>
                </a:schemeClr>
              </a:buClr>
              <a:buFont typeface="Wingdings" panose="05000000000000000000" pitchFamily="2" charset="2"/>
              <a:buChar char="ü"/>
            </a:pPr>
            <a:r>
              <a:rPr lang="en-US">
                <a:solidFill>
                  <a:schemeClr val="accent3">
                    <a:lumMod val="75000"/>
                  </a:schemeClr>
                </a:solidFill>
              </a:rPr>
              <a:t>Real world cases in all courses taken by students</a:t>
            </a:r>
          </a:p>
          <a:p>
            <a:pPr lvl="1">
              <a:buClr>
                <a:schemeClr val="accent3">
                  <a:lumMod val="75000"/>
                </a:schemeClr>
              </a:buClr>
              <a:buFont typeface="Wingdings" panose="05000000000000000000" pitchFamily="2" charset="2"/>
              <a:buChar char="ü"/>
            </a:pPr>
            <a:r>
              <a:rPr lang="en-US">
                <a:solidFill>
                  <a:schemeClr val="accent3">
                    <a:lumMod val="75000"/>
                  </a:schemeClr>
                </a:solidFill>
              </a:rPr>
              <a:t>Social equity and cultural intelligence education</a:t>
            </a:r>
          </a:p>
          <a:p>
            <a:pPr lvl="1">
              <a:buClr>
                <a:schemeClr val="accent3">
                  <a:lumMod val="75000"/>
                </a:schemeClr>
              </a:buClr>
              <a:buFont typeface="Wingdings" panose="05000000000000000000" pitchFamily="2" charset="2"/>
              <a:buChar char="ü"/>
            </a:pPr>
            <a:r>
              <a:rPr lang="en-US">
                <a:solidFill>
                  <a:schemeClr val="accent3">
                    <a:lumMod val="75000"/>
                  </a:schemeClr>
                </a:solidFill>
              </a:rPr>
              <a:t>Annual faculty development training with CIPhER</a:t>
            </a:r>
          </a:p>
          <a:p>
            <a:pPr marL="228600" lvl="1" indent="0">
              <a:buClr>
                <a:schemeClr val="accent3">
                  <a:lumMod val="75000"/>
                </a:schemeClr>
              </a:buClr>
              <a:buNone/>
            </a:pPr>
            <a:endParaRPr lang="en-US"/>
          </a:p>
          <a:p>
            <a:pPr lvl="1">
              <a:buClr>
                <a:schemeClr val="accent3">
                  <a:lumMod val="75000"/>
                </a:schemeClr>
              </a:buClr>
              <a:buFont typeface="Wingdings" panose="05000000000000000000" pitchFamily="2" charset="2"/>
              <a:buChar char="ü"/>
            </a:pPr>
            <a:endParaRPr lang="en-US"/>
          </a:p>
          <a:p>
            <a:pPr marL="0" indent="0" algn="ctr">
              <a:buNone/>
            </a:pPr>
            <a:endParaRPr lang="en-US"/>
          </a:p>
          <a:p>
            <a:pPr marL="0" indent="0" algn="ctr">
              <a:buNone/>
            </a:pPr>
            <a:endParaRPr lang="en-US"/>
          </a:p>
        </p:txBody>
      </p:sp>
      <p:sp>
        <p:nvSpPr>
          <p:cNvPr id="20" name="Content Placeholder 2">
            <a:extLst>
              <a:ext uri="{FF2B5EF4-FFF2-40B4-BE49-F238E27FC236}">
                <a16:creationId xmlns:a16="http://schemas.microsoft.com/office/drawing/2014/main" id="{AA12B82F-AE57-4DA7-8A6B-285F159BE9F1}"/>
              </a:ext>
            </a:extLst>
          </p:cNvPr>
          <p:cNvSpPr txBox="1">
            <a:spLocks/>
          </p:cNvSpPr>
          <p:nvPr/>
        </p:nvSpPr>
        <p:spPr>
          <a:xfrm>
            <a:off x="8211980" y="2211915"/>
            <a:ext cx="3544773" cy="1542909"/>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t>Goal: 75% favorable responses regarding community (70% within minority community) and test scores &gt; 90% after training</a:t>
            </a:r>
          </a:p>
          <a:p>
            <a:pPr marL="0" indent="0" algn="ctr">
              <a:buNone/>
            </a:pPr>
            <a:endParaRPr lang="en-US"/>
          </a:p>
          <a:p>
            <a:pPr marL="0" indent="0" algn="ctr">
              <a:buNone/>
            </a:pPr>
            <a:endParaRPr lang="en-US"/>
          </a:p>
        </p:txBody>
      </p:sp>
      <p:sp>
        <p:nvSpPr>
          <p:cNvPr id="22" name="Content Placeholder 2">
            <a:extLst>
              <a:ext uri="{FF2B5EF4-FFF2-40B4-BE49-F238E27FC236}">
                <a16:creationId xmlns:a16="http://schemas.microsoft.com/office/drawing/2014/main" id="{A62CD2A6-E18B-4DDC-8E68-C2F46279E922}"/>
              </a:ext>
            </a:extLst>
          </p:cNvPr>
          <p:cNvSpPr txBox="1">
            <a:spLocks/>
          </p:cNvSpPr>
          <p:nvPr/>
        </p:nvSpPr>
        <p:spPr>
          <a:xfrm>
            <a:off x="8222317" y="3680740"/>
            <a:ext cx="3325166" cy="2436990"/>
          </a:xfrm>
          <a:prstGeom prst="rect">
            <a:avLst/>
          </a:prstGeom>
        </p:spPr>
        <p:txBody>
          <a:bodyPr vert="horz" lIns="91440" tIns="45720" rIns="91440" bIns="45720" rtlCol="0">
            <a:normAutofit lnSpcReduction="10000"/>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solidFill>
                  <a:schemeClr val="accent3">
                    <a:lumMod val="75000"/>
                  </a:schemeClr>
                </a:solidFill>
              </a:rPr>
              <a:t>Methodology:</a:t>
            </a:r>
          </a:p>
          <a:p>
            <a:pPr lvl="1">
              <a:buClr>
                <a:schemeClr val="accent3">
                  <a:lumMod val="75000"/>
                </a:schemeClr>
              </a:buClr>
              <a:buFont typeface="Wingdings" panose="05000000000000000000" pitchFamily="2" charset="2"/>
              <a:buChar char="ü"/>
            </a:pPr>
            <a:r>
              <a:rPr lang="en-US">
                <a:solidFill>
                  <a:schemeClr val="accent3">
                    <a:lumMod val="75000"/>
                  </a:schemeClr>
                </a:solidFill>
              </a:rPr>
              <a:t>Racial Equity Institute training</a:t>
            </a:r>
          </a:p>
          <a:p>
            <a:pPr lvl="1">
              <a:buClr>
                <a:schemeClr val="accent3">
                  <a:lumMod val="75000"/>
                </a:schemeClr>
              </a:buClr>
              <a:buFont typeface="Wingdings" panose="05000000000000000000" pitchFamily="2" charset="2"/>
              <a:buChar char="ü"/>
            </a:pPr>
            <a:r>
              <a:rPr lang="en-US">
                <a:solidFill>
                  <a:schemeClr val="accent3">
                    <a:lumMod val="75000"/>
                  </a:schemeClr>
                </a:solidFill>
              </a:rPr>
              <a:t>Social equity and cross-cultural education</a:t>
            </a:r>
          </a:p>
          <a:p>
            <a:pPr lvl="1">
              <a:buClr>
                <a:schemeClr val="accent3">
                  <a:lumMod val="75000"/>
                </a:schemeClr>
              </a:buClr>
              <a:buFont typeface="Wingdings" panose="05000000000000000000" pitchFamily="2" charset="2"/>
              <a:buChar char="ü"/>
            </a:pPr>
            <a:r>
              <a:rPr lang="en-US">
                <a:solidFill>
                  <a:schemeClr val="accent3">
                    <a:lumMod val="75000"/>
                  </a:schemeClr>
                </a:solidFill>
              </a:rPr>
              <a:t>Host annual seminar each semester for school community</a:t>
            </a:r>
          </a:p>
          <a:p>
            <a:pPr marL="228600" lvl="1" indent="0">
              <a:buClr>
                <a:schemeClr val="accent3">
                  <a:lumMod val="75000"/>
                </a:schemeClr>
              </a:buClr>
              <a:buNone/>
            </a:pPr>
            <a:endParaRPr lang="en-US"/>
          </a:p>
          <a:p>
            <a:pPr lvl="1">
              <a:buClr>
                <a:schemeClr val="accent3">
                  <a:lumMod val="75000"/>
                </a:schemeClr>
              </a:buClr>
              <a:buFont typeface="Wingdings" panose="05000000000000000000" pitchFamily="2" charset="2"/>
              <a:buChar char="ü"/>
            </a:pPr>
            <a:endParaRPr lang="en-US"/>
          </a:p>
          <a:p>
            <a:pPr marL="0" indent="0" algn="ctr">
              <a:buNone/>
            </a:pPr>
            <a:endParaRPr lang="en-US"/>
          </a:p>
          <a:p>
            <a:pPr marL="0" indent="0" algn="ctr">
              <a:buNone/>
            </a:pPr>
            <a:endParaRPr lang="en-US"/>
          </a:p>
        </p:txBody>
      </p:sp>
      <p:sp>
        <p:nvSpPr>
          <p:cNvPr id="17" name="TextBox 16">
            <a:hlinkClick r:id="rId3" action="ppaction://hlinksldjump"/>
            <a:extLst>
              <a:ext uri="{FF2B5EF4-FFF2-40B4-BE49-F238E27FC236}">
                <a16:creationId xmlns:a16="http://schemas.microsoft.com/office/drawing/2014/main" id="{DEFDD25F-B41A-9D4F-8F63-A1C76A38721E}"/>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15531982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27DDFB6-8184-A447-B5F9-022EA529665B}"/>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412" name="think-cell Slide" r:id="rId16" imgW="7772400" imgH="10058400" progId="TCLayout.ActiveDocument.1">
                  <p:embed/>
                </p:oleObj>
              </mc:Choice>
              <mc:Fallback>
                <p:oleObj name="think-cell Slide" r:id="rId16" imgW="7772400" imgH="10058400" progId="TCLayout.ActiveDocument.1">
                  <p:embed/>
                  <p:pic>
                    <p:nvPicPr>
                      <p:cNvPr id="4" name="Object 3" hidden="1">
                        <a:extLst>
                          <a:ext uri="{FF2B5EF4-FFF2-40B4-BE49-F238E27FC236}">
                            <a16:creationId xmlns:a16="http://schemas.microsoft.com/office/drawing/2014/main" id="{027DDFB6-8184-A447-B5F9-022EA529665B}"/>
                          </a:ext>
                        </a:extLst>
                      </p:cNvPr>
                      <p:cNvPicPr/>
                      <p:nvPr/>
                    </p:nvPicPr>
                    <p:blipFill>
                      <a:blip r:embed="rId17"/>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39CB113-5D59-EC44-96E3-30931B194520}"/>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1400"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2CD1813D-2DDE-664C-8DD4-9AA5AF58640B}"/>
              </a:ext>
            </a:extLst>
          </p:cNvPr>
          <p:cNvSpPr>
            <a:spLocks noGrp="1"/>
          </p:cNvSpPr>
          <p:nvPr>
            <p:ph type="title"/>
          </p:nvPr>
        </p:nvSpPr>
        <p:spPr/>
        <p:txBody>
          <a:bodyPr/>
          <a:lstStyle/>
          <a:p>
            <a:r>
              <a:rPr lang="en-US" dirty="0"/>
              <a:t>Many student career plans do not align with market opportunity</a:t>
            </a:r>
          </a:p>
        </p:txBody>
      </p:sp>
      <p:sp>
        <p:nvSpPr>
          <p:cNvPr id="23" name="TextBox 22">
            <a:extLst>
              <a:ext uri="{FF2B5EF4-FFF2-40B4-BE49-F238E27FC236}">
                <a16:creationId xmlns:a16="http://schemas.microsoft.com/office/drawing/2014/main" id="{F8BC3F79-7573-4345-93DE-70CA33287411}"/>
              </a:ext>
            </a:extLst>
          </p:cNvPr>
          <p:cNvSpPr txBox="1"/>
          <p:nvPr/>
        </p:nvSpPr>
        <p:spPr>
          <a:xfrm>
            <a:off x="609894" y="1234271"/>
            <a:ext cx="5396615" cy="338554"/>
          </a:xfrm>
          <a:prstGeom prst="rect">
            <a:avLst/>
          </a:prstGeom>
          <a:solidFill>
            <a:srgbClr val="DDE8F7"/>
          </a:solidFill>
        </p:spPr>
        <p:txBody>
          <a:bodyPr wrap="square" rtlCol="0" anchor="ctr">
            <a:spAutoFit/>
          </a:bodyPr>
          <a:lstStyle/>
          <a:p>
            <a:pPr algn="ctr"/>
            <a:r>
              <a:rPr lang="en-US" sz="1600" b="1" dirty="0"/>
              <a:t>Student Primary Employment Upon Graduation 2019-2020 </a:t>
            </a:r>
          </a:p>
        </p:txBody>
      </p:sp>
      <p:graphicFrame>
        <p:nvGraphicFramePr>
          <p:cNvPr id="18" name="Table 4">
            <a:extLst>
              <a:ext uri="{FF2B5EF4-FFF2-40B4-BE49-F238E27FC236}">
                <a16:creationId xmlns:a16="http://schemas.microsoft.com/office/drawing/2014/main" id="{B4E3DF54-EDE0-D445-ABA5-6940F4841D26}"/>
              </a:ext>
            </a:extLst>
          </p:cNvPr>
          <p:cNvGraphicFramePr>
            <a:graphicFrameLocks noGrp="1"/>
          </p:cNvGraphicFramePr>
          <p:nvPr/>
        </p:nvGraphicFramePr>
        <p:xfrm>
          <a:off x="6387532" y="1668924"/>
          <a:ext cx="5025183" cy="4165438"/>
        </p:xfrm>
        <a:graphic>
          <a:graphicData uri="http://schemas.openxmlformats.org/drawingml/2006/table">
            <a:tbl>
              <a:tblPr firstRow="1" bandRow="1">
                <a:tableStyleId>{5C22544A-7EE6-4342-B048-85BDC9FD1C3A}</a:tableStyleId>
              </a:tblPr>
              <a:tblGrid>
                <a:gridCol w="1907139">
                  <a:extLst>
                    <a:ext uri="{9D8B030D-6E8A-4147-A177-3AD203B41FA5}">
                      <a16:colId xmlns:a16="http://schemas.microsoft.com/office/drawing/2014/main" val="194951857"/>
                    </a:ext>
                  </a:extLst>
                </a:gridCol>
                <a:gridCol w="1644242">
                  <a:extLst>
                    <a:ext uri="{9D8B030D-6E8A-4147-A177-3AD203B41FA5}">
                      <a16:colId xmlns:a16="http://schemas.microsoft.com/office/drawing/2014/main" val="1753821949"/>
                    </a:ext>
                  </a:extLst>
                </a:gridCol>
                <a:gridCol w="1473802">
                  <a:extLst>
                    <a:ext uri="{9D8B030D-6E8A-4147-A177-3AD203B41FA5}">
                      <a16:colId xmlns:a16="http://schemas.microsoft.com/office/drawing/2014/main" val="2313469357"/>
                    </a:ext>
                  </a:extLst>
                </a:gridCol>
              </a:tblGrid>
              <a:tr h="565609">
                <a:tc>
                  <a:txBody>
                    <a:bodyPr/>
                    <a:lstStyle/>
                    <a:p>
                      <a:pPr algn="ctr"/>
                      <a:r>
                        <a:rPr lang="en-US" sz="1400" dirty="0"/>
                        <a:t>Position </a:t>
                      </a:r>
                    </a:p>
                  </a:txBody>
                  <a:tcPr anchor="ctr"/>
                </a:tc>
                <a:tc>
                  <a:txBody>
                    <a:bodyPr/>
                    <a:lstStyle/>
                    <a:p>
                      <a:pPr algn="ctr"/>
                      <a:r>
                        <a:rPr lang="en-US" sz="1400" dirty="0"/>
                        <a:t>Total Job Postings in 2019</a:t>
                      </a:r>
                    </a:p>
                  </a:txBody>
                  <a:tcPr anchor="ctr"/>
                </a:tc>
                <a:tc>
                  <a:txBody>
                    <a:bodyPr/>
                    <a:lstStyle/>
                    <a:p>
                      <a:pPr algn="ctr"/>
                      <a:r>
                        <a:rPr lang="en-US" sz="1400" dirty="0"/>
                        <a:t>Quarterly Growth Trend</a:t>
                      </a:r>
                    </a:p>
                  </a:txBody>
                  <a:tcPr anchor="ctr"/>
                </a:tc>
                <a:extLst>
                  <a:ext uri="{0D108BD9-81ED-4DB2-BD59-A6C34878D82A}">
                    <a16:rowId xmlns:a16="http://schemas.microsoft.com/office/drawing/2014/main" val="2815987929"/>
                  </a:ext>
                </a:extLst>
              </a:tr>
              <a:tr h="725269">
                <a:tc>
                  <a:txBody>
                    <a:bodyPr/>
                    <a:lstStyle/>
                    <a:p>
                      <a:pPr algn="ctr"/>
                      <a:r>
                        <a:rPr lang="en-US" sz="1400" b="1" dirty="0"/>
                        <a:t>All Positions </a:t>
                      </a:r>
                      <a:endParaRPr lang="en-US" sz="1400" dirty="0"/>
                    </a:p>
                    <a:p>
                      <a:pPr lvl="0" algn="ctr">
                        <a:buNone/>
                      </a:pPr>
                      <a:r>
                        <a:rPr lang="en-US" sz="1400" b="1" dirty="0"/>
                        <a:t>(excluding pharmacy tech)</a:t>
                      </a:r>
                    </a:p>
                  </a:txBody>
                  <a:tcPr anchor="ctr">
                    <a:solidFill>
                      <a:srgbClr val="E9F0F7"/>
                    </a:solidFill>
                  </a:tcPr>
                </a:tc>
                <a:tc>
                  <a:txBody>
                    <a:bodyPr/>
                    <a:lstStyle/>
                    <a:p>
                      <a:pPr algn="ctr"/>
                      <a:r>
                        <a:rPr lang="en-US" sz="1400" b="1"/>
                        <a:t>14,451</a:t>
                      </a:r>
                    </a:p>
                  </a:txBody>
                  <a:tcPr anchor="ctr">
                    <a:solidFill>
                      <a:srgbClr val="E9F0F7"/>
                    </a:solidFill>
                  </a:tcPr>
                </a:tc>
                <a:tc>
                  <a:txBody>
                    <a:bodyPr/>
                    <a:lstStyle/>
                    <a:p>
                      <a:pPr algn="ctr"/>
                      <a:r>
                        <a:rPr lang="en-US" sz="1400" b="1" dirty="0"/>
                        <a:t>Steady</a:t>
                      </a:r>
                    </a:p>
                  </a:txBody>
                  <a:tcPr anchor="ctr">
                    <a:solidFill>
                      <a:srgbClr val="E9F0F7"/>
                    </a:solidFill>
                  </a:tcPr>
                </a:tc>
                <a:extLst>
                  <a:ext uri="{0D108BD9-81ED-4DB2-BD59-A6C34878D82A}">
                    <a16:rowId xmlns:a16="http://schemas.microsoft.com/office/drawing/2014/main" val="2147793091"/>
                  </a:ext>
                </a:extLst>
              </a:tr>
              <a:tr h="526646">
                <a:tc>
                  <a:txBody>
                    <a:bodyPr/>
                    <a:lstStyle/>
                    <a:p>
                      <a:pPr algn="ctr"/>
                      <a:r>
                        <a:rPr lang="en-US" sz="1400" dirty="0"/>
                        <a:t>Clinical Pharmacists</a:t>
                      </a:r>
                    </a:p>
                  </a:txBody>
                  <a:tcPr anchor="ctr">
                    <a:solidFill>
                      <a:srgbClr val="E9F0F7"/>
                    </a:solidFill>
                  </a:tcPr>
                </a:tc>
                <a:tc>
                  <a:txBody>
                    <a:bodyPr/>
                    <a:lstStyle/>
                    <a:p>
                      <a:pPr algn="ctr"/>
                      <a:r>
                        <a:rPr lang="en-US" sz="1400" dirty="0"/>
                        <a:t>4,522</a:t>
                      </a:r>
                    </a:p>
                  </a:txBody>
                  <a:tcPr anchor="ctr">
                    <a:solidFill>
                      <a:srgbClr val="E9F0F7"/>
                    </a:solidFill>
                  </a:tcPr>
                </a:tc>
                <a:tc>
                  <a:txBody>
                    <a:bodyPr/>
                    <a:lstStyle/>
                    <a:p>
                      <a:pPr algn="ctr"/>
                      <a:r>
                        <a:rPr lang="en-US" sz="1400" dirty="0">
                          <a:solidFill>
                            <a:srgbClr val="92D050"/>
                          </a:solidFill>
                        </a:rPr>
                        <a:t>Increasing</a:t>
                      </a:r>
                    </a:p>
                  </a:txBody>
                  <a:tcPr anchor="ctr">
                    <a:solidFill>
                      <a:srgbClr val="E9F0F7"/>
                    </a:solidFill>
                  </a:tcPr>
                </a:tc>
                <a:extLst>
                  <a:ext uri="{0D108BD9-81ED-4DB2-BD59-A6C34878D82A}">
                    <a16:rowId xmlns:a16="http://schemas.microsoft.com/office/drawing/2014/main" val="4220444744"/>
                  </a:ext>
                </a:extLst>
              </a:tr>
              <a:tr h="465126">
                <a:tc>
                  <a:txBody>
                    <a:bodyPr/>
                    <a:lstStyle/>
                    <a:p>
                      <a:pPr algn="ctr"/>
                      <a:r>
                        <a:rPr lang="en-US" sz="1400" dirty="0"/>
                        <a:t>Hospital Pharmacists</a:t>
                      </a:r>
                    </a:p>
                  </a:txBody>
                  <a:tcPr anchor="ctr">
                    <a:solidFill>
                      <a:srgbClr val="E9F0F7"/>
                    </a:solidFill>
                  </a:tcPr>
                </a:tc>
                <a:tc>
                  <a:txBody>
                    <a:bodyPr/>
                    <a:lstStyle/>
                    <a:p>
                      <a:pPr algn="ctr"/>
                      <a:r>
                        <a:rPr lang="en-US" sz="1400" dirty="0"/>
                        <a:t>1,491</a:t>
                      </a:r>
                    </a:p>
                  </a:txBody>
                  <a:tcPr anchor="ctr">
                    <a:solidFill>
                      <a:srgbClr val="E9F0F7"/>
                    </a:solidFill>
                  </a:tcPr>
                </a:tc>
                <a:tc>
                  <a:txBody>
                    <a:bodyPr/>
                    <a:lstStyle/>
                    <a:p>
                      <a:pPr algn="ctr"/>
                      <a:r>
                        <a:rPr lang="en-US" sz="1400" dirty="0">
                          <a:solidFill>
                            <a:schemeClr val="accent6"/>
                          </a:solidFill>
                        </a:rPr>
                        <a:t>Decreasing</a:t>
                      </a:r>
                    </a:p>
                  </a:txBody>
                  <a:tcPr anchor="ctr">
                    <a:solidFill>
                      <a:srgbClr val="E9F0F7"/>
                    </a:solidFill>
                  </a:tcPr>
                </a:tc>
                <a:extLst>
                  <a:ext uri="{0D108BD9-81ED-4DB2-BD59-A6C34878D82A}">
                    <a16:rowId xmlns:a16="http://schemas.microsoft.com/office/drawing/2014/main" val="999196342"/>
                  </a:ext>
                </a:extLst>
              </a:tr>
              <a:tr h="526646">
                <a:tc>
                  <a:txBody>
                    <a:bodyPr/>
                    <a:lstStyle/>
                    <a:p>
                      <a:pPr algn="ctr"/>
                      <a:r>
                        <a:rPr lang="en-US" sz="1400"/>
                        <a:t>Pharmacy Director</a:t>
                      </a:r>
                    </a:p>
                  </a:txBody>
                  <a:tcPr anchor="ctr">
                    <a:solidFill>
                      <a:srgbClr val="E9F0F7"/>
                    </a:solidFill>
                  </a:tcPr>
                </a:tc>
                <a:tc>
                  <a:txBody>
                    <a:bodyPr/>
                    <a:lstStyle/>
                    <a:p>
                      <a:pPr algn="ctr"/>
                      <a:r>
                        <a:rPr lang="en-US" sz="1400" dirty="0"/>
                        <a:t>890</a:t>
                      </a:r>
                    </a:p>
                  </a:txBody>
                  <a:tcPr anchor="ctr">
                    <a:solidFill>
                      <a:srgbClr val="E9F0F7"/>
                    </a:solidFill>
                  </a:tcPr>
                </a:tc>
                <a:tc>
                  <a:txBody>
                    <a:bodyPr/>
                    <a:lstStyle/>
                    <a:p>
                      <a:pPr algn="ctr"/>
                      <a:r>
                        <a:rPr lang="en-US" sz="1400" dirty="0">
                          <a:solidFill>
                            <a:schemeClr val="accent6"/>
                          </a:solidFill>
                        </a:rPr>
                        <a:t>Decreasing </a:t>
                      </a:r>
                    </a:p>
                  </a:txBody>
                  <a:tcPr anchor="ctr">
                    <a:solidFill>
                      <a:srgbClr val="E9F0F7"/>
                    </a:solidFill>
                  </a:tcPr>
                </a:tc>
                <a:extLst>
                  <a:ext uri="{0D108BD9-81ED-4DB2-BD59-A6C34878D82A}">
                    <a16:rowId xmlns:a16="http://schemas.microsoft.com/office/drawing/2014/main" val="919807831"/>
                  </a:ext>
                </a:extLst>
              </a:tr>
              <a:tr h="369380">
                <a:tc>
                  <a:txBody>
                    <a:bodyPr/>
                    <a:lstStyle/>
                    <a:p>
                      <a:pPr algn="ctr"/>
                      <a:r>
                        <a:rPr lang="en-US" sz="1400" dirty="0"/>
                        <a:t>Pharmacy Tech</a:t>
                      </a:r>
                    </a:p>
                  </a:txBody>
                  <a:tcPr anchor="ctr">
                    <a:solidFill>
                      <a:srgbClr val="E9F0F7"/>
                    </a:solidFill>
                  </a:tcPr>
                </a:tc>
                <a:tc>
                  <a:txBody>
                    <a:bodyPr/>
                    <a:lstStyle/>
                    <a:p>
                      <a:pPr algn="ctr"/>
                      <a:r>
                        <a:rPr lang="en-US" sz="1400" dirty="0"/>
                        <a:t>133,702</a:t>
                      </a:r>
                    </a:p>
                  </a:txBody>
                  <a:tcPr anchor="ctr">
                    <a:solidFill>
                      <a:srgbClr val="E9F0F7"/>
                    </a:solidFill>
                  </a:tcPr>
                </a:tc>
                <a:tc>
                  <a:txBody>
                    <a:bodyPr/>
                    <a:lstStyle/>
                    <a:p>
                      <a:pPr algn="ctr"/>
                      <a:r>
                        <a:rPr lang="en-US" sz="1400" dirty="0">
                          <a:solidFill>
                            <a:srgbClr val="92D050"/>
                          </a:solidFill>
                        </a:rPr>
                        <a:t>Increasing</a:t>
                      </a:r>
                      <a:r>
                        <a:rPr lang="en-US" sz="1400" dirty="0"/>
                        <a:t> </a:t>
                      </a:r>
                    </a:p>
                  </a:txBody>
                  <a:tcPr anchor="ctr">
                    <a:solidFill>
                      <a:srgbClr val="E9F0F7"/>
                    </a:solidFill>
                  </a:tcPr>
                </a:tc>
                <a:extLst>
                  <a:ext uri="{0D108BD9-81ED-4DB2-BD59-A6C34878D82A}">
                    <a16:rowId xmlns:a16="http://schemas.microsoft.com/office/drawing/2014/main" val="3506596532"/>
                  </a:ext>
                </a:extLst>
              </a:tr>
              <a:tr h="526646">
                <a:tc>
                  <a:txBody>
                    <a:bodyPr/>
                    <a:lstStyle/>
                    <a:p>
                      <a:pPr algn="ctr"/>
                      <a:r>
                        <a:rPr lang="en-US" sz="1400"/>
                        <a:t>Retail Pharmacists</a:t>
                      </a:r>
                    </a:p>
                  </a:txBody>
                  <a:tcPr anchor="ctr">
                    <a:solidFill>
                      <a:srgbClr val="E9F0F7"/>
                    </a:solidFill>
                  </a:tcPr>
                </a:tc>
                <a:tc>
                  <a:txBody>
                    <a:bodyPr/>
                    <a:lstStyle/>
                    <a:p>
                      <a:pPr algn="ctr"/>
                      <a:r>
                        <a:rPr lang="en-US" sz="1400" dirty="0"/>
                        <a:t>4,605</a:t>
                      </a:r>
                    </a:p>
                  </a:txBody>
                  <a:tcPr anchor="ctr">
                    <a:solidFill>
                      <a:srgbClr val="E9F0F7"/>
                    </a:solidFill>
                  </a:tcPr>
                </a:tc>
                <a:tc>
                  <a:txBody>
                    <a:bodyPr/>
                    <a:lstStyle/>
                    <a:p>
                      <a:pPr algn="ctr"/>
                      <a:r>
                        <a:rPr lang="en-US" sz="1400" dirty="0"/>
                        <a:t>Steady </a:t>
                      </a:r>
                    </a:p>
                  </a:txBody>
                  <a:tcPr anchor="ctr">
                    <a:solidFill>
                      <a:srgbClr val="E9F0F7"/>
                    </a:solidFill>
                  </a:tcPr>
                </a:tc>
                <a:extLst>
                  <a:ext uri="{0D108BD9-81ED-4DB2-BD59-A6C34878D82A}">
                    <a16:rowId xmlns:a16="http://schemas.microsoft.com/office/drawing/2014/main" val="324968743"/>
                  </a:ext>
                </a:extLst>
              </a:tr>
              <a:tr h="453865">
                <a:tc>
                  <a:txBody>
                    <a:bodyPr/>
                    <a:lstStyle/>
                    <a:p>
                      <a:pPr algn="ctr"/>
                      <a:r>
                        <a:rPr lang="en-US" sz="1400"/>
                        <a:t>Other*</a:t>
                      </a:r>
                    </a:p>
                  </a:txBody>
                  <a:tcPr anchor="ctr">
                    <a:solidFill>
                      <a:srgbClr val="E9F0F7"/>
                    </a:solidFill>
                  </a:tcPr>
                </a:tc>
                <a:tc>
                  <a:txBody>
                    <a:bodyPr/>
                    <a:lstStyle/>
                    <a:p>
                      <a:pPr algn="ctr"/>
                      <a:r>
                        <a:rPr lang="en-US" sz="1400"/>
                        <a:t>2,943</a:t>
                      </a:r>
                    </a:p>
                  </a:txBody>
                  <a:tcPr anchor="ctr">
                    <a:solidFill>
                      <a:srgbClr val="E9F0F7"/>
                    </a:solidFill>
                  </a:tcPr>
                </a:tc>
                <a:tc>
                  <a:txBody>
                    <a:bodyPr/>
                    <a:lstStyle/>
                    <a:p>
                      <a:pPr algn="ctr"/>
                      <a:r>
                        <a:rPr lang="en-US" sz="1400" dirty="0"/>
                        <a:t>Steady</a:t>
                      </a:r>
                    </a:p>
                  </a:txBody>
                  <a:tcPr anchor="ctr">
                    <a:solidFill>
                      <a:srgbClr val="E9F0F7"/>
                    </a:solidFill>
                  </a:tcPr>
                </a:tc>
                <a:extLst>
                  <a:ext uri="{0D108BD9-81ED-4DB2-BD59-A6C34878D82A}">
                    <a16:rowId xmlns:a16="http://schemas.microsoft.com/office/drawing/2014/main" val="3385437241"/>
                  </a:ext>
                </a:extLst>
              </a:tr>
            </a:tbl>
          </a:graphicData>
        </a:graphic>
      </p:graphicFrame>
      <p:sp>
        <p:nvSpPr>
          <p:cNvPr id="20" name="TextBox 19">
            <a:extLst>
              <a:ext uri="{FF2B5EF4-FFF2-40B4-BE49-F238E27FC236}">
                <a16:creationId xmlns:a16="http://schemas.microsoft.com/office/drawing/2014/main" id="{25D7DED1-B671-3E4F-88DB-1C4305D62671}"/>
              </a:ext>
            </a:extLst>
          </p:cNvPr>
          <p:cNvSpPr txBox="1"/>
          <p:nvPr/>
        </p:nvSpPr>
        <p:spPr>
          <a:xfrm>
            <a:off x="6387533" y="1234271"/>
            <a:ext cx="5025183" cy="338554"/>
          </a:xfrm>
          <a:prstGeom prst="rect">
            <a:avLst/>
          </a:prstGeom>
          <a:solidFill>
            <a:srgbClr val="DDE8F7"/>
          </a:solidFill>
        </p:spPr>
        <p:txBody>
          <a:bodyPr wrap="square" rtlCol="0" anchor="ctr">
            <a:spAutoFit/>
          </a:bodyPr>
          <a:lstStyle/>
          <a:p>
            <a:pPr algn="ctr"/>
            <a:r>
              <a:rPr lang="en-US" sz="1600" b="1" dirty="0"/>
              <a:t>Job Market Trends by Position </a:t>
            </a:r>
          </a:p>
        </p:txBody>
      </p:sp>
      <p:sp>
        <p:nvSpPr>
          <p:cNvPr id="24" name="TextBox 23">
            <a:extLst>
              <a:ext uri="{FF2B5EF4-FFF2-40B4-BE49-F238E27FC236}">
                <a16:creationId xmlns:a16="http://schemas.microsoft.com/office/drawing/2014/main" id="{953DF7D0-3F1E-8F4E-8E25-DD5F080FBD8C}"/>
              </a:ext>
            </a:extLst>
          </p:cNvPr>
          <p:cNvSpPr txBox="1"/>
          <p:nvPr/>
        </p:nvSpPr>
        <p:spPr>
          <a:xfrm>
            <a:off x="6293759" y="5775747"/>
            <a:ext cx="52127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Calibri"/>
              </a:rPr>
              <a:t>*Includes Compounding Pharmacist, Informatics Pharmacist, Long-term Care Pharmacist, Nuclear Pharmacist, Oncology </a:t>
            </a:r>
            <a:r>
              <a:rPr lang="en-US" sz="1000" dirty="0">
                <a:ea typeface="+mn-lt"/>
                <a:cs typeface="+mn-lt"/>
              </a:rPr>
              <a:t>Pharmacist</a:t>
            </a:r>
            <a:endParaRPr lang="en-US" sz="1000" dirty="0">
              <a:cs typeface="Calibri"/>
            </a:endParaRPr>
          </a:p>
        </p:txBody>
      </p:sp>
      <p:sp>
        <p:nvSpPr>
          <p:cNvPr id="25" name="TextBox 24">
            <a:extLst>
              <a:ext uri="{FF2B5EF4-FFF2-40B4-BE49-F238E27FC236}">
                <a16:creationId xmlns:a16="http://schemas.microsoft.com/office/drawing/2014/main" id="{F6F06F10-6D64-2A4F-9FF7-03223E8372C6}"/>
              </a:ext>
            </a:extLst>
          </p:cNvPr>
          <p:cNvSpPr txBox="1"/>
          <p:nvPr/>
        </p:nvSpPr>
        <p:spPr>
          <a:xfrm>
            <a:off x="242951" y="5979975"/>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cs typeface="Calibri"/>
              </a:rPr>
              <a:t>Sources: UNC Graduation Reporting, </a:t>
            </a:r>
            <a:r>
              <a:rPr lang="en-US" sz="1000" i="1" dirty="0">
                <a:ea typeface="+mn-lt"/>
                <a:cs typeface="+mn-lt"/>
                <a:hlinkClick r:id="rId18"/>
              </a:rPr>
              <a:t>Final Report of the National Pharmacist Workforce Study 2019 (PDF)</a:t>
            </a:r>
            <a:r>
              <a:rPr lang="en-US" sz="1000" i="1" dirty="0">
                <a:ea typeface="+mn-lt"/>
                <a:cs typeface="+mn-lt"/>
              </a:rPr>
              <a:t> </a:t>
            </a:r>
            <a:endParaRPr lang="en-US" sz="1000" i="1" dirty="0">
              <a:cs typeface="Calibri"/>
            </a:endParaRPr>
          </a:p>
        </p:txBody>
      </p:sp>
      <p:graphicFrame>
        <p:nvGraphicFramePr>
          <p:cNvPr id="248" name="Chart 247">
            <a:extLst>
              <a:ext uri="{FF2B5EF4-FFF2-40B4-BE49-F238E27FC236}">
                <a16:creationId xmlns:a16="http://schemas.microsoft.com/office/drawing/2014/main" id="{FAF24C0E-2752-7C49-8204-C6B9B53ACAE7}"/>
              </a:ext>
            </a:extLst>
          </p:cNvPr>
          <p:cNvGraphicFramePr/>
          <p:nvPr>
            <p:custDataLst>
              <p:tags r:id="rId4"/>
            </p:custDataLst>
            <p:extLst>
              <p:ext uri="{D42A27DB-BD31-4B8C-83A1-F6EECF244321}">
                <p14:modId xmlns:p14="http://schemas.microsoft.com/office/powerpoint/2010/main" val="2321517608"/>
              </p:ext>
            </p:extLst>
          </p:nvPr>
        </p:nvGraphicFramePr>
        <p:xfrm>
          <a:off x="609894" y="1570038"/>
          <a:ext cx="5479756" cy="4084617"/>
        </p:xfrm>
        <a:graphic>
          <a:graphicData uri="http://schemas.openxmlformats.org/drawingml/2006/chart">
            <c:chart xmlns:c="http://schemas.openxmlformats.org/drawingml/2006/chart" xmlns:r="http://schemas.openxmlformats.org/officeDocument/2006/relationships" r:id="rId19"/>
          </a:graphicData>
        </a:graphic>
      </p:graphicFrame>
      <p:sp>
        <p:nvSpPr>
          <p:cNvPr id="34" name="Text Placeholder 2">
            <a:extLst>
              <a:ext uri="{FF2B5EF4-FFF2-40B4-BE49-F238E27FC236}">
                <a16:creationId xmlns:a16="http://schemas.microsoft.com/office/drawing/2014/main" id="{13B7CB36-9C9D-D340-A363-6342745B78D7}"/>
              </a:ext>
            </a:extLst>
          </p:cNvPr>
          <p:cNvSpPr txBox="1">
            <a:spLocks/>
          </p:cNvSpPr>
          <p:nvPr>
            <p:custDataLst>
              <p:tags r:id="rId5"/>
            </p:custDataLst>
          </p:nvPr>
        </p:nvSpPr>
        <p:spPr bwMode="auto">
          <a:xfrm>
            <a:off x="5249863" y="5710079"/>
            <a:ext cx="434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2BA25EB2-86AD-4825-946F-140288578098}" type="datetime'''''''''''O''''''t''''''h''''e''''''''''r'''''''''''''''">
              <a:rPr lang="en-US" altLang="en-US" sz="1400" smtClean="0"/>
              <a:pPr/>
              <a:t>Other</a:t>
            </a:fld>
            <a:endParaRPr lang="en-US" sz="1400" dirty="0">
              <a:latin typeface="+mn-lt"/>
              <a:sym typeface="+mn-lt"/>
            </a:endParaRPr>
          </a:p>
        </p:txBody>
      </p:sp>
      <p:sp>
        <p:nvSpPr>
          <p:cNvPr id="27" name="Text Placeholder 2">
            <a:extLst>
              <a:ext uri="{FF2B5EF4-FFF2-40B4-BE49-F238E27FC236}">
                <a16:creationId xmlns:a16="http://schemas.microsoft.com/office/drawing/2014/main" id="{6FD4A6DE-100B-6F41-80B6-CB5A5200DE26}"/>
              </a:ext>
            </a:extLst>
          </p:cNvPr>
          <p:cNvSpPr txBox="1">
            <a:spLocks/>
          </p:cNvSpPr>
          <p:nvPr>
            <p:custDataLst>
              <p:tags r:id="rId6"/>
            </p:custDataLst>
          </p:nvPr>
        </p:nvSpPr>
        <p:spPr bwMode="auto">
          <a:xfrm>
            <a:off x="1860550" y="5710079"/>
            <a:ext cx="7381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68B06034-9A34-4F87-9F51-6EC9CD5A4309}" type="datetime'''''''Re''siden''''''''''''''''''''''''c''''''''''''''y'''">
              <a:rPr lang="en-US" altLang="en-US" sz="1400" smtClean="0"/>
              <a:pPr/>
              <a:t>Residency</a:t>
            </a:fld>
            <a:endParaRPr lang="en-US" sz="1400" dirty="0">
              <a:latin typeface="+mn-lt"/>
              <a:sym typeface="+mn-lt"/>
            </a:endParaRPr>
          </a:p>
        </p:txBody>
      </p:sp>
      <p:sp>
        <p:nvSpPr>
          <p:cNvPr id="29" name="Text Placeholder 2">
            <a:extLst>
              <a:ext uri="{FF2B5EF4-FFF2-40B4-BE49-F238E27FC236}">
                <a16:creationId xmlns:a16="http://schemas.microsoft.com/office/drawing/2014/main" id="{16D1705C-D172-0C4E-BB9C-6B41F5983F86}"/>
              </a:ext>
            </a:extLst>
          </p:cNvPr>
          <p:cNvSpPr txBox="1">
            <a:spLocks/>
          </p:cNvSpPr>
          <p:nvPr>
            <p:custDataLst>
              <p:tags r:id="rId7"/>
            </p:custDataLst>
          </p:nvPr>
        </p:nvSpPr>
        <p:spPr bwMode="auto">
          <a:xfrm>
            <a:off x="2919413" y="5710079"/>
            <a:ext cx="7794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37252870-2A8D-4FF1-8A2B-E71B3535FD6C}" type="datetime'F''''''''''el''''''''''l''ow''''''s''hi''p'''''''''''''''''">
              <a:rPr lang="en-US" altLang="en-US" sz="1400" smtClean="0"/>
              <a:pPr/>
              <a:t>Fellowship</a:t>
            </a:fld>
            <a:endParaRPr lang="en-US" sz="1400" dirty="0">
              <a:latin typeface="+mn-lt"/>
              <a:sym typeface="+mn-lt"/>
            </a:endParaRPr>
          </a:p>
        </p:txBody>
      </p:sp>
      <p:sp>
        <p:nvSpPr>
          <p:cNvPr id="31" name="Text Placeholder 2">
            <a:extLst>
              <a:ext uri="{FF2B5EF4-FFF2-40B4-BE49-F238E27FC236}">
                <a16:creationId xmlns:a16="http://schemas.microsoft.com/office/drawing/2014/main" id="{9FBF8B7A-429E-6348-8C82-FE97FAE94D62}"/>
              </a:ext>
            </a:extLst>
          </p:cNvPr>
          <p:cNvSpPr txBox="1">
            <a:spLocks/>
          </p:cNvSpPr>
          <p:nvPr>
            <p:custDataLst>
              <p:tags r:id="rId8"/>
            </p:custDataLst>
          </p:nvPr>
        </p:nvSpPr>
        <p:spPr bwMode="auto">
          <a:xfrm>
            <a:off x="4083050" y="5710079"/>
            <a:ext cx="6096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757776B8-AEA9-49E7-8A10-26E658140D36}" type="datetime'''''I''n''''''''d''''u''''''''''s''''''''''''t''''''r''''y'''">
              <a:rPr lang="en-US" altLang="en-US" sz="1400" smtClean="0"/>
              <a:pPr/>
              <a:t>Industry</a:t>
            </a:fld>
            <a:endParaRPr lang="en-US" sz="1400" dirty="0">
              <a:latin typeface="+mn-lt"/>
              <a:sym typeface="+mn-lt"/>
            </a:endParaRPr>
          </a:p>
        </p:txBody>
      </p:sp>
      <p:sp>
        <p:nvSpPr>
          <p:cNvPr id="15" name="Text Placeholder 2">
            <a:extLst>
              <a:ext uri="{FF2B5EF4-FFF2-40B4-BE49-F238E27FC236}">
                <a16:creationId xmlns:a16="http://schemas.microsoft.com/office/drawing/2014/main" id="{E7ED3511-DEB7-1748-9A79-9188F9DFFA84}"/>
              </a:ext>
            </a:extLst>
          </p:cNvPr>
          <p:cNvSpPr txBox="1">
            <a:spLocks/>
          </p:cNvSpPr>
          <p:nvPr>
            <p:custDataLst>
              <p:tags r:id="rId9"/>
            </p:custDataLst>
          </p:nvPr>
        </p:nvSpPr>
        <p:spPr bwMode="auto">
          <a:xfrm>
            <a:off x="722313" y="5710079"/>
            <a:ext cx="8540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2D7CFF8D-7A37-49A1-9DE7-4C4E342BF1CD}" type="datetime'C''''''''''omm''''un''''''''''i''''''t''''''''''y'''''''">
              <a:rPr lang="en-US" altLang="en-US" sz="1400" smtClean="0"/>
              <a:pPr/>
              <a:t>Community</a:t>
            </a:fld>
            <a:endParaRPr lang="en-US" sz="1400" dirty="0">
              <a:latin typeface="+mn-lt"/>
              <a:sym typeface="+mn-lt"/>
            </a:endParaRPr>
          </a:p>
        </p:txBody>
      </p:sp>
      <p:sp>
        <p:nvSpPr>
          <p:cNvPr id="193" name="Rectangle 192">
            <a:extLst>
              <a:ext uri="{FF2B5EF4-FFF2-40B4-BE49-F238E27FC236}">
                <a16:creationId xmlns:a16="http://schemas.microsoft.com/office/drawing/2014/main" id="{269FAD8E-B74F-274D-99F1-9D0D737FDF0E}"/>
              </a:ext>
            </a:extLst>
          </p:cNvPr>
          <p:cNvSpPr/>
          <p:nvPr>
            <p:custDataLst>
              <p:tags r:id="rId10"/>
            </p:custDataLst>
          </p:nvPr>
        </p:nvSpPr>
        <p:spPr bwMode="auto">
          <a:xfrm>
            <a:off x="5272088" y="2039938"/>
            <a:ext cx="250825" cy="1873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92" name="Rectangle 191">
            <a:extLst>
              <a:ext uri="{FF2B5EF4-FFF2-40B4-BE49-F238E27FC236}">
                <a16:creationId xmlns:a16="http://schemas.microsoft.com/office/drawing/2014/main" id="{46308A74-791F-0249-A5F2-3381635BC01D}"/>
              </a:ext>
            </a:extLst>
          </p:cNvPr>
          <p:cNvSpPr/>
          <p:nvPr>
            <p:custDataLst>
              <p:tags r:id="rId11"/>
            </p:custDataLst>
          </p:nvPr>
        </p:nvSpPr>
        <p:spPr bwMode="auto">
          <a:xfrm>
            <a:off x="5272088" y="1776413"/>
            <a:ext cx="250825" cy="187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90" name="Text Placeholder 2">
            <a:extLst>
              <a:ext uri="{FF2B5EF4-FFF2-40B4-BE49-F238E27FC236}">
                <a16:creationId xmlns:a16="http://schemas.microsoft.com/office/drawing/2014/main" id="{C976C912-6C87-A24F-B36D-81C334CB83DA}"/>
              </a:ext>
            </a:extLst>
          </p:cNvPr>
          <p:cNvSpPr txBox="1">
            <a:spLocks/>
          </p:cNvSpPr>
          <p:nvPr>
            <p:custDataLst>
              <p:tags r:id="rId12"/>
            </p:custDataLst>
          </p:nvPr>
        </p:nvSpPr>
        <p:spPr bwMode="auto">
          <a:xfrm>
            <a:off x="5573713" y="1771650"/>
            <a:ext cx="3619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D1689897-F438-4421-8993-84D812FDEAA8}" type="datetime'''2''''''''''''''''''''''''''''''''''0''''1''''9'">
              <a:rPr lang="en-US" altLang="en-US" sz="1400" smtClean="0">
                <a:latin typeface="+mn-lt"/>
                <a:sym typeface="+mn-lt"/>
              </a:rPr>
              <a:pPr marL="0" lvl="1" indent="0">
                <a:spcBef>
                  <a:spcPct val="0"/>
                </a:spcBef>
                <a:spcAft>
                  <a:spcPct val="0"/>
                </a:spcAft>
                <a:buNone/>
              </a:pPr>
              <a:t>2019</a:t>
            </a:fld>
            <a:endParaRPr lang="en-US" sz="1400" dirty="0">
              <a:latin typeface="+mn-lt"/>
              <a:sym typeface="+mn-lt"/>
            </a:endParaRPr>
          </a:p>
        </p:txBody>
      </p:sp>
      <p:sp>
        <p:nvSpPr>
          <p:cNvPr id="188" name="Text Placeholder 2">
            <a:extLst>
              <a:ext uri="{FF2B5EF4-FFF2-40B4-BE49-F238E27FC236}">
                <a16:creationId xmlns:a16="http://schemas.microsoft.com/office/drawing/2014/main" id="{A139199E-31DA-2041-806E-81F0E20F8E6F}"/>
              </a:ext>
            </a:extLst>
          </p:cNvPr>
          <p:cNvSpPr txBox="1">
            <a:spLocks/>
          </p:cNvSpPr>
          <p:nvPr>
            <p:custDataLst>
              <p:tags r:id="rId13"/>
            </p:custDataLst>
          </p:nvPr>
        </p:nvSpPr>
        <p:spPr bwMode="auto">
          <a:xfrm>
            <a:off x="5573713" y="2035175"/>
            <a:ext cx="3619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B19BB653-B348-4FC5-B6CB-E88FBB3B84C0}" type="datetime'''''2''''''''''''''''''''''''0''''''''''''2''''0'''''''''">
              <a:rPr lang="en-US" altLang="en-US" sz="1400" smtClean="0">
                <a:latin typeface="+mn-lt"/>
                <a:sym typeface="+mn-lt"/>
              </a:rPr>
              <a:pPr marL="0" lvl="1" indent="0">
                <a:spcBef>
                  <a:spcPct val="0"/>
                </a:spcBef>
                <a:spcAft>
                  <a:spcPct val="0"/>
                </a:spcAft>
                <a:buNone/>
              </a:pPr>
              <a:t>2020</a:t>
            </a:fld>
            <a:endParaRPr lang="en-US" sz="1400" dirty="0">
              <a:latin typeface="+mn-lt"/>
              <a:sym typeface="+mn-lt"/>
            </a:endParaRPr>
          </a:p>
        </p:txBody>
      </p:sp>
      <p:sp>
        <p:nvSpPr>
          <p:cNvPr id="21" name="TextBox 20">
            <a:hlinkClick r:id="rId20" action="ppaction://hlinksldjump"/>
            <a:extLst>
              <a:ext uri="{FF2B5EF4-FFF2-40B4-BE49-F238E27FC236}">
                <a16:creationId xmlns:a16="http://schemas.microsoft.com/office/drawing/2014/main" id="{12714472-CC90-754E-AC5E-24E9D27AD417}"/>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21" action="ppaction://hlinksldjump"/>
              </a:rPr>
              <a:t>[Back to Phase 1 SWOT]</a:t>
            </a:r>
            <a:endParaRPr lang="en-US" sz="1200" dirty="0"/>
          </a:p>
        </p:txBody>
      </p:sp>
    </p:spTree>
    <p:extLst>
      <p:ext uri="{BB962C8B-B14F-4D97-AF65-F5344CB8AC3E}">
        <p14:creationId xmlns:p14="http://schemas.microsoft.com/office/powerpoint/2010/main" val="12796339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B7BA-5A04-47F7-9745-82A26D147AC8}"/>
              </a:ext>
            </a:extLst>
          </p:cNvPr>
          <p:cNvSpPr>
            <a:spLocks noGrp="1"/>
          </p:cNvSpPr>
          <p:nvPr>
            <p:ph type="title"/>
          </p:nvPr>
        </p:nvSpPr>
        <p:spPr/>
        <p:txBody>
          <a:bodyPr/>
          <a:lstStyle/>
          <a:p>
            <a:r>
              <a:rPr lang="en-US" dirty="0"/>
              <a:t>Key Takeaways from Competitor Profiles</a:t>
            </a:r>
          </a:p>
        </p:txBody>
      </p:sp>
      <p:sp>
        <p:nvSpPr>
          <p:cNvPr id="4" name="Rectangle 3">
            <a:extLst>
              <a:ext uri="{FF2B5EF4-FFF2-40B4-BE49-F238E27FC236}">
                <a16:creationId xmlns:a16="http://schemas.microsoft.com/office/drawing/2014/main" id="{4BD0F4C6-4A50-4D36-A250-3D7BBECED8D6}"/>
              </a:ext>
            </a:extLst>
          </p:cNvPr>
          <p:cNvSpPr/>
          <p:nvPr/>
        </p:nvSpPr>
        <p:spPr>
          <a:xfrm>
            <a:off x="6020841" y="2860966"/>
            <a:ext cx="2933803" cy="255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latin typeface="+mj-lt"/>
              </a:rPr>
              <a:t>International Partnerships</a:t>
            </a:r>
          </a:p>
          <a:p>
            <a:pPr algn="ctr"/>
            <a:endParaRPr lang="en-US" sz="1600" b="1" dirty="0">
              <a:solidFill>
                <a:schemeClr val="tx1"/>
              </a:solidFill>
              <a:latin typeface="+mj-lt"/>
            </a:endParaRPr>
          </a:p>
          <a:p>
            <a:pPr marL="91440" algn="ctr"/>
            <a:r>
              <a:rPr lang="en-US" sz="1600" dirty="0">
                <a:solidFill>
                  <a:schemeClr val="tx1"/>
                </a:solidFill>
                <a:latin typeface="+mj-lt"/>
              </a:rPr>
              <a:t>A key initiative for many top global competitors is </a:t>
            </a:r>
            <a:r>
              <a:rPr lang="en-US" sz="1600" b="1" dirty="0">
                <a:solidFill>
                  <a:schemeClr val="tx1"/>
                </a:solidFill>
                <a:latin typeface="+mj-lt"/>
              </a:rPr>
              <a:t>strengthening and forging international partnerships</a:t>
            </a:r>
            <a:r>
              <a:rPr lang="en-US" sz="1600" dirty="0">
                <a:solidFill>
                  <a:schemeClr val="tx1"/>
                </a:solidFill>
                <a:latin typeface="+mj-lt"/>
              </a:rPr>
              <a:t>. Competitors have large numbers of partnerships with international companies and external university partners</a:t>
            </a:r>
          </a:p>
          <a:p>
            <a:pPr algn="ctr"/>
            <a:endParaRPr lang="en-US" dirty="0">
              <a:solidFill>
                <a:schemeClr val="tx1"/>
              </a:solidFill>
              <a:latin typeface="+mj-lt"/>
            </a:endParaRPr>
          </a:p>
        </p:txBody>
      </p:sp>
      <p:sp>
        <p:nvSpPr>
          <p:cNvPr id="6" name="Rectangle 5">
            <a:extLst>
              <a:ext uri="{FF2B5EF4-FFF2-40B4-BE49-F238E27FC236}">
                <a16:creationId xmlns:a16="http://schemas.microsoft.com/office/drawing/2014/main" id="{008F6A73-8A3B-4033-B564-1C1B7693D329}"/>
              </a:ext>
            </a:extLst>
          </p:cNvPr>
          <p:cNvSpPr/>
          <p:nvPr/>
        </p:nvSpPr>
        <p:spPr>
          <a:xfrm>
            <a:off x="8930465" y="2865859"/>
            <a:ext cx="2862921" cy="2969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latin typeface="+mj-lt"/>
              </a:rPr>
              <a:t>Community Involvement</a:t>
            </a:r>
          </a:p>
          <a:p>
            <a:pPr algn="ctr"/>
            <a:endParaRPr lang="en-US" sz="1600" b="1" dirty="0">
              <a:solidFill>
                <a:schemeClr val="tx1"/>
              </a:solidFill>
              <a:latin typeface="+mj-lt"/>
            </a:endParaRPr>
          </a:p>
          <a:p>
            <a:pPr algn="ctr"/>
            <a:r>
              <a:rPr lang="en-US" sz="1600" dirty="0">
                <a:solidFill>
                  <a:schemeClr val="tx1"/>
                </a:solidFill>
                <a:latin typeface="+mj-lt"/>
              </a:rPr>
              <a:t>Many top schools are focusing on collaboration with </a:t>
            </a:r>
            <a:r>
              <a:rPr lang="en-US" sz="1600" b="1" dirty="0">
                <a:solidFill>
                  <a:schemeClr val="tx1"/>
                </a:solidFill>
                <a:latin typeface="+mj-lt"/>
              </a:rPr>
              <a:t>their local (and global) communities to advance health</a:t>
            </a:r>
            <a:r>
              <a:rPr lang="en-US" sz="1600" dirty="0">
                <a:solidFill>
                  <a:schemeClr val="tx1"/>
                </a:solidFill>
                <a:latin typeface="+mj-lt"/>
              </a:rPr>
              <a:t>. Competitors emphasize partnerships with community and government leaders, clinics, organizations, expanding community programs, and getting alumni involved</a:t>
            </a:r>
          </a:p>
        </p:txBody>
      </p:sp>
      <p:cxnSp>
        <p:nvCxnSpPr>
          <p:cNvPr id="8" name="Straight Connector 7">
            <a:extLst>
              <a:ext uri="{FF2B5EF4-FFF2-40B4-BE49-F238E27FC236}">
                <a16:creationId xmlns:a16="http://schemas.microsoft.com/office/drawing/2014/main" id="{04CDC784-3E01-4348-BDE0-5564988C71BB}"/>
              </a:ext>
            </a:extLst>
          </p:cNvPr>
          <p:cNvCxnSpPr>
            <a:cxnSpLocks/>
          </p:cNvCxnSpPr>
          <p:nvPr/>
        </p:nvCxnSpPr>
        <p:spPr>
          <a:xfrm>
            <a:off x="6194705" y="2677217"/>
            <a:ext cx="25282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1D5F91F-48DE-4114-B8C5-4F9A1C996613}"/>
              </a:ext>
            </a:extLst>
          </p:cNvPr>
          <p:cNvCxnSpPr>
            <a:cxnSpLocks/>
          </p:cNvCxnSpPr>
          <p:nvPr/>
        </p:nvCxnSpPr>
        <p:spPr>
          <a:xfrm>
            <a:off x="9089450" y="2677215"/>
            <a:ext cx="25282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Graphic 15" descr="Earth globe Americas">
            <a:extLst>
              <a:ext uri="{FF2B5EF4-FFF2-40B4-BE49-F238E27FC236}">
                <a16:creationId xmlns:a16="http://schemas.microsoft.com/office/drawing/2014/main" id="{E7F7AF72-E4C9-4F49-BC4E-AB6070CF47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51150" y="1524001"/>
            <a:ext cx="929088" cy="929088"/>
          </a:xfrm>
          <a:prstGeom prst="rect">
            <a:avLst/>
          </a:prstGeom>
        </p:spPr>
      </p:pic>
      <p:sp>
        <p:nvSpPr>
          <p:cNvPr id="17" name="Rectangle 16">
            <a:extLst>
              <a:ext uri="{FF2B5EF4-FFF2-40B4-BE49-F238E27FC236}">
                <a16:creationId xmlns:a16="http://schemas.microsoft.com/office/drawing/2014/main" id="{E836016F-5D23-4A2B-B253-AFE1C5596C72}"/>
              </a:ext>
            </a:extLst>
          </p:cNvPr>
          <p:cNvSpPr/>
          <p:nvPr/>
        </p:nvSpPr>
        <p:spPr>
          <a:xfrm>
            <a:off x="439918" y="2857864"/>
            <a:ext cx="2862921" cy="2750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latin typeface="+mj-lt"/>
              </a:rPr>
              <a:t>Digital Learning</a:t>
            </a:r>
          </a:p>
          <a:p>
            <a:pPr algn="ctr"/>
            <a:endParaRPr lang="en-US" sz="1600" b="1" dirty="0">
              <a:solidFill>
                <a:schemeClr val="tx1"/>
              </a:solidFill>
              <a:latin typeface="+mj-lt"/>
            </a:endParaRPr>
          </a:p>
          <a:p>
            <a:pPr marL="91440" algn="ctr"/>
            <a:r>
              <a:rPr lang="en-US" sz="1600" dirty="0">
                <a:solidFill>
                  <a:schemeClr val="tx1"/>
                </a:solidFill>
                <a:latin typeface="+mj-lt"/>
              </a:rPr>
              <a:t>Competitors are creating unprecedented opportunities to connect with learners around the world</a:t>
            </a:r>
            <a:r>
              <a:rPr lang="en-US" sz="1600" b="1" dirty="0">
                <a:solidFill>
                  <a:schemeClr val="tx1"/>
                </a:solidFill>
                <a:latin typeface="+mj-lt"/>
              </a:rPr>
              <a:t>, investing in digital courses, software applications, and digital learning platforms</a:t>
            </a:r>
          </a:p>
          <a:p>
            <a:pPr algn="ctr"/>
            <a:endParaRPr lang="en-US" dirty="0">
              <a:solidFill>
                <a:schemeClr val="tx1"/>
              </a:solidFill>
              <a:latin typeface="+mj-lt"/>
            </a:endParaRPr>
          </a:p>
        </p:txBody>
      </p:sp>
      <p:sp>
        <p:nvSpPr>
          <p:cNvPr id="18" name="Rectangle 17">
            <a:extLst>
              <a:ext uri="{FF2B5EF4-FFF2-40B4-BE49-F238E27FC236}">
                <a16:creationId xmlns:a16="http://schemas.microsoft.com/office/drawing/2014/main" id="{50C036F4-08B6-4430-8C0D-1EF0F0BA538B}"/>
              </a:ext>
            </a:extLst>
          </p:cNvPr>
          <p:cNvSpPr/>
          <p:nvPr/>
        </p:nvSpPr>
        <p:spPr>
          <a:xfrm>
            <a:off x="3230379" y="2865858"/>
            <a:ext cx="2862921" cy="3072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latin typeface="+mj-lt"/>
              </a:rPr>
              <a:t>Interdisciplinary Research</a:t>
            </a:r>
          </a:p>
          <a:p>
            <a:pPr algn="ctr"/>
            <a:endParaRPr lang="en-US" sz="1600" b="1" dirty="0">
              <a:solidFill>
                <a:schemeClr val="tx1"/>
              </a:solidFill>
              <a:latin typeface="+mj-lt"/>
            </a:endParaRPr>
          </a:p>
          <a:p>
            <a:pPr algn="ctr"/>
            <a:r>
              <a:rPr lang="en-US" sz="1600" dirty="0">
                <a:solidFill>
                  <a:schemeClr val="tx1"/>
                </a:solidFill>
                <a:latin typeface="+mj-lt"/>
              </a:rPr>
              <a:t>Global competitors (Schools of Pharmacy, Medicine, Engineering) are all emphasizing the importance of </a:t>
            </a:r>
            <a:r>
              <a:rPr lang="en-US" sz="1600" b="1" dirty="0">
                <a:solidFill>
                  <a:schemeClr val="tx1"/>
                </a:solidFill>
                <a:latin typeface="+mj-lt"/>
              </a:rPr>
              <a:t>stimulating interdisciplinary research </a:t>
            </a:r>
            <a:r>
              <a:rPr lang="en-US" sz="1600" dirty="0">
                <a:solidFill>
                  <a:schemeClr val="tx1"/>
                </a:solidFill>
                <a:latin typeface="+mj-lt"/>
              </a:rPr>
              <a:t>and collaboration across Faculty, creating </a:t>
            </a:r>
            <a:r>
              <a:rPr lang="en-US" sz="1600" b="1" dirty="0">
                <a:solidFill>
                  <a:schemeClr val="tx1"/>
                </a:solidFill>
                <a:latin typeface="+mj-lt"/>
              </a:rPr>
              <a:t>new possibilities for research, education</a:t>
            </a:r>
            <a:r>
              <a:rPr lang="en-US" sz="1600" dirty="0">
                <a:solidFill>
                  <a:schemeClr val="tx1"/>
                </a:solidFill>
                <a:latin typeface="+mj-lt"/>
              </a:rPr>
              <a:t>, and solutions for better health in our communities</a:t>
            </a:r>
          </a:p>
        </p:txBody>
      </p:sp>
      <p:cxnSp>
        <p:nvCxnSpPr>
          <p:cNvPr id="19" name="Straight Connector 18">
            <a:extLst>
              <a:ext uri="{FF2B5EF4-FFF2-40B4-BE49-F238E27FC236}">
                <a16:creationId xmlns:a16="http://schemas.microsoft.com/office/drawing/2014/main" id="{1978C25B-69E2-4FB2-9456-87591FF7EEB2}"/>
              </a:ext>
            </a:extLst>
          </p:cNvPr>
          <p:cNvCxnSpPr>
            <a:cxnSpLocks/>
          </p:cNvCxnSpPr>
          <p:nvPr/>
        </p:nvCxnSpPr>
        <p:spPr>
          <a:xfrm>
            <a:off x="613781" y="2677216"/>
            <a:ext cx="25282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EBE4F0-1EEE-4CDE-AC87-7B7B3A3422FA}"/>
              </a:ext>
            </a:extLst>
          </p:cNvPr>
          <p:cNvCxnSpPr>
            <a:cxnSpLocks/>
          </p:cNvCxnSpPr>
          <p:nvPr/>
        </p:nvCxnSpPr>
        <p:spPr>
          <a:xfrm>
            <a:off x="3389364" y="2677215"/>
            <a:ext cx="25282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Graphic 4" descr="Internet">
            <a:extLst>
              <a:ext uri="{FF2B5EF4-FFF2-40B4-BE49-F238E27FC236}">
                <a16:creationId xmlns:a16="http://schemas.microsoft.com/office/drawing/2014/main" id="{AA113E02-F91F-4353-A526-69194E3805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1202" y="1524001"/>
            <a:ext cx="972568" cy="972568"/>
          </a:xfrm>
          <a:prstGeom prst="rect">
            <a:avLst/>
          </a:prstGeom>
        </p:spPr>
      </p:pic>
      <p:pic>
        <p:nvPicPr>
          <p:cNvPr id="10" name="Graphic 9" descr="Group of men">
            <a:extLst>
              <a:ext uri="{FF2B5EF4-FFF2-40B4-BE49-F238E27FC236}">
                <a16:creationId xmlns:a16="http://schemas.microsoft.com/office/drawing/2014/main" id="{D8A5DE8B-2879-48BA-A86E-8AE0541B5B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96398" y="1524001"/>
            <a:ext cx="914400" cy="914400"/>
          </a:xfrm>
          <a:prstGeom prst="rect">
            <a:avLst/>
          </a:prstGeom>
        </p:spPr>
      </p:pic>
      <p:pic>
        <p:nvPicPr>
          <p:cNvPr id="12" name="Graphic 11" descr="Books">
            <a:extLst>
              <a:ext uri="{FF2B5EF4-FFF2-40B4-BE49-F238E27FC236}">
                <a16:creationId xmlns:a16="http://schemas.microsoft.com/office/drawing/2014/main" id="{49C360D4-F166-44E2-9B28-D318A16A63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04639" y="1574173"/>
            <a:ext cx="914400" cy="914400"/>
          </a:xfrm>
          <a:prstGeom prst="rect">
            <a:avLst/>
          </a:prstGeom>
        </p:spPr>
      </p:pic>
      <p:sp>
        <p:nvSpPr>
          <p:cNvPr id="21" name="TextBox 20">
            <a:extLst>
              <a:ext uri="{FF2B5EF4-FFF2-40B4-BE49-F238E27FC236}">
                <a16:creationId xmlns:a16="http://schemas.microsoft.com/office/drawing/2014/main" id="{92E297A4-A765-9845-9ED4-4E6299E18E6C}"/>
              </a:ext>
            </a:extLst>
          </p:cNvPr>
          <p:cNvSpPr txBox="1"/>
          <p:nvPr/>
        </p:nvSpPr>
        <p:spPr>
          <a:xfrm>
            <a:off x="251469" y="5972776"/>
            <a:ext cx="2670924" cy="246221"/>
          </a:xfrm>
          <a:prstGeom prst="rect">
            <a:avLst/>
          </a:prstGeom>
          <a:noFill/>
        </p:spPr>
        <p:txBody>
          <a:bodyPr wrap="none" rtlCol="0">
            <a:spAutoFit/>
          </a:bodyPr>
          <a:lstStyle/>
          <a:p>
            <a:r>
              <a:rPr lang="en-US" sz="1000" i="1" dirty="0">
                <a:solidFill>
                  <a:schemeClr val="tx2"/>
                </a:solidFill>
              </a:rPr>
              <a:t>Source: Competitor Schools Individual Websites</a:t>
            </a:r>
          </a:p>
        </p:txBody>
      </p:sp>
      <p:sp>
        <p:nvSpPr>
          <p:cNvPr id="22" name="Rectangle 21">
            <a:extLst>
              <a:ext uri="{FF2B5EF4-FFF2-40B4-BE49-F238E27FC236}">
                <a16:creationId xmlns:a16="http://schemas.microsoft.com/office/drawing/2014/main" id="{BF2D0245-8E87-C841-BBE5-38CD08817E4E}"/>
              </a:ext>
            </a:extLst>
          </p:cNvPr>
          <p:cNvSpPr/>
          <p:nvPr/>
        </p:nvSpPr>
        <p:spPr>
          <a:xfrm>
            <a:off x="7147573" y="5972775"/>
            <a:ext cx="5497650" cy="246221"/>
          </a:xfrm>
          <a:prstGeom prst="rect">
            <a:avLst/>
          </a:prstGeom>
        </p:spPr>
        <p:txBody>
          <a:bodyPr wrap="square">
            <a:spAutoFit/>
          </a:bodyPr>
          <a:lstStyle/>
          <a:p>
            <a:pPr algn="ctr"/>
            <a:r>
              <a:rPr lang="en-US" sz="1000" dirty="0"/>
              <a:t>Additional appendices: </a:t>
            </a:r>
            <a:r>
              <a:rPr lang="en-US" sz="1000" dirty="0">
                <a:hlinkClick r:id="rId10" action="ppaction://hlinksldjump"/>
              </a:rPr>
              <a:t>[Competitor Profiles</a:t>
            </a:r>
            <a:r>
              <a:rPr lang="en-US" sz="1000" dirty="0">
                <a:ea typeface="Verdana"/>
                <a:cs typeface="Arial"/>
                <a:hlinkClick r:id="rId10" action="ppaction://hlinksldjump"/>
              </a:rPr>
              <a:t>]</a:t>
            </a:r>
            <a:r>
              <a:rPr lang="en-US" sz="1000" dirty="0">
                <a:ea typeface="Verdana"/>
                <a:cs typeface="Arial"/>
              </a:rPr>
              <a:t> </a:t>
            </a:r>
            <a:r>
              <a:rPr lang="en-US" sz="1000" dirty="0">
                <a:ea typeface="Verdana"/>
                <a:cs typeface="Arial"/>
                <a:hlinkClick r:id="rId11" action="ppaction://hlinksldjump"/>
              </a:rPr>
              <a:t>[Hanover Market Analysis]</a:t>
            </a:r>
            <a:endParaRPr lang="en-US" sz="1000" dirty="0"/>
          </a:p>
        </p:txBody>
      </p:sp>
      <p:sp>
        <p:nvSpPr>
          <p:cNvPr id="23" name="TextBox 22">
            <a:hlinkClick r:id="rId12" action="ppaction://hlinksldjump"/>
            <a:extLst>
              <a:ext uri="{FF2B5EF4-FFF2-40B4-BE49-F238E27FC236}">
                <a16:creationId xmlns:a16="http://schemas.microsoft.com/office/drawing/2014/main" id="{FCB0847D-8288-6541-8A19-7895E6F18891}"/>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3" action="ppaction://hlinksldjump"/>
              </a:rPr>
              <a:t>[Back to Phase 1 SWOT]</a:t>
            </a:r>
            <a:endParaRPr lang="en-US" sz="1200" dirty="0"/>
          </a:p>
        </p:txBody>
      </p:sp>
    </p:spTree>
    <p:extLst>
      <p:ext uri="{BB962C8B-B14F-4D97-AF65-F5344CB8AC3E}">
        <p14:creationId xmlns:p14="http://schemas.microsoft.com/office/powerpoint/2010/main" val="34310949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EA2EB2B-5DE7-4570-BAA4-9A3F3CB994CC}"/>
              </a:ext>
            </a:extLst>
          </p:cNvPr>
          <p:cNvPicPr>
            <a:picLocks noChangeAspect="1"/>
          </p:cNvPicPr>
          <p:nvPr/>
        </p:nvPicPr>
        <p:blipFill rotWithShape="1">
          <a:blip r:embed="rId2">
            <a:extLst>
              <a:ext uri="{28A0092B-C50C-407E-A947-70E740481C1C}">
                <a14:useLocalDpi xmlns:a14="http://schemas.microsoft.com/office/drawing/2010/main" val="0"/>
              </a:ext>
            </a:extLst>
          </a:blip>
          <a:srcRect l="32723" r="20172" b="3333"/>
          <a:stretch/>
        </p:blipFill>
        <p:spPr>
          <a:xfrm>
            <a:off x="20765" y="0"/>
            <a:ext cx="5941125" cy="6858000"/>
          </a:xfrm>
          <a:prstGeom prst="rect">
            <a:avLst/>
          </a:prstGeom>
        </p:spPr>
      </p:pic>
      <p:sp>
        <p:nvSpPr>
          <p:cNvPr id="3" name="AutoShape 2" descr="See the source image">
            <a:extLst>
              <a:ext uri="{FF2B5EF4-FFF2-40B4-BE49-F238E27FC236}">
                <a16:creationId xmlns:a16="http://schemas.microsoft.com/office/drawing/2014/main" id="{AD612C76-6861-4B67-AF9F-DD242E7682D7}"/>
              </a:ext>
            </a:extLst>
          </p:cNvPr>
          <p:cNvSpPr>
            <a:spLocks noChangeAspect="1" noChangeArrowheads="1"/>
          </p:cNvSpPr>
          <p:nvPr/>
        </p:nvSpPr>
        <p:spPr bwMode="auto">
          <a:xfrm>
            <a:off x="10571855" y="2516230"/>
            <a:ext cx="437373" cy="4373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9" name="Rectangle 28">
            <a:extLst>
              <a:ext uri="{FF2B5EF4-FFF2-40B4-BE49-F238E27FC236}">
                <a16:creationId xmlns:a16="http://schemas.microsoft.com/office/drawing/2014/main" id="{9C5F1352-CE02-4DFA-90C3-FD3B6057CDDE}"/>
              </a:ext>
            </a:extLst>
          </p:cNvPr>
          <p:cNvSpPr/>
          <p:nvPr/>
        </p:nvSpPr>
        <p:spPr bwMode="auto">
          <a:xfrm>
            <a:off x="1517392" y="2413609"/>
            <a:ext cx="5067300" cy="191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mj-lt"/>
            </a:endParaRPr>
          </a:p>
        </p:txBody>
      </p:sp>
      <p:cxnSp>
        <p:nvCxnSpPr>
          <p:cNvPr id="31" name="Straight Connector 30">
            <a:extLst>
              <a:ext uri="{FF2B5EF4-FFF2-40B4-BE49-F238E27FC236}">
                <a16:creationId xmlns:a16="http://schemas.microsoft.com/office/drawing/2014/main" id="{7ACE2F00-15A7-434B-85E7-5CAF6EF3E83D}"/>
              </a:ext>
            </a:extLst>
          </p:cNvPr>
          <p:cNvCxnSpPr/>
          <p:nvPr/>
        </p:nvCxnSpPr>
        <p:spPr bwMode="auto">
          <a:xfrm>
            <a:off x="1937352" y="4077180"/>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F4827466-5168-45ED-A85D-9DEC67A7BBCE}"/>
              </a:ext>
            </a:extLst>
          </p:cNvPr>
          <p:cNvSpPr/>
          <p:nvPr/>
        </p:nvSpPr>
        <p:spPr bwMode="auto">
          <a:xfrm>
            <a:off x="6258411" y="2428849"/>
            <a:ext cx="297746" cy="1894832"/>
          </a:xfrm>
          <a:prstGeom prst="rect">
            <a:avLst/>
          </a:prstGeom>
          <a:solidFill>
            <a:srgbClr val="4B9C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mj-lt"/>
            </a:endParaRPr>
          </a:p>
        </p:txBody>
      </p:sp>
      <p:sp>
        <p:nvSpPr>
          <p:cNvPr id="34" name="Title 1">
            <a:extLst>
              <a:ext uri="{FF2B5EF4-FFF2-40B4-BE49-F238E27FC236}">
                <a16:creationId xmlns:a16="http://schemas.microsoft.com/office/drawing/2014/main" id="{B53A5767-9D91-46E9-BC7C-137D78E2D573}"/>
              </a:ext>
            </a:extLst>
          </p:cNvPr>
          <p:cNvSpPr txBox="1">
            <a:spLocks/>
          </p:cNvSpPr>
          <p:nvPr/>
        </p:nvSpPr>
        <p:spPr>
          <a:xfrm>
            <a:off x="1833203" y="3200436"/>
            <a:ext cx="5186257" cy="830997"/>
          </a:xfrm>
          <a:prstGeom prst="rect">
            <a:avLst/>
          </a:prstGeom>
        </p:spPr>
        <p:txBody>
          <a:bodyPr anchor="b"/>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sz="4400" dirty="0">
                <a:latin typeface="+mj-lt"/>
              </a:rPr>
              <a:t>Competitor </a:t>
            </a:r>
          </a:p>
          <a:p>
            <a:r>
              <a:rPr lang="en-US" sz="4400" dirty="0">
                <a:latin typeface="+mj-lt"/>
              </a:rPr>
              <a:t>Profiles</a:t>
            </a:r>
          </a:p>
        </p:txBody>
      </p:sp>
      <p:sp>
        <p:nvSpPr>
          <p:cNvPr id="4" name="Rectangle 3">
            <a:extLst>
              <a:ext uri="{FF2B5EF4-FFF2-40B4-BE49-F238E27FC236}">
                <a16:creationId xmlns:a16="http://schemas.microsoft.com/office/drawing/2014/main" id="{0DB76989-4ED5-4505-9442-0697D949F0C9}"/>
              </a:ext>
            </a:extLst>
          </p:cNvPr>
          <p:cNvSpPr/>
          <p:nvPr/>
        </p:nvSpPr>
        <p:spPr>
          <a:xfrm>
            <a:off x="7128978" y="1658203"/>
            <a:ext cx="4413562" cy="3815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Rectangle 4">
            <a:extLst>
              <a:ext uri="{FF2B5EF4-FFF2-40B4-BE49-F238E27FC236}">
                <a16:creationId xmlns:a16="http://schemas.microsoft.com/office/drawing/2014/main" id="{369B2DD8-B45A-453E-A84D-6ACE1B10EE10}"/>
              </a:ext>
            </a:extLst>
          </p:cNvPr>
          <p:cNvSpPr/>
          <p:nvPr/>
        </p:nvSpPr>
        <p:spPr>
          <a:xfrm>
            <a:off x="7234064" y="1749054"/>
            <a:ext cx="4203390" cy="36340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j-lt"/>
              </a:rPr>
              <a:t>The following slides provide key insights on what global competitors in pharmacy, medicine, and engineering are implementing </a:t>
            </a:r>
          </a:p>
          <a:p>
            <a:pPr algn="ctr"/>
            <a:endParaRPr lang="en-US" sz="1600" b="1" dirty="0">
              <a:solidFill>
                <a:schemeClr val="tx1"/>
              </a:solidFill>
              <a:latin typeface="+mj-lt"/>
            </a:endParaRPr>
          </a:p>
          <a:p>
            <a:pPr algn="ctr"/>
            <a:r>
              <a:rPr lang="en-US" sz="1600" b="1" dirty="0">
                <a:solidFill>
                  <a:srgbClr val="000000"/>
                </a:solidFill>
                <a:latin typeface="+mj-lt"/>
              </a:rPr>
              <a:t>Insights regarding:</a:t>
            </a:r>
          </a:p>
          <a:p>
            <a:pPr algn="ctr"/>
            <a:r>
              <a:rPr lang="en-US" sz="1600" dirty="0">
                <a:solidFill>
                  <a:srgbClr val="000000"/>
                </a:solidFill>
                <a:latin typeface="+mj-lt"/>
              </a:rPr>
              <a:t>Research</a:t>
            </a:r>
          </a:p>
          <a:p>
            <a:pPr algn="ctr"/>
            <a:r>
              <a:rPr lang="en-US" sz="1600" dirty="0">
                <a:solidFill>
                  <a:srgbClr val="000000"/>
                </a:solidFill>
                <a:latin typeface="+mj-lt"/>
              </a:rPr>
              <a:t>Degree Offerings</a:t>
            </a:r>
          </a:p>
          <a:p>
            <a:pPr algn="ctr"/>
            <a:r>
              <a:rPr lang="en-US" sz="1600" dirty="0">
                <a:solidFill>
                  <a:srgbClr val="000000"/>
                </a:solidFill>
                <a:latin typeface="+mj-lt"/>
              </a:rPr>
              <a:t>Productivity</a:t>
            </a:r>
          </a:p>
          <a:p>
            <a:pPr algn="ctr"/>
            <a:r>
              <a:rPr lang="en-US" sz="1600" dirty="0">
                <a:solidFill>
                  <a:srgbClr val="000000"/>
                </a:solidFill>
                <a:latin typeface="+mj-lt"/>
              </a:rPr>
              <a:t>Strategic Initiatives</a:t>
            </a:r>
          </a:p>
        </p:txBody>
      </p:sp>
      <p:sp>
        <p:nvSpPr>
          <p:cNvPr id="11" name="TextBox 10">
            <a:hlinkClick r:id="rId3" action="ppaction://hlinksldjump"/>
            <a:extLst>
              <a:ext uri="{FF2B5EF4-FFF2-40B4-BE49-F238E27FC236}">
                <a16:creationId xmlns:a16="http://schemas.microsoft.com/office/drawing/2014/main" id="{E32B9E3A-D664-FA48-B275-A58033EDBD9B}"/>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19601994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28AD-E238-4A53-A0A8-7AAE872696FD}"/>
              </a:ext>
            </a:extLst>
          </p:cNvPr>
          <p:cNvSpPr>
            <a:spLocks noGrp="1"/>
          </p:cNvSpPr>
          <p:nvPr>
            <p:ph type="title"/>
          </p:nvPr>
        </p:nvSpPr>
        <p:spPr>
          <a:xfrm>
            <a:off x="439918" y="170389"/>
            <a:ext cx="7535682" cy="830997"/>
          </a:xfrm>
        </p:spPr>
        <p:txBody>
          <a:bodyPr/>
          <a:lstStyle/>
          <a:p>
            <a:r>
              <a:rPr lang="en-US" dirty="0"/>
              <a:t>Top School of Pharmacy Comparison Chart</a:t>
            </a:r>
          </a:p>
        </p:txBody>
      </p:sp>
      <p:graphicFrame>
        <p:nvGraphicFramePr>
          <p:cNvPr id="9" name="Table 8">
            <a:extLst>
              <a:ext uri="{FF2B5EF4-FFF2-40B4-BE49-F238E27FC236}">
                <a16:creationId xmlns:a16="http://schemas.microsoft.com/office/drawing/2014/main" id="{947CF6B8-A07C-47FC-81EB-30C75735BDAE}"/>
              </a:ext>
            </a:extLst>
          </p:cNvPr>
          <p:cNvGraphicFramePr>
            <a:graphicFrameLocks noGrp="1"/>
          </p:cNvGraphicFramePr>
          <p:nvPr/>
        </p:nvGraphicFramePr>
        <p:xfrm>
          <a:off x="558000" y="1834746"/>
          <a:ext cx="11075998" cy="4002014"/>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1074160">
                  <a:extLst>
                    <a:ext uri="{9D8B030D-6E8A-4147-A177-3AD203B41FA5}">
                      <a16:colId xmlns:a16="http://schemas.microsoft.com/office/drawing/2014/main" val="1520310882"/>
                    </a:ext>
                  </a:extLst>
                </a:gridCol>
                <a:gridCol w="1146835">
                  <a:extLst>
                    <a:ext uri="{9D8B030D-6E8A-4147-A177-3AD203B41FA5}">
                      <a16:colId xmlns:a16="http://schemas.microsoft.com/office/drawing/2014/main" val="1619043398"/>
                    </a:ext>
                  </a:extLst>
                </a:gridCol>
                <a:gridCol w="1100961">
                  <a:extLst>
                    <a:ext uri="{9D8B030D-6E8A-4147-A177-3AD203B41FA5}">
                      <a16:colId xmlns:a16="http://schemas.microsoft.com/office/drawing/2014/main" val="911668322"/>
                    </a:ext>
                  </a:extLst>
                </a:gridCol>
                <a:gridCol w="1165184">
                  <a:extLst>
                    <a:ext uri="{9D8B030D-6E8A-4147-A177-3AD203B41FA5}">
                      <a16:colId xmlns:a16="http://schemas.microsoft.com/office/drawing/2014/main" val="1579699386"/>
                    </a:ext>
                  </a:extLst>
                </a:gridCol>
                <a:gridCol w="1165184">
                  <a:extLst>
                    <a:ext uri="{9D8B030D-6E8A-4147-A177-3AD203B41FA5}">
                      <a16:colId xmlns:a16="http://schemas.microsoft.com/office/drawing/2014/main" val="3623954407"/>
                    </a:ext>
                  </a:extLst>
                </a:gridCol>
                <a:gridCol w="1119311">
                  <a:extLst>
                    <a:ext uri="{9D8B030D-6E8A-4147-A177-3AD203B41FA5}">
                      <a16:colId xmlns:a16="http://schemas.microsoft.com/office/drawing/2014/main" val="2237238398"/>
                    </a:ext>
                  </a:extLst>
                </a:gridCol>
                <a:gridCol w="1027564">
                  <a:extLst>
                    <a:ext uri="{9D8B030D-6E8A-4147-A177-3AD203B41FA5}">
                      <a16:colId xmlns:a16="http://schemas.microsoft.com/office/drawing/2014/main" val="2438413560"/>
                    </a:ext>
                  </a:extLst>
                </a:gridCol>
                <a:gridCol w="1128485">
                  <a:extLst>
                    <a:ext uri="{9D8B030D-6E8A-4147-A177-3AD203B41FA5}">
                      <a16:colId xmlns:a16="http://schemas.microsoft.com/office/drawing/2014/main" val="3273052471"/>
                    </a:ext>
                  </a:extLst>
                </a:gridCol>
                <a:gridCol w="1074157">
                  <a:extLst>
                    <a:ext uri="{9D8B030D-6E8A-4147-A177-3AD203B41FA5}">
                      <a16:colId xmlns:a16="http://schemas.microsoft.com/office/drawing/2014/main" val="3148444869"/>
                    </a:ext>
                  </a:extLst>
                </a:gridCol>
                <a:gridCol w="1074157">
                  <a:extLst>
                    <a:ext uri="{9D8B030D-6E8A-4147-A177-3AD203B41FA5}">
                      <a16:colId xmlns:a16="http://schemas.microsoft.com/office/drawing/2014/main" val="2314704258"/>
                    </a:ext>
                  </a:extLst>
                </a:gridCol>
              </a:tblGrid>
              <a:tr h="1109707">
                <a:tc>
                  <a:txBody>
                    <a:bodyPr/>
                    <a:lstStyle/>
                    <a:p>
                      <a:pPr algn="ctr" fontAlgn="b"/>
                      <a:endParaRPr lang="en-US" sz="1100" b="0" i="0" u="none" strike="noStrike" dirty="0">
                        <a:solidFill>
                          <a:srgbClr val="333333"/>
                        </a:solidFill>
                        <a:effectLst/>
                        <a:latin typeface="+mj-lt"/>
                      </a:endParaRP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3199715"/>
                  </a:ext>
                </a:extLst>
              </a:tr>
              <a:tr h="690145">
                <a:tc>
                  <a:txBody>
                    <a:bodyPr/>
                    <a:lstStyle/>
                    <a:p>
                      <a:pPr algn="ctr" fontAlgn="b"/>
                      <a:r>
                        <a:rPr lang="en-US" sz="1200" b="1" i="0" u="none" strike="noStrike" dirty="0">
                          <a:solidFill>
                            <a:srgbClr val="333333"/>
                          </a:solidFill>
                          <a:effectLst/>
                          <a:latin typeface="+mj-lt"/>
                        </a:rPr>
                        <a:t>Ranking</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2</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3</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4</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5</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6</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1" kern="0" dirty="0">
                          <a:solidFill>
                            <a:prstClr val="black"/>
                          </a:solidFill>
                          <a:latin typeface="+mj-lt"/>
                        </a:rPr>
                        <a:t>9</a:t>
                      </a:r>
                    </a:p>
                  </a:txBody>
                  <a:tcPr marL="4902" marR="4902" marT="4902" marB="0" anchor="ctr">
                    <a:lnL w="12700" cap="flat" cmpd="sng" algn="ctr">
                      <a:solidFill>
                        <a:schemeClr val="bg2">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7182073"/>
                  </a:ext>
                </a:extLst>
              </a:tr>
              <a:tr h="734054">
                <a:tc>
                  <a:txBody>
                    <a:bodyPr/>
                    <a:lstStyle/>
                    <a:p>
                      <a:pPr algn="ctr" fontAlgn="b"/>
                      <a:r>
                        <a:rPr lang="en-US" sz="1200" b="1" i="0" u="none" strike="noStrike" dirty="0">
                          <a:solidFill>
                            <a:srgbClr val="333333"/>
                          </a:solidFill>
                          <a:effectLst/>
                          <a:latin typeface="+mj-lt"/>
                        </a:rPr>
                        <a:t>Citations Per Paper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98.4</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91.7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91.8</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93.9</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91.9</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100</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90.9</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b="1" dirty="0">
                          <a:effectLst/>
                          <a:latin typeface="+mj-lt"/>
                        </a:rPr>
                        <a:t>90.8</a:t>
                      </a:r>
                    </a:p>
                  </a:txBody>
                  <a:tcPr marR="127000" marT="57150" marB="57150" anchor="ctr">
                    <a:lnL w="12700" cap="flat" cmpd="sng" algn="ctr">
                      <a:solidFill>
                        <a:schemeClr val="bg2">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9340712"/>
                  </a:ext>
                </a:extLst>
              </a:tr>
              <a:tr h="734054">
                <a:tc>
                  <a:txBody>
                    <a:bodyPr/>
                    <a:lstStyle/>
                    <a:p>
                      <a:pPr algn="ctr" fontAlgn="b"/>
                      <a:r>
                        <a:rPr lang="en-US" sz="1200" b="1" i="0" u="none" strike="noStrike" dirty="0">
                          <a:solidFill>
                            <a:srgbClr val="333333"/>
                          </a:solidFill>
                          <a:effectLst/>
                          <a:latin typeface="+mj-lt"/>
                        </a:rPr>
                        <a:t>Academic Reputation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88.6</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100</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92.3</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100</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86.7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89.8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87.8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93.6</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333333"/>
                          </a:solidFill>
                          <a:effectLst/>
                          <a:latin typeface="+mj-lt"/>
                        </a:rPr>
                        <a:t>92.7</a:t>
                      </a:r>
                    </a:p>
                  </a:txBody>
                  <a:tcPr marL="4902" marR="4902" marT="4902" marB="0" anchor="ctr">
                    <a:lnL w="12700" cap="flat" cmpd="sng" algn="ctr">
                      <a:solidFill>
                        <a:schemeClr val="bg2">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1128289"/>
                  </a:ext>
                </a:extLst>
              </a:tr>
              <a:tr h="734054">
                <a:tc>
                  <a:txBody>
                    <a:bodyPr/>
                    <a:lstStyle/>
                    <a:p>
                      <a:pPr algn="ctr" fontAlgn="b"/>
                      <a:r>
                        <a:rPr lang="en-US" sz="1200" b="1" i="0" u="none" strike="noStrike" dirty="0">
                          <a:solidFill>
                            <a:srgbClr val="333333"/>
                          </a:solidFill>
                          <a:effectLst/>
                          <a:latin typeface="+mj-lt"/>
                        </a:rPr>
                        <a:t>Employer Reputation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95.8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81.2</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100</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85.6</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82</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95.7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65.1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75.1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kern="1200" dirty="0">
                          <a:solidFill>
                            <a:schemeClr val="dk1"/>
                          </a:solidFill>
                          <a:effectLst/>
                          <a:latin typeface="+mj-lt"/>
                          <a:ea typeface="+mn-ea"/>
                          <a:cs typeface="+mn-cs"/>
                        </a:rPr>
                        <a:t>65.6</a:t>
                      </a:r>
                    </a:p>
                  </a:txBody>
                  <a:tcPr marL="4902" marR="4902" marT="4902" marB="0" anchor="ctr">
                    <a:lnL w="12700" cap="flat" cmpd="sng" algn="ctr">
                      <a:solidFill>
                        <a:schemeClr val="bg2">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6668871"/>
                  </a:ext>
                </a:extLst>
              </a:tr>
            </a:tbl>
          </a:graphicData>
        </a:graphic>
      </p:graphicFrame>
      <p:sp>
        <p:nvSpPr>
          <p:cNvPr id="17" name="TextBox 16">
            <a:extLst>
              <a:ext uri="{FF2B5EF4-FFF2-40B4-BE49-F238E27FC236}">
                <a16:creationId xmlns:a16="http://schemas.microsoft.com/office/drawing/2014/main" id="{477CAD00-00DB-4322-8D36-822337C6EFD1}"/>
              </a:ext>
            </a:extLst>
          </p:cNvPr>
          <p:cNvSpPr txBox="1"/>
          <p:nvPr/>
        </p:nvSpPr>
        <p:spPr>
          <a:xfrm>
            <a:off x="280374" y="6068737"/>
            <a:ext cx="8396266" cy="261610"/>
          </a:xfrm>
          <a:prstGeom prst="rect">
            <a:avLst/>
          </a:prstGeom>
          <a:noFill/>
        </p:spPr>
        <p:txBody>
          <a:bodyPr wrap="square" rtlCol="0" anchor="t">
            <a:spAutoFit/>
          </a:bodyPr>
          <a:lstStyle/>
          <a:p>
            <a:r>
              <a:rPr lang="en-US" sz="1100" i="1" dirty="0"/>
              <a:t>Source: QS World University Rankings by Subject – QS analyzed 162 million research citations deriving from 22.5 million research papers</a:t>
            </a:r>
          </a:p>
        </p:txBody>
      </p:sp>
      <p:pic>
        <p:nvPicPr>
          <p:cNvPr id="26626" name="Picture 2" descr="See the source image">
            <a:extLst>
              <a:ext uri="{FF2B5EF4-FFF2-40B4-BE49-F238E27FC236}">
                <a16:creationId xmlns:a16="http://schemas.microsoft.com/office/drawing/2014/main" id="{FE8A7820-C607-4228-970A-13C454BCF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9595" y="2070110"/>
            <a:ext cx="771525" cy="62130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See the source image">
            <a:extLst>
              <a:ext uri="{FF2B5EF4-FFF2-40B4-BE49-F238E27FC236}">
                <a16:creationId xmlns:a16="http://schemas.microsoft.com/office/drawing/2014/main" id="{3E97C43D-3A26-4A99-AB05-25259B53D0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6919" y="2215483"/>
            <a:ext cx="759992" cy="373422"/>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See the source image">
            <a:extLst>
              <a:ext uri="{FF2B5EF4-FFF2-40B4-BE49-F238E27FC236}">
                <a16:creationId xmlns:a16="http://schemas.microsoft.com/office/drawing/2014/main" id="{872597FF-C682-4EAA-8022-66C56CA72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5863" y="1887337"/>
            <a:ext cx="1029714" cy="1029714"/>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See the source image">
            <a:extLst>
              <a:ext uri="{FF2B5EF4-FFF2-40B4-BE49-F238E27FC236}">
                <a16:creationId xmlns:a16="http://schemas.microsoft.com/office/drawing/2014/main" id="{ACFCFBE1-3C65-4761-94A7-E0ACAD1B98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8604" y="2070109"/>
            <a:ext cx="586381" cy="738747"/>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See the source image">
            <a:extLst>
              <a:ext uri="{FF2B5EF4-FFF2-40B4-BE49-F238E27FC236}">
                <a16:creationId xmlns:a16="http://schemas.microsoft.com/office/drawing/2014/main" id="{25B20C06-8CCF-4C8D-A9DF-21A770EB0C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583" y="2153592"/>
            <a:ext cx="1020023" cy="435313"/>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See the source image">
            <a:extLst>
              <a:ext uri="{FF2B5EF4-FFF2-40B4-BE49-F238E27FC236}">
                <a16:creationId xmlns:a16="http://schemas.microsoft.com/office/drawing/2014/main" id="{D1B01CB2-1EC4-4106-869D-DA7D3AAC9B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7442" y="1887337"/>
            <a:ext cx="1270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6638" name="Picture 14" descr="See the source image">
            <a:extLst>
              <a:ext uri="{FF2B5EF4-FFF2-40B4-BE49-F238E27FC236}">
                <a16:creationId xmlns:a16="http://schemas.microsoft.com/office/drawing/2014/main" id="{D82AB3D0-406C-441D-8B3B-209531103A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0674" y="1976578"/>
            <a:ext cx="875665" cy="851232"/>
          </a:xfrm>
          <a:prstGeom prst="rect">
            <a:avLst/>
          </a:prstGeom>
          <a:noFill/>
          <a:extLst>
            <a:ext uri="{909E8E84-426E-40DD-AFC4-6F175D3DCCD1}">
              <a14:hiddenFill xmlns:a14="http://schemas.microsoft.com/office/drawing/2010/main">
                <a:solidFill>
                  <a:srgbClr val="FFFFFF"/>
                </a:solidFill>
              </a14:hiddenFill>
            </a:ext>
          </a:extLst>
        </p:spPr>
      </p:pic>
      <p:pic>
        <p:nvPicPr>
          <p:cNvPr id="26640" name="Picture 16" descr="See the source image">
            <a:extLst>
              <a:ext uri="{FF2B5EF4-FFF2-40B4-BE49-F238E27FC236}">
                <a16:creationId xmlns:a16="http://schemas.microsoft.com/office/drawing/2014/main" id="{4115957A-2F3C-44AF-B4BD-8D93082976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6403" y="1887337"/>
            <a:ext cx="1010157" cy="1010157"/>
          </a:xfrm>
          <a:prstGeom prst="rect">
            <a:avLst/>
          </a:prstGeom>
          <a:noFill/>
          <a:extLst>
            <a:ext uri="{909E8E84-426E-40DD-AFC4-6F175D3DCCD1}">
              <a14:hiddenFill xmlns:a14="http://schemas.microsoft.com/office/drawing/2010/main">
                <a:solidFill>
                  <a:srgbClr val="FFFFFF"/>
                </a:solidFill>
              </a14:hiddenFill>
            </a:ext>
          </a:extLst>
        </p:spPr>
      </p:pic>
      <p:pic>
        <p:nvPicPr>
          <p:cNvPr id="26642" name="Picture 18" descr="See the source image">
            <a:extLst>
              <a:ext uri="{FF2B5EF4-FFF2-40B4-BE49-F238E27FC236}">
                <a16:creationId xmlns:a16="http://schemas.microsoft.com/office/drawing/2014/main" id="{F6B157EF-86E1-4F8F-90B6-D8AA306AD2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3540" y="2014329"/>
            <a:ext cx="641985" cy="7665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14B224-F2A4-4300-9186-E4B59F4556B2}"/>
              </a:ext>
            </a:extLst>
          </p:cNvPr>
          <p:cNvSpPr txBox="1"/>
          <p:nvPr/>
        </p:nvSpPr>
        <p:spPr>
          <a:xfrm>
            <a:off x="722695" y="1365109"/>
            <a:ext cx="10746609" cy="261610"/>
          </a:xfrm>
          <a:prstGeom prst="rect">
            <a:avLst/>
          </a:prstGeom>
          <a:noFill/>
        </p:spPr>
        <p:txBody>
          <a:bodyPr wrap="square" rtlCol="0" anchor="t">
            <a:spAutoFit/>
          </a:bodyPr>
          <a:lstStyle/>
          <a:p>
            <a:r>
              <a:rPr lang="en-US" sz="1100" b="1" i="1" dirty="0"/>
              <a:t>Monash and Toronto University: Perfect Score in Academic Reputation </a:t>
            </a:r>
            <a:r>
              <a:rPr lang="en-US" sz="1100" b="1" dirty="0"/>
              <a:t>|</a:t>
            </a:r>
            <a:r>
              <a:rPr lang="en-US" sz="1100" b="1" i="1" dirty="0"/>
              <a:t>  Harvard University: Perfect Score in Employer Reputation </a:t>
            </a:r>
            <a:r>
              <a:rPr lang="en-US" sz="1100" b="1" dirty="0"/>
              <a:t>| </a:t>
            </a:r>
            <a:r>
              <a:rPr lang="en-US" sz="1100" b="1" i="1" dirty="0"/>
              <a:t>Nottingham: Perfect Score in Citations Per Paper</a:t>
            </a:r>
          </a:p>
        </p:txBody>
      </p:sp>
      <p:sp>
        <p:nvSpPr>
          <p:cNvPr id="18" name="TextBox 17">
            <a:hlinkClick r:id="rId11" action="ppaction://hlinksldjump"/>
            <a:extLst>
              <a:ext uri="{FF2B5EF4-FFF2-40B4-BE49-F238E27FC236}">
                <a16:creationId xmlns:a16="http://schemas.microsoft.com/office/drawing/2014/main" id="{D68AFF28-F37B-C042-A5B5-E9DB4375470C}"/>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2" action="ppaction://hlinksldjump"/>
              </a:rPr>
              <a:t>[Back to Phase 1 SWOT]</a:t>
            </a:r>
            <a:endParaRPr lang="en-US" sz="1200" dirty="0"/>
          </a:p>
        </p:txBody>
      </p:sp>
    </p:spTree>
    <p:extLst>
      <p:ext uri="{BB962C8B-B14F-4D97-AF65-F5344CB8AC3E}">
        <p14:creationId xmlns:p14="http://schemas.microsoft.com/office/powerpoint/2010/main" val="34554438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28AD-E238-4A53-A0A8-7AAE872696FD}"/>
              </a:ext>
            </a:extLst>
          </p:cNvPr>
          <p:cNvSpPr>
            <a:spLocks noGrp="1"/>
          </p:cNvSpPr>
          <p:nvPr>
            <p:ph type="title"/>
          </p:nvPr>
        </p:nvSpPr>
        <p:spPr/>
        <p:txBody>
          <a:bodyPr/>
          <a:lstStyle/>
          <a:p>
            <a:r>
              <a:rPr lang="en-US" dirty="0"/>
              <a:t>Top Medicine School Comparison Chart</a:t>
            </a:r>
          </a:p>
        </p:txBody>
      </p:sp>
      <p:sp>
        <p:nvSpPr>
          <p:cNvPr id="4" name="TextBox 3">
            <a:extLst>
              <a:ext uri="{FF2B5EF4-FFF2-40B4-BE49-F238E27FC236}">
                <a16:creationId xmlns:a16="http://schemas.microsoft.com/office/drawing/2014/main" id="{F4AF9366-54F6-4FFE-BB7D-9965A8061FC3}"/>
              </a:ext>
            </a:extLst>
          </p:cNvPr>
          <p:cNvSpPr txBox="1"/>
          <p:nvPr/>
        </p:nvSpPr>
        <p:spPr>
          <a:xfrm>
            <a:off x="280374" y="6068737"/>
            <a:ext cx="6343946" cy="261610"/>
          </a:xfrm>
          <a:prstGeom prst="rect">
            <a:avLst/>
          </a:prstGeom>
          <a:noFill/>
        </p:spPr>
        <p:txBody>
          <a:bodyPr wrap="square" rtlCol="0" anchor="t">
            <a:spAutoFit/>
          </a:bodyPr>
          <a:lstStyle/>
          <a:p>
            <a:r>
              <a:rPr lang="en-US" sz="1100" i="1" dirty="0"/>
              <a:t>Source: QS World University Rankings by Subject</a:t>
            </a:r>
          </a:p>
        </p:txBody>
      </p:sp>
      <p:graphicFrame>
        <p:nvGraphicFramePr>
          <p:cNvPr id="14" name="Table 13">
            <a:extLst>
              <a:ext uri="{FF2B5EF4-FFF2-40B4-BE49-F238E27FC236}">
                <a16:creationId xmlns:a16="http://schemas.microsoft.com/office/drawing/2014/main" id="{25CBE95E-30ED-4A7C-9814-90971318FEA8}"/>
              </a:ext>
            </a:extLst>
          </p:cNvPr>
          <p:cNvGraphicFramePr>
            <a:graphicFrameLocks noGrp="1"/>
          </p:cNvGraphicFramePr>
          <p:nvPr/>
        </p:nvGraphicFramePr>
        <p:xfrm>
          <a:off x="2976842" y="1834746"/>
          <a:ext cx="5652324" cy="4002014"/>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1074160">
                  <a:extLst>
                    <a:ext uri="{9D8B030D-6E8A-4147-A177-3AD203B41FA5}">
                      <a16:colId xmlns:a16="http://schemas.microsoft.com/office/drawing/2014/main" val="1520310882"/>
                    </a:ext>
                  </a:extLst>
                </a:gridCol>
                <a:gridCol w="1146835">
                  <a:extLst>
                    <a:ext uri="{9D8B030D-6E8A-4147-A177-3AD203B41FA5}">
                      <a16:colId xmlns:a16="http://schemas.microsoft.com/office/drawing/2014/main" val="1619043398"/>
                    </a:ext>
                  </a:extLst>
                </a:gridCol>
                <a:gridCol w="1100961">
                  <a:extLst>
                    <a:ext uri="{9D8B030D-6E8A-4147-A177-3AD203B41FA5}">
                      <a16:colId xmlns:a16="http://schemas.microsoft.com/office/drawing/2014/main" val="911668322"/>
                    </a:ext>
                  </a:extLst>
                </a:gridCol>
                <a:gridCol w="1165184">
                  <a:extLst>
                    <a:ext uri="{9D8B030D-6E8A-4147-A177-3AD203B41FA5}">
                      <a16:colId xmlns:a16="http://schemas.microsoft.com/office/drawing/2014/main" val="1579699386"/>
                    </a:ext>
                  </a:extLst>
                </a:gridCol>
                <a:gridCol w="1165184">
                  <a:extLst>
                    <a:ext uri="{9D8B030D-6E8A-4147-A177-3AD203B41FA5}">
                      <a16:colId xmlns:a16="http://schemas.microsoft.com/office/drawing/2014/main" val="3623954407"/>
                    </a:ext>
                  </a:extLst>
                </a:gridCol>
              </a:tblGrid>
              <a:tr h="1109707">
                <a:tc>
                  <a:txBody>
                    <a:bodyPr/>
                    <a:lstStyle/>
                    <a:p>
                      <a:pPr algn="ctr" fontAlgn="b"/>
                      <a:endParaRPr lang="en-US" sz="1100" b="0" i="0" u="none" strike="noStrike" dirty="0">
                        <a:solidFill>
                          <a:srgbClr val="333333"/>
                        </a:solidFill>
                        <a:effectLst/>
                        <a:latin typeface="+mj-lt"/>
                      </a:endParaRP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3199715"/>
                  </a:ext>
                </a:extLst>
              </a:tr>
              <a:tr h="690145">
                <a:tc>
                  <a:txBody>
                    <a:bodyPr/>
                    <a:lstStyle/>
                    <a:p>
                      <a:pPr algn="ctr" fontAlgn="b"/>
                      <a:r>
                        <a:rPr lang="en-US" sz="1200" b="1" i="0" u="none" strike="noStrike" dirty="0">
                          <a:solidFill>
                            <a:srgbClr val="333333"/>
                          </a:solidFill>
                          <a:effectLst/>
                          <a:latin typeface="+mj-lt"/>
                        </a:rPr>
                        <a:t>Ranking</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2</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3</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4</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7182073"/>
                  </a:ext>
                </a:extLst>
              </a:tr>
              <a:tr h="734054">
                <a:tc>
                  <a:txBody>
                    <a:bodyPr/>
                    <a:lstStyle/>
                    <a:p>
                      <a:pPr algn="ctr" fontAlgn="b"/>
                      <a:r>
                        <a:rPr lang="en-US" sz="1200" b="1" i="0" u="none" strike="noStrike" dirty="0">
                          <a:solidFill>
                            <a:srgbClr val="333333"/>
                          </a:solidFill>
                          <a:effectLst/>
                          <a:latin typeface="+mj-lt"/>
                        </a:rPr>
                        <a:t>Citations Per Paper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96.5</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97.9</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95.9</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96.4</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9340712"/>
                  </a:ext>
                </a:extLst>
              </a:tr>
              <a:tr h="734054">
                <a:tc>
                  <a:txBody>
                    <a:bodyPr/>
                    <a:lstStyle/>
                    <a:p>
                      <a:pPr algn="ctr" fontAlgn="b"/>
                      <a:r>
                        <a:rPr lang="en-US" sz="1200" b="1" i="0" u="none" strike="noStrike" dirty="0">
                          <a:solidFill>
                            <a:srgbClr val="333333"/>
                          </a:solidFill>
                          <a:effectLst/>
                          <a:latin typeface="+mj-lt"/>
                        </a:rPr>
                        <a:t>Academic Reputation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100</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96.6</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96.5</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93.7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1128289"/>
                  </a:ext>
                </a:extLst>
              </a:tr>
              <a:tr h="734054">
                <a:tc>
                  <a:txBody>
                    <a:bodyPr/>
                    <a:lstStyle/>
                    <a:p>
                      <a:pPr algn="ctr" fontAlgn="b"/>
                      <a:r>
                        <a:rPr lang="en-US" sz="1200" b="1" i="0" u="none" strike="noStrike" dirty="0">
                          <a:solidFill>
                            <a:srgbClr val="333333"/>
                          </a:solidFill>
                          <a:effectLst/>
                          <a:latin typeface="+mj-lt"/>
                        </a:rPr>
                        <a:t>Employer Reputation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100</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94.8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95.5</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92.2</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6668871"/>
                  </a:ext>
                </a:extLst>
              </a:tr>
            </a:tbl>
          </a:graphicData>
        </a:graphic>
      </p:graphicFrame>
      <p:pic>
        <p:nvPicPr>
          <p:cNvPr id="24" name="Picture 8" descr="See the source image">
            <a:extLst>
              <a:ext uri="{FF2B5EF4-FFF2-40B4-BE49-F238E27FC236}">
                <a16:creationId xmlns:a16="http://schemas.microsoft.com/office/drawing/2014/main" id="{D9298859-589C-4095-AB3D-C39A5EFE3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8545" y="2084030"/>
            <a:ext cx="586381" cy="7387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See the source image">
            <a:extLst>
              <a:ext uri="{FF2B5EF4-FFF2-40B4-BE49-F238E27FC236}">
                <a16:creationId xmlns:a16="http://schemas.microsoft.com/office/drawing/2014/main" id="{F2597656-BC2A-478E-972D-4EBE79AC3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7335" y="2004309"/>
            <a:ext cx="875665" cy="8512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8" descr="See the source image">
            <a:extLst>
              <a:ext uri="{FF2B5EF4-FFF2-40B4-BE49-F238E27FC236}">
                <a16:creationId xmlns:a16="http://schemas.microsoft.com/office/drawing/2014/main" id="{948C2175-CDC1-4D25-A032-9B4E383C59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684" y="2056187"/>
            <a:ext cx="641985" cy="76659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73327FC-5C85-4EC6-A15A-D22B10EA8841}"/>
              </a:ext>
            </a:extLst>
          </p:cNvPr>
          <p:cNvSpPr txBox="1"/>
          <p:nvPr/>
        </p:nvSpPr>
        <p:spPr>
          <a:xfrm>
            <a:off x="2612989" y="1376743"/>
            <a:ext cx="6849359" cy="261610"/>
          </a:xfrm>
          <a:prstGeom prst="rect">
            <a:avLst/>
          </a:prstGeom>
          <a:noFill/>
        </p:spPr>
        <p:txBody>
          <a:bodyPr wrap="square" rtlCol="0" anchor="t">
            <a:spAutoFit/>
          </a:bodyPr>
          <a:lstStyle/>
          <a:p>
            <a:r>
              <a:rPr lang="en-US" sz="1100" b="1" i="1" dirty="0">
                <a:latin typeface="+mj-lt"/>
              </a:rPr>
              <a:t>Harvard University: Perfect Score in Academic Reputation and Employer Reputation for their School of Medicine</a:t>
            </a:r>
          </a:p>
        </p:txBody>
      </p:sp>
      <p:pic>
        <p:nvPicPr>
          <p:cNvPr id="38" name="Picture 2" descr="See the source image">
            <a:extLst>
              <a:ext uri="{FF2B5EF4-FFF2-40B4-BE49-F238E27FC236}">
                <a16:creationId xmlns:a16="http://schemas.microsoft.com/office/drawing/2014/main" id="{61CA1458-0097-47C9-B21A-02DF434E62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5767" y="2004309"/>
            <a:ext cx="572020" cy="8512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hlinkClick r:id="rId6" action="ppaction://hlinksldjump"/>
            <a:extLst>
              <a:ext uri="{FF2B5EF4-FFF2-40B4-BE49-F238E27FC236}">
                <a16:creationId xmlns:a16="http://schemas.microsoft.com/office/drawing/2014/main" id="{ED64F651-2B48-EC49-A9AB-357EAE5F2521}"/>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7" action="ppaction://hlinksldjump"/>
              </a:rPr>
              <a:t>[Back to Phase 1 SWOT]</a:t>
            </a:r>
            <a:endParaRPr lang="en-US" sz="1200" dirty="0"/>
          </a:p>
        </p:txBody>
      </p:sp>
    </p:spTree>
    <p:extLst>
      <p:ext uri="{BB962C8B-B14F-4D97-AF65-F5344CB8AC3E}">
        <p14:creationId xmlns:p14="http://schemas.microsoft.com/office/powerpoint/2010/main" val="15901411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28AD-E238-4A53-A0A8-7AAE872696FD}"/>
              </a:ext>
            </a:extLst>
          </p:cNvPr>
          <p:cNvSpPr>
            <a:spLocks noGrp="1"/>
          </p:cNvSpPr>
          <p:nvPr>
            <p:ph type="title"/>
          </p:nvPr>
        </p:nvSpPr>
        <p:spPr/>
        <p:txBody>
          <a:bodyPr/>
          <a:lstStyle/>
          <a:p>
            <a:r>
              <a:rPr lang="en-US" dirty="0"/>
              <a:t>Top Engineering School Comparison Chart</a:t>
            </a:r>
          </a:p>
        </p:txBody>
      </p:sp>
      <p:sp>
        <p:nvSpPr>
          <p:cNvPr id="3" name="TextBox 2">
            <a:extLst>
              <a:ext uri="{FF2B5EF4-FFF2-40B4-BE49-F238E27FC236}">
                <a16:creationId xmlns:a16="http://schemas.microsoft.com/office/drawing/2014/main" id="{61E82ACB-1BB3-41C7-A472-ECC43577E38D}"/>
              </a:ext>
            </a:extLst>
          </p:cNvPr>
          <p:cNvSpPr txBox="1"/>
          <p:nvPr/>
        </p:nvSpPr>
        <p:spPr>
          <a:xfrm>
            <a:off x="280374" y="6068737"/>
            <a:ext cx="6343946" cy="261610"/>
          </a:xfrm>
          <a:prstGeom prst="rect">
            <a:avLst/>
          </a:prstGeom>
          <a:noFill/>
        </p:spPr>
        <p:txBody>
          <a:bodyPr wrap="square" rtlCol="0" anchor="t">
            <a:spAutoFit/>
          </a:bodyPr>
          <a:lstStyle/>
          <a:p>
            <a:r>
              <a:rPr lang="en-US" sz="1100" i="1" dirty="0"/>
              <a:t>Source: QS World University Rankings by Subject</a:t>
            </a:r>
          </a:p>
        </p:txBody>
      </p:sp>
      <p:graphicFrame>
        <p:nvGraphicFramePr>
          <p:cNvPr id="32" name="Table 31">
            <a:extLst>
              <a:ext uri="{FF2B5EF4-FFF2-40B4-BE49-F238E27FC236}">
                <a16:creationId xmlns:a16="http://schemas.microsoft.com/office/drawing/2014/main" id="{0BB1FD99-6494-4AA1-94DB-86CEDBEEDFCC}"/>
              </a:ext>
            </a:extLst>
          </p:cNvPr>
          <p:cNvGraphicFramePr>
            <a:graphicFrameLocks noGrp="1"/>
          </p:cNvGraphicFramePr>
          <p:nvPr/>
        </p:nvGraphicFramePr>
        <p:xfrm>
          <a:off x="2976842" y="1834746"/>
          <a:ext cx="5652324" cy="4002014"/>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1074160">
                  <a:extLst>
                    <a:ext uri="{9D8B030D-6E8A-4147-A177-3AD203B41FA5}">
                      <a16:colId xmlns:a16="http://schemas.microsoft.com/office/drawing/2014/main" val="1520310882"/>
                    </a:ext>
                  </a:extLst>
                </a:gridCol>
                <a:gridCol w="1146835">
                  <a:extLst>
                    <a:ext uri="{9D8B030D-6E8A-4147-A177-3AD203B41FA5}">
                      <a16:colId xmlns:a16="http://schemas.microsoft.com/office/drawing/2014/main" val="1619043398"/>
                    </a:ext>
                  </a:extLst>
                </a:gridCol>
                <a:gridCol w="1100961">
                  <a:extLst>
                    <a:ext uri="{9D8B030D-6E8A-4147-A177-3AD203B41FA5}">
                      <a16:colId xmlns:a16="http://schemas.microsoft.com/office/drawing/2014/main" val="911668322"/>
                    </a:ext>
                  </a:extLst>
                </a:gridCol>
                <a:gridCol w="1165184">
                  <a:extLst>
                    <a:ext uri="{9D8B030D-6E8A-4147-A177-3AD203B41FA5}">
                      <a16:colId xmlns:a16="http://schemas.microsoft.com/office/drawing/2014/main" val="1579699386"/>
                    </a:ext>
                  </a:extLst>
                </a:gridCol>
                <a:gridCol w="1165184">
                  <a:extLst>
                    <a:ext uri="{9D8B030D-6E8A-4147-A177-3AD203B41FA5}">
                      <a16:colId xmlns:a16="http://schemas.microsoft.com/office/drawing/2014/main" val="3623954407"/>
                    </a:ext>
                  </a:extLst>
                </a:gridCol>
              </a:tblGrid>
              <a:tr h="1109707">
                <a:tc>
                  <a:txBody>
                    <a:bodyPr/>
                    <a:lstStyle/>
                    <a:p>
                      <a:pPr algn="ctr" fontAlgn="b"/>
                      <a:endParaRPr lang="en-US" sz="1100" b="0" i="0" u="none" strike="noStrike" dirty="0">
                        <a:solidFill>
                          <a:srgbClr val="333333"/>
                        </a:solidFill>
                        <a:effectLst/>
                        <a:latin typeface="+mj-lt"/>
                      </a:endParaRP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3199715"/>
                  </a:ext>
                </a:extLst>
              </a:tr>
              <a:tr h="690145">
                <a:tc>
                  <a:txBody>
                    <a:bodyPr/>
                    <a:lstStyle/>
                    <a:p>
                      <a:pPr algn="ctr" fontAlgn="b"/>
                      <a:r>
                        <a:rPr lang="en-US" sz="1200" b="1" i="0" u="none" strike="noStrike" dirty="0">
                          <a:solidFill>
                            <a:srgbClr val="333333"/>
                          </a:solidFill>
                          <a:effectLst/>
                          <a:latin typeface="+mj-lt"/>
                        </a:rPr>
                        <a:t>Ranking</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2</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3</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4</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7182073"/>
                  </a:ext>
                </a:extLst>
              </a:tr>
              <a:tr h="734054">
                <a:tc>
                  <a:txBody>
                    <a:bodyPr/>
                    <a:lstStyle/>
                    <a:p>
                      <a:pPr algn="ctr" fontAlgn="b"/>
                      <a:r>
                        <a:rPr lang="en-US" sz="1200" b="1" i="0" u="none" strike="noStrike" dirty="0">
                          <a:solidFill>
                            <a:srgbClr val="333333"/>
                          </a:solidFill>
                          <a:effectLst/>
                          <a:latin typeface="+mj-lt"/>
                        </a:rPr>
                        <a:t>Citations Per Paper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95.1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99.9</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91.9</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93.8</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9340712"/>
                  </a:ext>
                </a:extLst>
              </a:tr>
              <a:tr h="734054">
                <a:tc>
                  <a:txBody>
                    <a:bodyPr/>
                    <a:lstStyle/>
                    <a:p>
                      <a:pPr algn="ctr" fontAlgn="b"/>
                      <a:r>
                        <a:rPr lang="en-US" sz="1200" b="1" i="0" u="none" strike="noStrike" dirty="0">
                          <a:solidFill>
                            <a:srgbClr val="333333"/>
                          </a:solidFill>
                          <a:effectLst/>
                          <a:latin typeface="+mj-lt"/>
                        </a:rPr>
                        <a:t>Academic Reputation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100</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95</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99.8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1128289"/>
                  </a:ext>
                </a:extLst>
              </a:tr>
              <a:tr h="734054">
                <a:tc>
                  <a:txBody>
                    <a:bodyPr/>
                    <a:lstStyle/>
                    <a:p>
                      <a:pPr algn="ctr" fontAlgn="b"/>
                      <a:r>
                        <a:rPr lang="en-US" sz="1200" b="1" i="0" u="none" strike="noStrike" dirty="0">
                          <a:solidFill>
                            <a:srgbClr val="333333"/>
                          </a:solidFill>
                          <a:effectLst/>
                          <a:latin typeface="+mj-lt"/>
                        </a:rPr>
                        <a:t>Employer Reputation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98.1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94.7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86.6</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6668871"/>
                  </a:ext>
                </a:extLst>
              </a:tr>
            </a:tbl>
          </a:graphicData>
        </a:graphic>
      </p:graphicFrame>
      <p:pic>
        <p:nvPicPr>
          <p:cNvPr id="34" name="Picture 8" descr="See the source image">
            <a:extLst>
              <a:ext uri="{FF2B5EF4-FFF2-40B4-BE49-F238E27FC236}">
                <a16:creationId xmlns:a16="http://schemas.microsoft.com/office/drawing/2014/main" id="{C5D8C1C7-787F-4D0C-B3F3-BA83A5926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8545" y="2056187"/>
            <a:ext cx="586381" cy="73874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B1E1F6C1-9445-4284-BA45-0D880BB6D3B2}"/>
              </a:ext>
            </a:extLst>
          </p:cNvPr>
          <p:cNvSpPr txBox="1"/>
          <p:nvPr/>
        </p:nvSpPr>
        <p:spPr>
          <a:xfrm>
            <a:off x="2777376" y="1376743"/>
            <a:ext cx="6849359" cy="261610"/>
          </a:xfrm>
          <a:prstGeom prst="rect">
            <a:avLst/>
          </a:prstGeom>
          <a:noFill/>
        </p:spPr>
        <p:txBody>
          <a:bodyPr wrap="square" rtlCol="0" anchor="t">
            <a:spAutoFit/>
          </a:bodyPr>
          <a:lstStyle/>
          <a:p>
            <a:r>
              <a:rPr lang="en-US" sz="1100" b="1" i="1" dirty="0"/>
              <a:t>MIT: Perfect Score in Academic Reputation </a:t>
            </a:r>
            <a:r>
              <a:rPr lang="en-US" sz="1100" b="1" dirty="0"/>
              <a:t>| </a:t>
            </a:r>
            <a:r>
              <a:rPr lang="en-US" sz="1100" b="1" i="1" dirty="0"/>
              <a:t>Stanford: (Nearly) Perfect Score in Citations Per Paper</a:t>
            </a:r>
          </a:p>
        </p:txBody>
      </p:sp>
      <p:pic>
        <p:nvPicPr>
          <p:cNvPr id="28674" name="Picture 2" descr="See the source image">
            <a:extLst>
              <a:ext uri="{FF2B5EF4-FFF2-40B4-BE49-F238E27FC236}">
                <a16:creationId xmlns:a16="http://schemas.microsoft.com/office/drawing/2014/main" id="{913E8E3B-C404-4642-8E3B-8D3C18FDA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592" y="1999944"/>
            <a:ext cx="572020" cy="851232"/>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See the source image">
            <a:extLst>
              <a:ext uri="{FF2B5EF4-FFF2-40B4-BE49-F238E27FC236}">
                <a16:creationId xmlns:a16="http://schemas.microsoft.com/office/drawing/2014/main" id="{F875DA1D-2309-40E3-8D31-F9537A146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4517" y="2323160"/>
            <a:ext cx="836106" cy="261610"/>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See the source image">
            <a:extLst>
              <a:ext uri="{FF2B5EF4-FFF2-40B4-BE49-F238E27FC236}">
                <a16:creationId xmlns:a16="http://schemas.microsoft.com/office/drawing/2014/main" id="{216CC3BD-0E80-41FB-893B-6A9AC843E9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957" y="2039280"/>
            <a:ext cx="1158839" cy="7725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hlinkClick r:id="rId6" action="ppaction://hlinksldjump"/>
            <a:extLst>
              <a:ext uri="{FF2B5EF4-FFF2-40B4-BE49-F238E27FC236}">
                <a16:creationId xmlns:a16="http://schemas.microsoft.com/office/drawing/2014/main" id="{82126D68-3294-884C-8140-D6310C853437}"/>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7" action="ppaction://hlinksldjump"/>
              </a:rPr>
              <a:t>[Back to Phase 1 SWOT]</a:t>
            </a:r>
            <a:endParaRPr lang="en-US" sz="1200" dirty="0"/>
          </a:p>
        </p:txBody>
      </p:sp>
    </p:spTree>
    <p:extLst>
      <p:ext uri="{BB962C8B-B14F-4D97-AF65-F5344CB8AC3E}">
        <p14:creationId xmlns:p14="http://schemas.microsoft.com/office/powerpoint/2010/main" val="2599730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Advisory Committee</a:t>
            </a:r>
          </a:p>
        </p:txBody>
      </p:sp>
      <p:sp>
        <p:nvSpPr>
          <p:cNvPr id="5" name="Rounded Rectangle 3"/>
          <p:cNvSpPr/>
          <p:nvPr/>
        </p:nvSpPr>
        <p:spPr>
          <a:xfrm>
            <a:off x="2072639" y="4837287"/>
            <a:ext cx="804672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ysClr val="windowText" lastClr="000000"/>
                </a:solidFill>
              </a:rPr>
              <a:t>Key responsibilities include offering ideas and input related to strategy to task force, responding to draft strategy statements and support in scheduled meetings, and communicating progress to key constituents</a:t>
            </a:r>
          </a:p>
        </p:txBody>
      </p:sp>
      <p:graphicFrame>
        <p:nvGraphicFramePr>
          <p:cNvPr id="10" name="Table 9">
            <a:extLst>
              <a:ext uri="{FF2B5EF4-FFF2-40B4-BE49-F238E27FC236}">
                <a16:creationId xmlns:a16="http://schemas.microsoft.com/office/drawing/2014/main" id="{F1FEA615-D81B-9848-B821-63877729BECF}"/>
              </a:ext>
            </a:extLst>
          </p:cNvPr>
          <p:cNvGraphicFramePr>
            <a:graphicFrameLocks noGrp="1"/>
          </p:cNvGraphicFramePr>
          <p:nvPr>
            <p:extLst>
              <p:ext uri="{D42A27DB-BD31-4B8C-83A1-F6EECF244321}">
                <p14:modId xmlns:p14="http://schemas.microsoft.com/office/powerpoint/2010/main" val="589897119"/>
              </p:ext>
            </p:extLst>
          </p:nvPr>
        </p:nvGraphicFramePr>
        <p:xfrm>
          <a:off x="1673072" y="2020713"/>
          <a:ext cx="8845853" cy="2713349"/>
        </p:xfrm>
        <a:graphic>
          <a:graphicData uri="http://schemas.openxmlformats.org/drawingml/2006/table">
            <a:tbl>
              <a:tblPr>
                <a:tableStyleId>{3B4B98B0-60AC-42C2-AFA5-B58CD77FA1E5}</a:tableStyleId>
              </a:tblPr>
              <a:tblGrid>
                <a:gridCol w="1331485">
                  <a:extLst>
                    <a:ext uri="{9D8B030D-6E8A-4147-A177-3AD203B41FA5}">
                      <a16:colId xmlns:a16="http://schemas.microsoft.com/office/drawing/2014/main" val="1474911150"/>
                    </a:ext>
                  </a:extLst>
                </a:gridCol>
                <a:gridCol w="3894868">
                  <a:extLst>
                    <a:ext uri="{9D8B030D-6E8A-4147-A177-3AD203B41FA5}">
                      <a16:colId xmlns:a16="http://schemas.microsoft.com/office/drawing/2014/main" val="4133300900"/>
                    </a:ext>
                  </a:extLst>
                </a:gridCol>
                <a:gridCol w="2870200">
                  <a:extLst>
                    <a:ext uri="{9D8B030D-6E8A-4147-A177-3AD203B41FA5}">
                      <a16:colId xmlns:a16="http://schemas.microsoft.com/office/drawing/2014/main" val="643983046"/>
                    </a:ext>
                  </a:extLst>
                </a:gridCol>
                <a:gridCol w="749300">
                  <a:extLst>
                    <a:ext uri="{9D8B030D-6E8A-4147-A177-3AD203B41FA5}">
                      <a16:colId xmlns:a16="http://schemas.microsoft.com/office/drawing/2014/main" val="2557679246"/>
                    </a:ext>
                  </a:extLst>
                </a:gridCol>
              </a:tblGrid>
              <a:tr h="117708">
                <a:tc>
                  <a:txBody>
                    <a:bodyPr/>
                    <a:lstStyle/>
                    <a:p>
                      <a:pPr algn="l" fontAlgn="b"/>
                      <a:r>
                        <a:rPr lang="en-US" sz="1200" b="1" u="none" strike="noStrike" dirty="0">
                          <a:solidFill>
                            <a:schemeClr val="bg1"/>
                          </a:solidFill>
                          <a:effectLst/>
                        </a:rPr>
                        <a:t>Name</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Title</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Organization</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Affiliation</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extLst>
                  <a:ext uri="{0D108BD9-81ED-4DB2-BD59-A6C34878D82A}">
                    <a16:rowId xmlns:a16="http://schemas.microsoft.com/office/drawing/2014/main" val="1227852169"/>
                  </a:ext>
                </a:extLst>
              </a:tr>
              <a:tr h="237698">
                <a:tc>
                  <a:txBody>
                    <a:bodyPr/>
                    <a:lstStyle/>
                    <a:p>
                      <a:pPr algn="l" fontAlgn="b"/>
                      <a:r>
                        <a:rPr lang="en-US" sz="1200" b="0" i="0" u="none" strike="noStrike" dirty="0">
                          <a:solidFill>
                            <a:srgbClr val="000000"/>
                          </a:solidFill>
                          <a:effectLst/>
                          <a:latin typeface="+mn-lt"/>
                        </a:rPr>
                        <a:t>Kamakshi Rao</a:t>
                      </a:r>
                    </a:p>
                  </a:txBody>
                  <a:tcPr marL="9525" marR="9525" marT="9525" marB="0" anchor="ctr"/>
                </a:tc>
                <a:tc>
                  <a:txBody>
                    <a:bodyPr/>
                    <a:lstStyle/>
                    <a:p>
                      <a:pPr algn="l" fontAlgn="b"/>
                      <a:r>
                        <a:rPr lang="en-US" sz="1200" b="0" i="0" u="none" strike="noStrike" dirty="0">
                          <a:solidFill>
                            <a:srgbClr val="000000"/>
                          </a:solidFill>
                          <a:effectLst/>
                          <a:latin typeface="+mn-lt"/>
                        </a:rPr>
                        <a:t>Assistant Director of Pharmacy; ESOP Adjunct Faculty</a:t>
                      </a:r>
                    </a:p>
                  </a:txBody>
                  <a:tcPr marL="9525" marR="9525" marT="9525" marB="0" anchor="ctr"/>
                </a:tc>
                <a:tc>
                  <a:txBody>
                    <a:bodyPr/>
                    <a:lstStyle/>
                    <a:p>
                      <a:pPr algn="l" fontAlgn="b"/>
                      <a:r>
                        <a:rPr lang="en-US" sz="1200" b="0" i="0" u="none" strike="noStrike" dirty="0">
                          <a:solidFill>
                            <a:srgbClr val="000000"/>
                          </a:solidFill>
                          <a:effectLst/>
                          <a:latin typeface="+mn-lt"/>
                        </a:rPr>
                        <a:t>UNC Health Care</a:t>
                      </a:r>
                    </a:p>
                  </a:txBody>
                  <a:tcPr marL="9525" marR="9525" marT="9525" marB="0" anchor="ctr"/>
                </a:tc>
                <a:tc>
                  <a:txBody>
                    <a:bodyPr/>
                    <a:lstStyle/>
                    <a:p>
                      <a:pPr algn="l" fontAlgn="b"/>
                      <a:r>
                        <a:rPr lang="en-US" sz="1200" b="0" i="0" u="none" strike="noStrike" dirty="0">
                          <a:solidFill>
                            <a:srgbClr val="000000"/>
                          </a:solidFill>
                          <a:effectLst/>
                          <a:latin typeface="+mn-lt"/>
                        </a:rPr>
                        <a:t>Faculty</a:t>
                      </a:r>
                    </a:p>
                  </a:txBody>
                  <a:tcPr marL="9525" marR="9525" marT="9525" marB="0" anchor="ctr"/>
                </a:tc>
                <a:extLst>
                  <a:ext uri="{0D108BD9-81ED-4DB2-BD59-A6C34878D82A}">
                    <a16:rowId xmlns:a16="http://schemas.microsoft.com/office/drawing/2014/main" val="3445355965"/>
                  </a:ext>
                </a:extLst>
              </a:tr>
              <a:tr h="237698">
                <a:tc>
                  <a:txBody>
                    <a:bodyPr/>
                    <a:lstStyle/>
                    <a:p>
                      <a:pPr algn="l" fontAlgn="b"/>
                      <a:r>
                        <a:rPr lang="en-US" sz="1200" b="0" i="0" u="none" strike="noStrike" dirty="0">
                          <a:solidFill>
                            <a:srgbClr val="000000"/>
                          </a:solidFill>
                          <a:effectLst/>
                          <a:latin typeface="Calibri" panose="020F0502020204030204" pitchFamily="34" charset="0"/>
                        </a:rPr>
                        <a:t>Denise Rhoney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Associate Dean for Education and Learning Innovation; Distinguished Professor, PACE</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Faculty</a:t>
                      </a:r>
                    </a:p>
                  </a:txBody>
                  <a:tcPr marL="9525" marR="9525" marT="9525" marB="0" anchor="ctr"/>
                </a:tc>
                <a:extLst>
                  <a:ext uri="{0D108BD9-81ED-4DB2-BD59-A6C34878D82A}">
                    <a16:rowId xmlns:a16="http://schemas.microsoft.com/office/drawing/2014/main" val="1948780772"/>
                  </a:ext>
                </a:extLst>
              </a:tr>
              <a:tr h="121865">
                <a:tc>
                  <a:txBody>
                    <a:bodyPr/>
                    <a:lstStyle/>
                    <a:p>
                      <a:pPr algn="l" fontAlgn="b"/>
                      <a:r>
                        <a:rPr lang="en-US" sz="1200" b="0" i="0" u="none" strike="noStrike" dirty="0">
                          <a:solidFill>
                            <a:srgbClr val="000000"/>
                          </a:solidFill>
                          <a:effectLst/>
                          <a:latin typeface="Calibri" panose="020F0502020204030204" pitchFamily="34" charset="0"/>
                        </a:rPr>
                        <a:t>David Routh</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UNC Vice Chancellor for Development</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University of North Carolina at Chapel Hill</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Partners</a:t>
                      </a:r>
                    </a:p>
                  </a:txBody>
                  <a:tcPr marL="9525" marR="9525" marT="9525" marB="0" anchor="ctr"/>
                </a:tc>
                <a:extLst>
                  <a:ext uri="{0D108BD9-81ED-4DB2-BD59-A6C34878D82A}">
                    <a16:rowId xmlns:a16="http://schemas.microsoft.com/office/drawing/2014/main" val="574833035"/>
                  </a:ext>
                </a:extLst>
              </a:tr>
              <a:tr h="121865">
                <a:tc>
                  <a:txBody>
                    <a:bodyPr/>
                    <a:lstStyle/>
                    <a:p>
                      <a:pPr algn="l" fontAlgn="b"/>
                      <a:r>
                        <a:rPr lang="en-US" sz="1200" b="0" i="0" u="none" strike="noStrike" dirty="0">
                          <a:solidFill>
                            <a:srgbClr val="000000"/>
                          </a:solidFill>
                          <a:effectLst/>
                          <a:latin typeface="Calibri" panose="020F0502020204030204" pitchFamily="34" charset="0"/>
                        </a:rPr>
                        <a:t>Wayne Sasser</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Representative of District 67</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North Carolina House of Representatives</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Partners</a:t>
                      </a:r>
                    </a:p>
                  </a:txBody>
                  <a:tcPr marL="9525" marR="9525" marT="9525" marB="0" anchor="ctr"/>
                </a:tc>
                <a:extLst>
                  <a:ext uri="{0D108BD9-81ED-4DB2-BD59-A6C34878D82A}">
                    <a16:rowId xmlns:a16="http://schemas.microsoft.com/office/drawing/2014/main" val="3273218454"/>
                  </a:ext>
                </a:extLst>
              </a:tr>
              <a:tr h="121865">
                <a:tc>
                  <a:txBody>
                    <a:bodyPr/>
                    <a:lstStyle/>
                    <a:p>
                      <a:pPr algn="l" fontAlgn="b"/>
                      <a:r>
                        <a:rPr lang="en-US" sz="1200" b="0" i="0" u="none" strike="noStrike" dirty="0">
                          <a:solidFill>
                            <a:srgbClr val="000000"/>
                          </a:solidFill>
                          <a:effectLst/>
                          <a:latin typeface="Calibri" panose="020F0502020204030204" pitchFamily="34" charset="0"/>
                        </a:rPr>
                        <a:t>Katie Sheldon</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District Director of HCA</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Mission Health System</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Partners</a:t>
                      </a:r>
                    </a:p>
                  </a:txBody>
                  <a:tcPr marL="9525" marR="9525" marT="9525" marB="0" anchor="ctr"/>
                </a:tc>
                <a:extLst>
                  <a:ext uri="{0D108BD9-81ED-4DB2-BD59-A6C34878D82A}">
                    <a16:rowId xmlns:a16="http://schemas.microsoft.com/office/drawing/2014/main" val="2515816773"/>
                  </a:ext>
                </a:extLst>
              </a:tr>
              <a:tr h="121865">
                <a:tc>
                  <a:txBody>
                    <a:bodyPr/>
                    <a:lstStyle/>
                    <a:p>
                      <a:pPr algn="l" fontAlgn="b"/>
                      <a:r>
                        <a:rPr lang="en-US" sz="1200" b="0" i="0" u="none" strike="noStrike" dirty="0">
                          <a:solidFill>
                            <a:srgbClr val="000000"/>
                          </a:solidFill>
                          <a:effectLst/>
                          <a:latin typeface="Calibri" panose="020F0502020204030204" pitchFamily="34" charset="0"/>
                        </a:rPr>
                        <a:t>William Slattery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Partner; ESOP Pinnacle Hill Steering Committee Member</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Deerfield Management</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Partners</a:t>
                      </a:r>
                    </a:p>
                  </a:txBody>
                  <a:tcPr marL="9525" marR="9525" marT="9525" marB="0" anchor="ctr"/>
                </a:tc>
                <a:extLst>
                  <a:ext uri="{0D108BD9-81ED-4DB2-BD59-A6C34878D82A}">
                    <a16:rowId xmlns:a16="http://schemas.microsoft.com/office/drawing/2014/main" val="2460832679"/>
                  </a:ext>
                </a:extLst>
              </a:tr>
              <a:tr h="121865">
                <a:tc>
                  <a:txBody>
                    <a:bodyPr/>
                    <a:lstStyle/>
                    <a:p>
                      <a:pPr algn="l" fontAlgn="b"/>
                      <a:r>
                        <a:rPr lang="en-US" sz="1200" b="0" i="0" u="none" strike="noStrike" dirty="0">
                          <a:solidFill>
                            <a:srgbClr val="000000"/>
                          </a:solidFill>
                          <a:effectLst/>
                          <a:latin typeface="Calibri" panose="020F0502020204030204" pitchFamily="34" charset="0"/>
                        </a:rPr>
                        <a:t>Betsy Sleath</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Chair &amp; Distinguished Professor, DPOP</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Faculty</a:t>
                      </a:r>
                    </a:p>
                  </a:txBody>
                  <a:tcPr marL="9525" marR="9525" marT="9525" marB="0" anchor="ctr"/>
                </a:tc>
                <a:extLst>
                  <a:ext uri="{0D108BD9-81ED-4DB2-BD59-A6C34878D82A}">
                    <a16:rowId xmlns:a16="http://schemas.microsoft.com/office/drawing/2014/main" val="1703000543"/>
                  </a:ext>
                </a:extLst>
              </a:tr>
              <a:tr h="237698">
                <a:tc>
                  <a:txBody>
                    <a:bodyPr/>
                    <a:lstStyle/>
                    <a:p>
                      <a:pPr algn="l" fontAlgn="b"/>
                      <a:r>
                        <a:rPr lang="en-US" sz="1200" b="0" i="0" u="none" strike="noStrike" dirty="0">
                          <a:solidFill>
                            <a:srgbClr val="000000"/>
                          </a:solidFill>
                          <a:effectLst/>
                          <a:latin typeface="Calibri" panose="020F0502020204030204" pitchFamily="34" charset="0"/>
                        </a:rPr>
                        <a:t>Alex Tropsha</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Associate Dean for Data and Data Science; Distinguished Professor, CBMC</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Faculty</a:t>
                      </a:r>
                    </a:p>
                  </a:txBody>
                  <a:tcPr marL="9525" marR="9525" marT="9525" marB="0" anchor="ctr"/>
                </a:tc>
                <a:extLst>
                  <a:ext uri="{0D108BD9-81ED-4DB2-BD59-A6C34878D82A}">
                    <a16:rowId xmlns:a16="http://schemas.microsoft.com/office/drawing/2014/main" val="325595572"/>
                  </a:ext>
                </a:extLst>
              </a:tr>
              <a:tr h="121865">
                <a:tc>
                  <a:txBody>
                    <a:bodyPr/>
                    <a:lstStyle/>
                    <a:p>
                      <a:pPr algn="l" fontAlgn="b"/>
                      <a:r>
                        <a:rPr lang="en-US" sz="1200" b="0" i="0" u="none" strike="noStrike" dirty="0">
                          <a:solidFill>
                            <a:srgbClr val="000000"/>
                          </a:solidFill>
                          <a:effectLst/>
                          <a:latin typeface="Calibri" panose="020F0502020204030204" pitchFamily="34" charset="0"/>
                        </a:rPr>
                        <a:t>Greg Vassie</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Co-founder, &amp; CFO</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IndyCare</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Alumni</a:t>
                      </a:r>
                    </a:p>
                  </a:txBody>
                  <a:tcPr marL="9525" marR="9525" marT="9525" marB="0" anchor="ctr"/>
                </a:tc>
                <a:extLst>
                  <a:ext uri="{0D108BD9-81ED-4DB2-BD59-A6C34878D82A}">
                    <a16:rowId xmlns:a16="http://schemas.microsoft.com/office/drawing/2014/main" val="4191204523"/>
                  </a:ext>
                </a:extLst>
              </a:tr>
              <a:tr h="121865">
                <a:tc>
                  <a:txBody>
                    <a:bodyPr/>
                    <a:lstStyle/>
                    <a:p>
                      <a:pPr algn="l" fontAlgn="b"/>
                      <a:r>
                        <a:rPr lang="en-US" sz="1200" b="0" i="0" u="none" strike="noStrike" dirty="0">
                          <a:solidFill>
                            <a:srgbClr val="000000"/>
                          </a:solidFill>
                          <a:effectLst/>
                          <a:latin typeface="Calibri" panose="020F0502020204030204" pitchFamily="34" charset="0"/>
                        </a:rPr>
                        <a:t>Abbie Williamson</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Executive Director of Pharmacy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WakeMed Health and Hospital</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Partners</a:t>
                      </a:r>
                    </a:p>
                  </a:txBody>
                  <a:tcPr marL="9525" marR="9525" marT="9525" marB="0" anchor="ctr"/>
                </a:tc>
                <a:extLst>
                  <a:ext uri="{0D108BD9-81ED-4DB2-BD59-A6C34878D82A}">
                    <a16:rowId xmlns:a16="http://schemas.microsoft.com/office/drawing/2014/main" val="564882326"/>
                  </a:ext>
                </a:extLst>
              </a:tr>
              <a:tr h="121865">
                <a:tc>
                  <a:txBody>
                    <a:bodyPr/>
                    <a:lstStyle/>
                    <a:p>
                      <a:pPr algn="l" fontAlgn="b"/>
                      <a:r>
                        <a:rPr lang="en-US" sz="1200" b="0" i="0" u="none" strike="noStrike" dirty="0">
                          <a:solidFill>
                            <a:srgbClr val="000000"/>
                          </a:solidFill>
                          <a:effectLst/>
                          <a:latin typeface="Calibri" panose="020F0502020204030204" pitchFamily="34" charset="0"/>
                        </a:rPr>
                        <a:t>Brad Wingo</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Assistant Dean of Students</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Staff</a:t>
                      </a:r>
                    </a:p>
                  </a:txBody>
                  <a:tcPr marL="9525" marR="9525" marT="9525" marB="0" anchor="ctr"/>
                </a:tc>
                <a:extLst>
                  <a:ext uri="{0D108BD9-81ED-4DB2-BD59-A6C34878D82A}">
                    <a16:rowId xmlns:a16="http://schemas.microsoft.com/office/drawing/2014/main" val="2857299015"/>
                  </a:ext>
                </a:extLst>
              </a:tr>
            </a:tbl>
          </a:graphicData>
        </a:graphic>
      </p:graphicFrame>
    </p:spTree>
    <p:extLst>
      <p:ext uri="{BB962C8B-B14F-4D97-AF65-F5344CB8AC3E}">
        <p14:creationId xmlns:p14="http://schemas.microsoft.com/office/powerpoint/2010/main" val="31534771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B7BA-5A04-47F7-9745-82A26D147AC8}"/>
              </a:ext>
            </a:extLst>
          </p:cNvPr>
          <p:cNvSpPr>
            <a:spLocks noGrp="1"/>
          </p:cNvSpPr>
          <p:nvPr>
            <p:ph type="title"/>
          </p:nvPr>
        </p:nvSpPr>
        <p:spPr>
          <a:xfrm>
            <a:off x="439917" y="170389"/>
            <a:ext cx="11385637" cy="830997"/>
          </a:xfrm>
        </p:spPr>
        <p:txBody>
          <a:bodyPr/>
          <a:lstStyle/>
          <a:p>
            <a:r>
              <a:rPr lang="en-US" dirty="0"/>
              <a:t>A Closer Look: Top Global Competitors Degree Offerings and Research </a:t>
            </a:r>
          </a:p>
        </p:txBody>
      </p:sp>
      <p:graphicFrame>
        <p:nvGraphicFramePr>
          <p:cNvPr id="5" name="Diagram 4">
            <a:extLst>
              <a:ext uri="{FF2B5EF4-FFF2-40B4-BE49-F238E27FC236}">
                <a16:creationId xmlns:a16="http://schemas.microsoft.com/office/drawing/2014/main" id="{8625750B-B577-4409-AB85-EDC7BD766950}"/>
              </a:ext>
            </a:extLst>
          </p:cNvPr>
          <p:cNvGraphicFramePr/>
          <p:nvPr/>
        </p:nvGraphicFramePr>
        <p:xfrm>
          <a:off x="3176330" y="1298181"/>
          <a:ext cx="5324297" cy="3169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945A9C3-0E6A-47E8-8EC1-D652C810B14A}"/>
              </a:ext>
            </a:extLst>
          </p:cNvPr>
          <p:cNvSpPr txBox="1"/>
          <p:nvPr/>
        </p:nvSpPr>
        <p:spPr>
          <a:xfrm>
            <a:off x="9015671" y="1188055"/>
            <a:ext cx="2666476" cy="4139595"/>
          </a:xfrm>
          <a:prstGeom prst="rect">
            <a:avLst/>
          </a:prstGeom>
          <a:noFill/>
        </p:spPr>
        <p:txBody>
          <a:bodyPr wrap="square" rtlCol="0">
            <a:spAutoFit/>
          </a:bodyPr>
          <a:lstStyle/>
          <a:p>
            <a:pPr marR="0" lvl="0" algn="ctr">
              <a:spcBef>
                <a:spcPts val="0"/>
              </a:spcBef>
              <a:spcAft>
                <a:spcPts val="0"/>
              </a:spcAft>
            </a:pPr>
            <a:r>
              <a:rPr lang="en-US" sz="1000" u="sng" dirty="0">
                <a:solidFill>
                  <a:srgbClr val="222222"/>
                </a:solidFill>
                <a:latin typeface="+mj-lt"/>
                <a:ea typeface="Times New Roman" panose="02020603050405020304" pitchFamily="18" charset="0"/>
                <a:cs typeface="Calibri" panose="020F0502020204030204" pitchFamily="34" charset="0"/>
              </a:rPr>
              <a:t>Offerings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Doctor of Pharmacy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Doctor of Philosophy in Pharmaceutical Sciences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Master of Science in Pharmaceutical Sciences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Master of Science in Pharmacy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PharmD for Pharmacists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PharmD – MBA</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Pharmaceutical Chemistry Specialist</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Residency Programs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International Pharmacy Graduate Program</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Continuous Professional Development</a:t>
            </a:r>
          </a:p>
          <a:p>
            <a:pPr marL="171450" marR="0" lvl="0" indent="-171450">
              <a:spcBef>
                <a:spcPts val="0"/>
              </a:spcBef>
              <a:spcAft>
                <a:spcPts val="0"/>
              </a:spcAft>
              <a:buFont typeface="Arial" panose="020B0604020202020204" pitchFamily="34" charset="0"/>
              <a:buChar char="•"/>
            </a:pPr>
            <a:endParaRPr lang="en-US" sz="1000"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00" u="sng" dirty="0">
                <a:solidFill>
                  <a:srgbClr val="222222"/>
                </a:solidFill>
                <a:latin typeface="+mj-lt"/>
                <a:ea typeface="Times New Roman" panose="02020603050405020304" pitchFamily="18" charset="0"/>
                <a:cs typeface="Calibri" panose="020F0502020204030204" pitchFamily="34" charset="0"/>
              </a:rPr>
              <a:t>Research Focuses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Molecular Basis of Drug Targets and Diseases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Drug Development and Disease Diagnostics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Clinical Pharmacy Research</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Drug Safety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Health Services Research</a:t>
            </a:r>
          </a:p>
          <a:p>
            <a:pPr marL="171450" marR="0" lvl="0" indent="-171450">
              <a:spcBef>
                <a:spcPts val="0"/>
              </a:spcBef>
              <a:spcAft>
                <a:spcPts val="0"/>
              </a:spcAft>
              <a:buFont typeface="Arial" panose="020B0604020202020204" pitchFamily="34" charset="0"/>
              <a:buChar char="•"/>
            </a:pPr>
            <a:endParaRPr lang="en-US" sz="1000" dirty="0">
              <a:solidFill>
                <a:srgbClr val="222222"/>
              </a:solidFill>
              <a:latin typeface="+mj-lt"/>
              <a:ea typeface="Times New Roman" panose="02020603050405020304" pitchFamily="18" charset="0"/>
              <a:cs typeface="Calibri" panose="020F0502020204030204" pitchFamily="34" charset="0"/>
            </a:endParaRPr>
          </a:p>
          <a:p>
            <a:pPr marR="0" lvl="0">
              <a:spcBef>
                <a:spcPts val="0"/>
              </a:spcBef>
              <a:spcAft>
                <a:spcPts val="0"/>
              </a:spcAft>
            </a:pPr>
            <a:endParaRPr lang="en-US" sz="1000" dirty="0">
              <a:solidFill>
                <a:srgbClr val="222222"/>
              </a:solidFill>
              <a:latin typeface="+mj-lt"/>
              <a:ea typeface="Times New Roman" panose="02020603050405020304" pitchFamily="18" charset="0"/>
              <a:cs typeface="Calibri" panose="020F0502020204030204" pitchFamily="34" charset="0"/>
            </a:endParaRPr>
          </a:p>
          <a:p>
            <a:pPr marL="171450" marR="0" lvl="0" indent="-171450">
              <a:spcBef>
                <a:spcPts val="0"/>
              </a:spcBef>
              <a:spcAft>
                <a:spcPts val="0"/>
              </a:spcAft>
              <a:buFont typeface="Arial" panose="020B0604020202020204" pitchFamily="34" charset="0"/>
              <a:buChar char="•"/>
            </a:pPr>
            <a:endParaRPr lang="en-US" sz="1100" b="1" dirty="0">
              <a:solidFill>
                <a:srgbClr val="222222"/>
              </a:solidFill>
              <a:latin typeface="+mj-lt"/>
              <a:ea typeface="Times New Roman" panose="02020603050405020304" pitchFamily="18" charset="0"/>
              <a:cs typeface="Calibri" panose="020F0502020204030204" pitchFamily="34" charset="0"/>
            </a:endParaRPr>
          </a:p>
          <a:p>
            <a:pPr marR="0" lvl="0">
              <a:spcBef>
                <a:spcPts val="0"/>
              </a:spcBef>
              <a:spcAft>
                <a:spcPts val="0"/>
              </a:spcAft>
            </a:pPr>
            <a:endParaRPr lang="en-US" sz="1100" b="1" dirty="0">
              <a:solidFill>
                <a:srgbClr val="222222"/>
              </a:solidFill>
              <a:latin typeface="+mj-lt"/>
              <a:ea typeface="Times New Roman" panose="02020603050405020304" pitchFamily="18" charset="0"/>
              <a:cs typeface="Times New Roman" panose="02020603050405020304" pitchFamily="18" charset="0"/>
            </a:endParaRPr>
          </a:p>
          <a:p>
            <a:pPr marR="0" lvl="0">
              <a:spcBef>
                <a:spcPts val="0"/>
              </a:spcBef>
              <a:spcAft>
                <a:spcPts val="0"/>
              </a:spcAft>
            </a:pPr>
            <a:endParaRPr lang="en-US" sz="1100" b="1" dirty="0">
              <a:solidFill>
                <a:srgbClr val="222222"/>
              </a:solidFill>
              <a:latin typeface="+mj-lt"/>
              <a:ea typeface="Times New Roman" panose="02020603050405020304" pitchFamily="18" charset="0"/>
              <a:cs typeface="Calibri" panose="020F0502020204030204" pitchFamily="34" charset="0"/>
            </a:endParaRPr>
          </a:p>
        </p:txBody>
      </p:sp>
      <p:pic>
        <p:nvPicPr>
          <p:cNvPr id="15" name="Picture 16" descr="See the source image">
            <a:extLst>
              <a:ext uri="{FF2B5EF4-FFF2-40B4-BE49-F238E27FC236}">
                <a16:creationId xmlns:a16="http://schemas.microsoft.com/office/drawing/2014/main" id="{E3D22528-F82D-4D21-998C-024E723028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1819" y="1370283"/>
            <a:ext cx="1551250" cy="15512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See the source image">
            <a:extLst>
              <a:ext uri="{FF2B5EF4-FFF2-40B4-BE49-F238E27FC236}">
                <a16:creationId xmlns:a16="http://schemas.microsoft.com/office/drawing/2014/main" id="{6B85CD33-CF99-40EC-943D-548471DAE0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6132" y="3218328"/>
            <a:ext cx="2006093" cy="8561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911AF7B-4F44-406A-968F-819F6498DDE1}"/>
              </a:ext>
            </a:extLst>
          </p:cNvPr>
          <p:cNvSpPr txBox="1"/>
          <p:nvPr/>
        </p:nvSpPr>
        <p:spPr>
          <a:xfrm>
            <a:off x="6207701" y="4464798"/>
            <a:ext cx="2666476" cy="1969770"/>
          </a:xfrm>
          <a:prstGeom prst="rect">
            <a:avLst/>
          </a:prstGeom>
          <a:noFill/>
        </p:spPr>
        <p:txBody>
          <a:bodyPr wrap="square" rtlCol="0">
            <a:spAutoFit/>
          </a:bodyPr>
          <a:lstStyle/>
          <a:p>
            <a:pPr marR="0" lvl="0" algn="ctr">
              <a:spcBef>
                <a:spcPts val="0"/>
              </a:spcBef>
              <a:spcAft>
                <a:spcPts val="0"/>
              </a:spcAft>
            </a:pPr>
            <a:r>
              <a:rPr lang="en-US" sz="1000" u="sng" dirty="0">
                <a:solidFill>
                  <a:srgbClr val="222222"/>
                </a:solidFill>
                <a:latin typeface="+mj-lt"/>
                <a:ea typeface="Times New Roman" panose="02020603050405020304" pitchFamily="18" charset="0"/>
                <a:cs typeface="Calibri" panose="020F0502020204030204" pitchFamily="34" charset="0"/>
              </a:rPr>
              <a:t>Research Focuses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Times New Roman" panose="02020603050405020304" pitchFamily="18" charset="0"/>
              </a:rPr>
              <a:t>Age related medicines development and use</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Times New Roman" panose="02020603050405020304" pitchFamily="18" charset="0"/>
              </a:rPr>
              <a:t>Drug discovery and therapeutic target identification</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Times New Roman" panose="02020603050405020304" pitchFamily="18" charset="0"/>
              </a:rPr>
              <a:t>Fabrication and synthetic technologies for advanced drug delivery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Times New Roman" panose="02020603050405020304" pitchFamily="18" charset="0"/>
              </a:rPr>
              <a:t>Medicines use and optimization</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Times New Roman" panose="02020603050405020304" pitchFamily="18" charset="0"/>
              </a:rPr>
              <a:t>Pharmacoepidemiology and medication safety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Times New Roman" panose="02020603050405020304" pitchFamily="18" charset="0"/>
              </a:rPr>
              <a:t>Translational neuroscience</a:t>
            </a:r>
          </a:p>
          <a:p>
            <a:pPr marL="171450" marR="0" lvl="0" indent="-171450">
              <a:spcBef>
                <a:spcPts val="0"/>
              </a:spcBef>
              <a:spcAft>
                <a:spcPts val="0"/>
              </a:spcAft>
              <a:buFont typeface="Arial" panose="020B0604020202020204" pitchFamily="34" charset="0"/>
              <a:buChar char="•"/>
            </a:pPr>
            <a:endParaRPr lang="en-US" sz="1100" b="1" dirty="0">
              <a:solidFill>
                <a:srgbClr val="222222"/>
              </a:solidFill>
              <a:latin typeface="+mj-lt"/>
              <a:ea typeface="Times New Roman" panose="02020603050405020304" pitchFamily="18" charset="0"/>
              <a:cs typeface="Times New Roman" panose="02020603050405020304" pitchFamily="18" charset="0"/>
            </a:endParaRPr>
          </a:p>
          <a:p>
            <a:pPr marR="0" lvl="0">
              <a:spcBef>
                <a:spcPts val="0"/>
              </a:spcBef>
              <a:spcAft>
                <a:spcPts val="0"/>
              </a:spcAft>
            </a:pPr>
            <a:endParaRPr lang="en-US" sz="1100" b="1" dirty="0">
              <a:solidFill>
                <a:srgbClr val="222222"/>
              </a:solidFill>
              <a:latin typeface="+mj-lt"/>
              <a:ea typeface="Times New Roman" panose="020206030504050203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C38A78E0-3B41-4BCF-81FD-2FED33D52F04}"/>
              </a:ext>
            </a:extLst>
          </p:cNvPr>
          <p:cNvSpPr txBox="1"/>
          <p:nvPr/>
        </p:nvSpPr>
        <p:spPr>
          <a:xfrm>
            <a:off x="677690" y="1156350"/>
            <a:ext cx="2307561" cy="3108543"/>
          </a:xfrm>
          <a:prstGeom prst="rect">
            <a:avLst/>
          </a:prstGeom>
          <a:noFill/>
        </p:spPr>
        <p:txBody>
          <a:bodyPr wrap="square" rtlCol="0">
            <a:spAutoFit/>
          </a:bodyPr>
          <a:lstStyle/>
          <a:p>
            <a:pPr marR="0" lvl="0" algn="ctr">
              <a:spcBef>
                <a:spcPts val="0"/>
              </a:spcBef>
              <a:spcAft>
                <a:spcPts val="0"/>
              </a:spcAft>
            </a:pPr>
            <a:r>
              <a:rPr lang="en-US" sz="1000" u="sng" dirty="0">
                <a:solidFill>
                  <a:srgbClr val="222222"/>
                </a:solidFill>
                <a:latin typeface="+mj-lt"/>
                <a:ea typeface="Times New Roman" panose="02020603050405020304" pitchFamily="18" charset="0"/>
                <a:cs typeface="Calibri" panose="020F0502020204030204" pitchFamily="34" charset="0"/>
              </a:rPr>
              <a:t>Offerings</a:t>
            </a:r>
          </a:p>
          <a:p>
            <a:pPr marR="0" lvl="0">
              <a:spcBef>
                <a:spcPts val="0"/>
              </a:spcBef>
              <a:spcAft>
                <a:spcPts val="0"/>
              </a:spcAft>
            </a:pPr>
            <a:r>
              <a:rPr lang="en-US" sz="1000" dirty="0">
                <a:solidFill>
                  <a:srgbClr val="222222"/>
                </a:solidFill>
                <a:latin typeface="+mj-lt"/>
                <a:ea typeface="Times New Roman" panose="02020603050405020304" pitchFamily="18" charset="0"/>
                <a:cs typeface="Calibri" panose="020F0502020204030204" pitchFamily="34" charset="0"/>
              </a:rPr>
              <a:t>Undergraduate degrees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Bachelor of pharmacy</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Masters of pharmacy</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Bachelor of pharmaceutical science</a:t>
            </a:r>
          </a:p>
          <a:p>
            <a:pPr marR="0" lvl="0">
              <a:spcBef>
                <a:spcPts val="0"/>
              </a:spcBef>
              <a:spcAft>
                <a:spcPts val="0"/>
              </a:spcAft>
            </a:pPr>
            <a:r>
              <a:rPr lang="en-US" sz="1000" dirty="0">
                <a:solidFill>
                  <a:srgbClr val="222222"/>
                </a:solidFill>
                <a:latin typeface="+mj-lt"/>
                <a:ea typeface="Times New Roman" panose="02020603050405020304" pitchFamily="18" charset="0"/>
                <a:cs typeface="Calibri" panose="020F0502020204030204" pitchFamily="34" charset="0"/>
              </a:rPr>
              <a:t>Postgraduate Offerings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Clinical pharmacy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Master of pharmacy</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Graduate entry pharmacy</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Wound care</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Monash Internship Programs</a:t>
            </a:r>
          </a:p>
          <a:p>
            <a:pPr marR="0" lvl="0">
              <a:spcBef>
                <a:spcPts val="0"/>
              </a:spcBef>
              <a:spcAft>
                <a:spcPts val="0"/>
              </a:spcAft>
            </a:pPr>
            <a:r>
              <a:rPr lang="en-US" sz="1000" dirty="0">
                <a:solidFill>
                  <a:srgbClr val="222222"/>
                </a:solidFill>
                <a:latin typeface="+mj-lt"/>
                <a:ea typeface="Times New Roman" panose="02020603050405020304" pitchFamily="18" charset="0"/>
                <a:cs typeface="Calibri" panose="020F0502020204030204" pitchFamily="34" charset="0"/>
              </a:rPr>
              <a:t>Research degrees/Doctoral program</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Honours degree in Pharmaceutical Science (1 year program)</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Master of Philosophy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Doctoral Program</a:t>
            </a:r>
          </a:p>
          <a:p>
            <a:pPr marL="171450" marR="0" lvl="0" indent="-171450">
              <a:spcBef>
                <a:spcPts val="0"/>
              </a:spcBef>
              <a:spcAft>
                <a:spcPts val="0"/>
              </a:spcAft>
              <a:buFont typeface="Arial" panose="020B0604020202020204" pitchFamily="34" charset="0"/>
              <a:buChar char="•"/>
            </a:pPr>
            <a:endParaRPr lang="en-US" sz="1200" b="1" dirty="0">
              <a:solidFill>
                <a:srgbClr val="222222"/>
              </a:solidFill>
              <a:latin typeface="+mj-lt"/>
              <a:ea typeface="Times New Roman" panose="02020603050405020304" pitchFamily="18" charset="0"/>
              <a:cs typeface="Calibri" panose="020F0502020204030204" pitchFamily="34" charset="0"/>
            </a:endParaRPr>
          </a:p>
          <a:p>
            <a:pPr marL="171450" marR="0" lvl="0" indent="-171450">
              <a:spcBef>
                <a:spcPts val="0"/>
              </a:spcBef>
              <a:spcAft>
                <a:spcPts val="0"/>
              </a:spcAft>
              <a:buFont typeface="Arial" panose="020B0604020202020204" pitchFamily="34" charset="0"/>
              <a:buChar char="•"/>
            </a:pPr>
            <a:endParaRPr lang="en-US" sz="1200" b="1" dirty="0">
              <a:solidFill>
                <a:srgbClr val="222222"/>
              </a:solidFill>
              <a:latin typeface="+mj-lt"/>
              <a:ea typeface="Times New Roman" panose="02020603050405020304" pitchFamily="18" charset="0"/>
              <a:cs typeface="Times New Roman" panose="02020603050405020304" pitchFamily="18" charset="0"/>
            </a:endParaRPr>
          </a:p>
          <a:p>
            <a:pPr marR="0" lvl="0">
              <a:spcBef>
                <a:spcPts val="0"/>
              </a:spcBef>
              <a:spcAft>
                <a:spcPts val="0"/>
              </a:spcAft>
            </a:pPr>
            <a:endParaRPr lang="en-US" sz="1200" b="1" dirty="0">
              <a:solidFill>
                <a:srgbClr val="222222"/>
              </a:solidFill>
              <a:latin typeface="+mj-lt"/>
              <a:ea typeface="Times New Roman" panose="02020603050405020304" pitchFamily="18" charset="0"/>
              <a:cs typeface="Calibri" panose="020F0502020204030204" pitchFamily="34" charset="0"/>
            </a:endParaRPr>
          </a:p>
        </p:txBody>
      </p:sp>
      <p:sp>
        <p:nvSpPr>
          <p:cNvPr id="23" name="TextBox 22">
            <a:extLst>
              <a:ext uri="{FF2B5EF4-FFF2-40B4-BE49-F238E27FC236}">
                <a16:creationId xmlns:a16="http://schemas.microsoft.com/office/drawing/2014/main" id="{7EB4CDC0-EA57-4341-9977-F044876C769A}"/>
              </a:ext>
            </a:extLst>
          </p:cNvPr>
          <p:cNvSpPr txBox="1"/>
          <p:nvPr/>
        </p:nvSpPr>
        <p:spPr>
          <a:xfrm>
            <a:off x="669577" y="3721620"/>
            <a:ext cx="2307561" cy="1815882"/>
          </a:xfrm>
          <a:prstGeom prst="rect">
            <a:avLst/>
          </a:prstGeom>
          <a:noFill/>
        </p:spPr>
        <p:txBody>
          <a:bodyPr wrap="square" rtlCol="0">
            <a:spAutoFit/>
          </a:bodyPr>
          <a:lstStyle/>
          <a:p>
            <a:pPr marR="0" lvl="0" algn="ctr">
              <a:spcBef>
                <a:spcPts val="0"/>
              </a:spcBef>
              <a:spcAft>
                <a:spcPts val="0"/>
              </a:spcAft>
            </a:pPr>
            <a:r>
              <a:rPr lang="en-US" sz="1000" u="sng" dirty="0">
                <a:solidFill>
                  <a:srgbClr val="222222"/>
                </a:solidFill>
                <a:latin typeface="+mj-lt"/>
                <a:ea typeface="Times New Roman" panose="02020603050405020304" pitchFamily="18" charset="0"/>
                <a:cs typeface="Calibri" panose="020F0502020204030204" pitchFamily="34" charset="0"/>
              </a:rPr>
              <a:t>Research Focuses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Drug Candidate Optimization</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Drug Delivery, Disposition and Dynamics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Drug Discovery Biology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Medicinal Chemistry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Centre for Medicine Use and Safety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International collaboration with other top schools </a:t>
            </a:r>
          </a:p>
          <a:p>
            <a:pPr marR="0" lvl="0">
              <a:spcBef>
                <a:spcPts val="0"/>
              </a:spcBef>
              <a:spcAft>
                <a:spcPts val="0"/>
              </a:spcAft>
            </a:pPr>
            <a:endParaRPr lang="en-US" sz="1100" b="1" dirty="0">
              <a:solidFill>
                <a:srgbClr val="222222"/>
              </a:solidFill>
              <a:latin typeface="+mj-lt"/>
              <a:ea typeface="Times New Roman" panose="02020603050405020304" pitchFamily="18" charset="0"/>
              <a:cs typeface="Times New Roman" panose="02020603050405020304" pitchFamily="18" charset="0"/>
            </a:endParaRPr>
          </a:p>
          <a:p>
            <a:pPr marR="0" lvl="0">
              <a:spcBef>
                <a:spcPts val="0"/>
              </a:spcBef>
              <a:spcAft>
                <a:spcPts val="0"/>
              </a:spcAft>
            </a:pPr>
            <a:endParaRPr lang="en-US" sz="1100" b="1" dirty="0">
              <a:solidFill>
                <a:srgbClr val="222222"/>
              </a:solidFill>
              <a:latin typeface="+mj-lt"/>
              <a:ea typeface="Times New Roman" panose="020206030504050203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8D358B38-9970-481E-B401-9A3380666AB4}"/>
              </a:ext>
            </a:extLst>
          </p:cNvPr>
          <p:cNvSpPr txBox="1"/>
          <p:nvPr/>
        </p:nvSpPr>
        <p:spPr>
          <a:xfrm>
            <a:off x="2977138" y="4425379"/>
            <a:ext cx="3571171" cy="2154436"/>
          </a:xfrm>
          <a:prstGeom prst="rect">
            <a:avLst/>
          </a:prstGeom>
          <a:noFill/>
        </p:spPr>
        <p:txBody>
          <a:bodyPr wrap="square" rtlCol="0">
            <a:spAutoFit/>
          </a:bodyPr>
          <a:lstStyle/>
          <a:p>
            <a:pPr marR="0" lvl="0" algn="ctr">
              <a:spcBef>
                <a:spcPts val="0"/>
              </a:spcBef>
              <a:spcAft>
                <a:spcPts val="0"/>
              </a:spcAft>
            </a:pPr>
            <a:r>
              <a:rPr lang="en-US" sz="1000" u="sng" dirty="0">
                <a:solidFill>
                  <a:srgbClr val="222222"/>
                </a:solidFill>
                <a:latin typeface="+mj-lt"/>
                <a:ea typeface="Times New Roman" panose="02020603050405020304" pitchFamily="18" charset="0"/>
                <a:cs typeface="Calibri" panose="020F0502020204030204" pitchFamily="34" charset="0"/>
              </a:rPr>
              <a:t>Offerings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Master of Pharmacy (MPharm)</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MSc in Clinical Pharmacy, International Practice</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MSc in Drug Discovery and Development</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MSc in Drug Discovery and Pharma Management</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MSc in Experimental Pharmacology and Therapeutics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MSc in Pharmaceutical formulation and entrepreneurship</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MSc in Pharmaceutics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Master of Research Drug Sciences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MPhil/PhD</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Professional Development</a:t>
            </a:r>
          </a:p>
          <a:p>
            <a:pPr marR="0" lvl="0">
              <a:spcBef>
                <a:spcPts val="0"/>
              </a:spcBef>
              <a:spcAft>
                <a:spcPts val="0"/>
              </a:spcAft>
            </a:pPr>
            <a:endParaRPr lang="en-US" sz="1200" b="1" dirty="0">
              <a:solidFill>
                <a:srgbClr val="222222"/>
              </a:solidFill>
              <a:latin typeface="+mj-lt"/>
              <a:ea typeface="Times New Roman" panose="02020603050405020304" pitchFamily="18" charset="0"/>
              <a:cs typeface="Times New Roman" panose="02020603050405020304" pitchFamily="18" charset="0"/>
            </a:endParaRPr>
          </a:p>
          <a:p>
            <a:pPr marR="0" lvl="0">
              <a:spcBef>
                <a:spcPts val="0"/>
              </a:spcBef>
              <a:spcAft>
                <a:spcPts val="0"/>
              </a:spcAft>
            </a:pPr>
            <a:endParaRPr lang="en-US" sz="1200" b="1" dirty="0">
              <a:solidFill>
                <a:srgbClr val="222222"/>
              </a:solidFill>
              <a:latin typeface="+mj-lt"/>
              <a:ea typeface="Times New Roman" panose="02020603050405020304" pitchFamily="18" charset="0"/>
              <a:cs typeface="Calibri" panose="020F0502020204030204" pitchFamily="34" charset="0"/>
            </a:endParaRPr>
          </a:p>
        </p:txBody>
      </p:sp>
      <p:pic>
        <p:nvPicPr>
          <p:cNvPr id="29698" name="Picture 2" descr="See the source image">
            <a:extLst>
              <a:ext uri="{FF2B5EF4-FFF2-40B4-BE49-F238E27FC236}">
                <a16:creationId xmlns:a16="http://schemas.microsoft.com/office/drawing/2014/main" id="{C30F085B-F846-4682-9558-6AC38E9F16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7089" y="1487607"/>
            <a:ext cx="1741317" cy="130598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2C06235-8BA3-43F9-BEB6-DBB00B24CF20}"/>
              </a:ext>
            </a:extLst>
          </p:cNvPr>
          <p:cNvSpPr txBox="1"/>
          <p:nvPr/>
        </p:nvSpPr>
        <p:spPr>
          <a:xfrm>
            <a:off x="280374" y="6068737"/>
            <a:ext cx="6343946" cy="261610"/>
          </a:xfrm>
          <a:prstGeom prst="rect">
            <a:avLst/>
          </a:prstGeom>
          <a:noFill/>
        </p:spPr>
        <p:txBody>
          <a:bodyPr wrap="square" rtlCol="0" anchor="t">
            <a:spAutoFit/>
          </a:bodyPr>
          <a:lstStyle/>
          <a:p>
            <a:r>
              <a:rPr lang="en-US" sz="1100" i="1" dirty="0"/>
              <a:t>Source: Competitor Websites</a:t>
            </a:r>
          </a:p>
        </p:txBody>
      </p:sp>
      <p:sp>
        <p:nvSpPr>
          <p:cNvPr id="3" name="TextBox 2">
            <a:extLst>
              <a:ext uri="{FF2B5EF4-FFF2-40B4-BE49-F238E27FC236}">
                <a16:creationId xmlns:a16="http://schemas.microsoft.com/office/drawing/2014/main" id="{86FA89C5-0AAA-DF4B-924E-4D358EE403FD}"/>
              </a:ext>
            </a:extLst>
          </p:cNvPr>
          <p:cNvSpPr txBox="1"/>
          <p:nvPr/>
        </p:nvSpPr>
        <p:spPr>
          <a:xfrm>
            <a:off x="280374" y="5708196"/>
            <a:ext cx="2176499" cy="400110"/>
          </a:xfrm>
          <a:prstGeom prst="rect">
            <a:avLst/>
          </a:prstGeom>
          <a:noFill/>
        </p:spPr>
        <p:txBody>
          <a:bodyPr wrap="square" rtlCol="0">
            <a:spAutoFit/>
          </a:bodyPr>
          <a:lstStyle/>
          <a:p>
            <a:r>
              <a:rPr lang="en-US" sz="1000" b="1" dirty="0"/>
              <a:t>*Bold indicates degree offering or equivalent is not offered at Eshelman</a:t>
            </a:r>
          </a:p>
        </p:txBody>
      </p:sp>
      <p:sp>
        <p:nvSpPr>
          <p:cNvPr id="18" name="TextBox 17">
            <a:hlinkClick r:id="rId10" action="ppaction://hlinksldjump"/>
            <a:extLst>
              <a:ext uri="{FF2B5EF4-FFF2-40B4-BE49-F238E27FC236}">
                <a16:creationId xmlns:a16="http://schemas.microsoft.com/office/drawing/2014/main" id="{10F6B03E-2DC4-B344-97E6-4A3CD458B904}"/>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1" action="ppaction://hlinksldjump"/>
              </a:rPr>
              <a:t>[Back to Phase 1 SWOT]</a:t>
            </a:r>
            <a:endParaRPr lang="en-US" sz="1200" dirty="0"/>
          </a:p>
        </p:txBody>
      </p:sp>
    </p:spTree>
    <p:extLst>
      <p:ext uri="{BB962C8B-B14F-4D97-AF65-F5344CB8AC3E}">
        <p14:creationId xmlns:p14="http://schemas.microsoft.com/office/powerpoint/2010/main" val="37558150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B7BA-5A04-47F7-9745-82A26D147AC8}"/>
              </a:ext>
            </a:extLst>
          </p:cNvPr>
          <p:cNvSpPr>
            <a:spLocks noGrp="1"/>
          </p:cNvSpPr>
          <p:nvPr>
            <p:ph type="title"/>
          </p:nvPr>
        </p:nvSpPr>
        <p:spPr/>
        <p:txBody>
          <a:bodyPr/>
          <a:lstStyle/>
          <a:p>
            <a:r>
              <a:rPr lang="en-US" dirty="0"/>
              <a:t>Overview of Strategic Initiatives of Top Global Competitors</a:t>
            </a:r>
          </a:p>
        </p:txBody>
      </p:sp>
      <p:sp>
        <p:nvSpPr>
          <p:cNvPr id="3" name="Rectangle 2">
            <a:extLst>
              <a:ext uri="{FF2B5EF4-FFF2-40B4-BE49-F238E27FC236}">
                <a16:creationId xmlns:a16="http://schemas.microsoft.com/office/drawing/2014/main" id="{767956A3-A98E-4780-A418-1E8EA24C7502}"/>
              </a:ext>
            </a:extLst>
          </p:cNvPr>
          <p:cNvSpPr/>
          <p:nvPr/>
        </p:nvSpPr>
        <p:spPr>
          <a:xfrm>
            <a:off x="3806831" y="2555768"/>
            <a:ext cx="2017171" cy="3007639"/>
          </a:xfrm>
          <a:prstGeom prst="rect">
            <a:avLst/>
          </a:prstGeom>
          <a:ln/>
        </p:spPr>
        <p:style>
          <a:lnRef idx="2">
            <a:schemeClr val="accent1"/>
          </a:lnRef>
          <a:fillRef idx="1">
            <a:schemeClr val="lt1"/>
          </a:fillRef>
          <a:effectRef idx="0">
            <a:schemeClr val="accent1"/>
          </a:effectRef>
          <a:fontRef idx="minor">
            <a:schemeClr val="dk1"/>
          </a:fontRef>
        </p:style>
        <p:txBody>
          <a:bodyPr tIns="2743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mj-lt"/>
              <a:ea typeface="+mn-ea"/>
              <a:cs typeface="+mn-cs"/>
            </a:endParaRPr>
          </a:p>
        </p:txBody>
      </p:sp>
      <p:sp>
        <p:nvSpPr>
          <p:cNvPr id="4" name="TextBox 3">
            <a:extLst>
              <a:ext uri="{FF2B5EF4-FFF2-40B4-BE49-F238E27FC236}">
                <a16:creationId xmlns:a16="http://schemas.microsoft.com/office/drawing/2014/main" id="{C633F165-D4D0-4F6B-BDAB-BC6DC56B3CCA}"/>
              </a:ext>
            </a:extLst>
          </p:cNvPr>
          <p:cNvSpPr txBox="1"/>
          <p:nvPr/>
        </p:nvSpPr>
        <p:spPr>
          <a:xfrm>
            <a:off x="3835951" y="3322159"/>
            <a:ext cx="1991703" cy="2031325"/>
          </a:xfrm>
          <a:prstGeom prst="rect">
            <a:avLst/>
          </a:prstGeom>
          <a:noFill/>
        </p:spPr>
        <p:txBody>
          <a:bodyPr wrap="square" rtlCol="0" anchor="t">
            <a:spAutoFit/>
          </a:bodyPr>
          <a:lstStyle/>
          <a:p>
            <a:pPr marR="0" lvl="0" algn="ctr">
              <a:spcBef>
                <a:spcPts val="0"/>
              </a:spcBef>
              <a:spcAft>
                <a:spcPts val="0"/>
              </a:spcAft>
            </a:pPr>
            <a:r>
              <a:rPr lang="en-US" sz="1050" b="1" dirty="0">
                <a:solidFill>
                  <a:srgbClr val="222222"/>
                </a:solidFill>
                <a:latin typeface="+mj-lt"/>
                <a:ea typeface="Times New Roman" panose="02020603050405020304" pitchFamily="18" charset="0"/>
                <a:cs typeface="Calibri" panose="020F0502020204030204" pitchFamily="34" charset="0"/>
              </a:rPr>
              <a:t>Focusing on Collaborative, Interdisciplinary Research</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Calibri" panose="020F0502020204030204" pitchFamily="34" charset="0"/>
              </a:rPr>
              <a:t>Improving Team-Based Patient Care in the United States and Abroad</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Calibri" panose="020F0502020204030204" pitchFamily="34" charset="0"/>
              </a:rPr>
              <a:t>Collaborations and Partnerships with other Schools of Medicine</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Calibri" panose="020F0502020204030204" pitchFamily="34" charset="0"/>
              </a:rPr>
              <a:t>Being Digitally Driven and Looking for Innovation Globally</a:t>
            </a:r>
          </a:p>
        </p:txBody>
      </p:sp>
      <p:sp>
        <p:nvSpPr>
          <p:cNvPr id="5" name="TextBox 4">
            <a:extLst>
              <a:ext uri="{FF2B5EF4-FFF2-40B4-BE49-F238E27FC236}">
                <a16:creationId xmlns:a16="http://schemas.microsoft.com/office/drawing/2014/main" id="{7EEEA424-303C-4907-BFBF-8EC7B69B6FCE}"/>
              </a:ext>
            </a:extLst>
          </p:cNvPr>
          <p:cNvSpPr txBox="1"/>
          <p:nvPr/>
        </p:nvSpPr>
        <p:spPr>
          <a:xfrm>
            <a:off x="3629058" y="1724828"/>
            <a:ext cx="4572254" cy="646331"/>
          </a:xfrm>
          <a:prstGeom prst="rect">
            <a:avLst/>
          </a:prstGeom>
          <a:noFill/>
        </p:spPr>
        <p:txBody>
          <a:bodyPr wrap="square">
            <a:spAutoFit/>
          </a:bodyPr>
          <a:lstStyle/>
          <a:p>
            <a:pPr algn="ctr"/>
            <a:r>
              <a:rPr lang="en-US" b="1" dirty="0">
                <a:solidFill>
                  <a:schemeClr val="accent1"/>
                </a:solidFill>
                <a:latin typeface="+mj-lt"/>
              </a:rPr>
              <a:t>Strategic Initiatives:</a:t>
            </a:r>
            <a:r>
              <a:rPr lang="en-US" b="1" dirty="0">
                <a:latin typeface="+mj-lt"/>
              </a:rPr>
              <a:t> What is each top global competitor focusing on?</a:t>
            </a:r>
          </a:p>
        </p:txBody>
      </p:sp>
      <p:cxnSp>
        <p:nvCxnSpPr>
          <p:cNvPr id="6" name="Straight Connector 5">
            <a:extLst>
              <a:ext uri="{FF2B5EF4-FFF2-40B4-BE49-F238E27FC236}">
                <a16:creationId xmlns:a16="http://schemas.microsoft.com/office/drawing/2014/main" id="{22A163FC-2F25-4AD2-89CE-A84391364028}"/>
              </a:ext>
            </a:extLst>
          </p:cNvPr>
          <p:cNvCxnSpPr>
            <a:cxnSpLocks/>
          </p:cNvCxnSpPr>
          <p:nvPr/>
        </p:nvCxnSpPr>
        <p:spPr>
          <a:xfrm>
            <a:off x="4009200" y="3283457"/>
            <a:ext cx="1612435" cy="0"/>
          </a:xfrm>
          <a:prstGeom prst="line">
            <a:avLst/>
          </a:prstGeom>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7E60188A-F82C-40DE-B248-45B4EAE83DD3}"/>
              </a:ext>
            </a:extLst>
          </p:cNvPr>
          <p:cNvSpPr txBox="1"/>
          <p:nvPr/>
        </p:nvSpPr>
        <p:spPr>
          <a:xfrm>
            <a:off x="3880830" y="2737365"/>
            <a:ext cx="1869171" cy="338554"/>
          </a:xfrm>
          <a:prstGeom prst="rect">
            <a:avLst/>
          </a:prstGeom>
          <a:noFill/>
        </p:spPr>
        <p:txBody>
          <a:bodyPr wrap="square">
            <a:spAutoFit/>
          </a:bodyPr>
          <a:lstStyle/>
          <a:p>
            <a:pPr algn="ctr"/>
            <a:r>
              <a:rPr lang="en-US" sz="1600" b="1" dirty="0">
                <a:latin typeface="+mj-lt"/>
              </a:rPr>
              <a:t>Stanford University</a:t>
            </a:r>
          </a:p>
        </p:txBody>
      </p:sp>
      <p:sp>
        <p:nvSpPr>
          <p:cNvPr id="8" name="Rectangle 7">
            <a:extLst>
              <a:ext uri="{FF2B5EF4-FFF2-40B4-BE49-F238E27FC236}">
                <a16:creationId xmlns:a16="http://schemas.microsoft.com/office/drawing/2014/main" id="{230DBBCD-56E9-4D88-BD85-946C963D5791}"/>
              </a:ext>
            </a:extLst>
          </p:cNvPr>
          <p:cNvSpPr/>
          <p:nvPr/>
        </p:nvSpPr>
        <p:spPr>
          <a:xfrm>
            <a:off x="1419231" y="2555768"/>
            <a:ext cx="2017171" cy="3007639"/>
          </a:xfrm>
          <a:prstGeom prst="rect">
            <a:avLst/>
          </a:prstGeom>
          <a:ln/>
        </p:spPr>
        <p:style>
          <a:lnRef idx="2">
            <a:schemeClr val="accent1"/>
          </a:lnRef>
          <a:fillRef idx="1">
            <a:schemeClr val="lt1"/>
          </a:fillRef>
          <a:effectRef idx="0">
            <a:schemeClr val="accent1"/>
          </a:effectRef>
          <a:fontRef idx="minor">
            <a:schemeClr val="dk1"/>
          </a:fontRef>
        </p:style>
        <p:txBody>
          <a:bodyPr tIns="2743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mj-lt"/>
              <a:ea typeface="+mn-ea"/>
              <a:cs typeface="+mn-cs"/>
            </a:endParaRPr>
          </a:p>
        </p:txBody>
      </p:sp>
      <p:sp>
        <p:nvSpPr>
          <p:cNvPr id="9" name="TextBox 8">
            <a:extLst>
              <a:ext uri="{FF2B5EF4-FFF2-40B4-BE49-F238E27FC236}">
                <a16:creationId xmlns:a16="http://schemas.microsoft.com/office/drawing/2014/main" id="{DB75FCC7-46A1-4D67-8A1E-D5B13FF77D06}"/>
              </a:ext>
            </a:extLst>
          </p:cNvPr>
          <p:cNvSpPr txBox="1"/>
          <p:nvPr/>
        </p:nvSpPr>
        <p:spPr>
          <a:xfrm>
            <a:off x="1496202" y="3322159"/>
            <a:ext cx="1869172" cy="1708160"/>
          </a:xfrm>
          <a:prstGeom prst="rect">
            <a:avLst/>
          </a:prstGeom>
          <a:noFill/>
        </p:spPr>
        <p:txBody>
          <a:bodyPr wrap="square" rtlCol="0" anchor="t">
            <a:spAutoFit/>
          </a:bodyPr>
          <a:lstStyle/>
          <a:p>
            <a:pPr marR="0" lvl="0" algn="ctr">
              <a:spcBef>
                <a:spcPts val="0"/>
              </a:spcBef>
              <a:spcAft>
                <a:spcPts val="0"/>
              </a:spcAft>
            </a:pPr>
            <a:r>
              <a:rPr lang="en-US" sz="1050" b="1" dirty="0">
                <a:effectLst/>
                <a:latin typeface="+mj-lt"/>
                <a:ea typeface="Times New Roman" panose="02020603050405020304" pitchFamily="18" charset="0"/>
                <a:cs typeface="Times New Roman" panose="02020603050405020304" pitchFamily="18" charset="0"/>
              </a:rPr>
              <a:t>Exploring Opportunities to Bring Interprofessional Teams Together</a:t>
            </a:r>
          </a:p>
          <a:p>
            <a:pPr marR="0" lvl="0" algn="ctr">
              <a:spcBef>
                <a:spcPts val="0"/>
              </a:spcBef>
              <a:spcAft>
                <a:spcPts val="0"/>
              </a:spcAft>
            </a:pPr>
            <a:endParaRPr lang="en-US" sz="1050" b="1" dirty="0">
              <a:latin typeface="+mj-lt"/>
              <a:ea typeface="Times New Roman" panose="02020603050405020304" pitchFamily="18" charset="0"/>
              <a:cs typeface="Times New Roman" panose="02020603050405020304" pitchFamily="18" charset="0"/>
            </a:endParaRPr>
          </a:p>
          <a:p>
            <a:pPr marR="0" lvl="0" algn="ctr">
              <a:spcBef>
                <a:spcPts val="0"/>
              </a:spcBef>
              <a:spcAft>
                <a:spcPts val="0"/>
              </a:spcAft>
            </a:pPr>
            <a:r>
              <a:rPr lang="en-US" sz="1050" b="1" dirty="0">
                <a:effectLst/>
                <a:latin typeface="+mj-lt"/>
                <a:ea typeface="Times New Roman" panose="02020603050405020304" pitchFamily="18" charset="0"/>
                <a:cs typeface="Times New Roman" panose="02020603050405020304" pitchFamily="18" charset="0"/>
              </a:rPr>
              <a:t>Expanding Online Offerings</a:t>
            </a:r>
          </a:p>
          <a:p>
            <a:pPr marR="0" lvl="0" algn="ctr">
              <a:spcBef>
                <a:spcPts val="0"/>
              </a:spcBef>
              <a:spcAft>
                <a:spcPts val="0"/>
              </a:spcAft>
            </a:pPr>
            <a:endParaRPr lang="en-US" sz="1050" b="1" dirty="0">
              <a:latin typeface="+mj-lt"/>
              <a:ea typeface="Times New Roman" panose="02020603050405020304" pitchFamily="18" charset="0"/>
              <a:cs typeface="Times New Roman" panose="02020603050405020304" pitchFamily="18" charset="0"/>
            </a:endParaRPr>
          </a:p>
          <a:p>
            <a:pPr marR="0" lvl="0" algn="ctr">
              <a:spcBef>
                <a:spcPts val="0"/>
              </a:spcBef>
              <a:spcAft>
                <a:spcPts val="0"/>
              </a:spcAft>
            </a:pPr>
            <a:r>
              <a:rPr lang="en-US" sz="1050" b="1" dirty="0">
                <a:effectLst/>
                <a:latin typeface="+mj-lt"/>
                <a:ea typeface="Times New Roman" panose="02020603050405020304" pitchFamily="18" charset="0"/>
                <a:cs typeface="Times New Roman" panose="02020603050405020304" pitchFamily="18" charset="0"/>
              </a:rPr>
              <a:t>Collaborating with International Schools and Treating Patients Across the World</a:t>
            </a:r>
          </a:p>
        </p:txBody>
      </p:sp>
      <p:cxnSp>
        <p:nvCxnSpPr>
          <p:cNvPr id="10" name="Straight Connector 9">
            <a:extLst>
              <a:ext uri="{FF2B5EF4-FFF2-40B4-BE49-F238E27FC236}">
                <a16:creationId xmlns:a16="http://schemas.microsoft.com/office/drawing/2014/main" id="{D02DC9DB-8FE0-4ACE-81B7-851A7C5401B9}"/>
              </a:ext>
            </a:extLst>
          </p:cNvPr>
          <p:cNvCxnSpPr>
            <a:cxnSpLocks/>
          </p:cNvCxnSpPr>
          <p:nvPr/>
        </p:nvCxnSpPr>
        <p:spPr>
          <a:xfrm>
            <a:off x="1621600" y="3283457"/>
            <a:ext cx="1612435" cy="0"/>
          </a:xfrm>
          <a:prstGeom prst="line">
            <a:avLst/>
          </a:prstGeom>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EF7A7B80-D9C0-4738-9F09-2757BCA70424}"/>
              </a:ext>
            </a:extLst>
          </p:cNvPr>
          <p:cNvSpPr txBox="1"/>
          <p:nvPr/>
        </p:nvSpPr>
        <p:spPr>
          <a:xfrm>
            <a:off x="1493230" y="2737365"/>
            <a:ext cx="1869171" cy="338554"/>
          </a:xfrm>
          <a:prstGeom prst="rect">
            <a:avLst/>
          </a:prstGeom>
          <a:noFill/>
        </p:spPr>
        <p:txBody>
          <a:bodyPr wrap="square">
            <a:spAutoFit/>
          </a:bodyPr>
          <a:lstStyle/>
          <a:p>
            <a:pPr algn="ctr"/>
            <a:r>
              <a:rPr lang="en-US" sz="1600" b="1" dirty="0">
                <a:latin typeface="+mj-lt"/>
              </a:rPr>
              <a:t>Harvard University</a:t>
            </a:r>
          </a:p>
        </p:txBody>
      </p:sp>
      <p:sp>
        <p:nvSpPr>
          <p:cNvPr id="12" name="Rectangle 11">
            <a:extLst>
              <a:ext uri="{FF2B5EF4-FFF2-40B4-BE49-F238E27FC236}">
                <a16:creationId xmlns:a16="http://schemas.microsoft.com/office/drawing/2014/main" id="{453FAD61-1F0D-4779-A70C-BC7E54E73114}"/>
              </a:ext>
            </a:extLst>
          </p:cNvPr>
          <p:cNvSpPr/>
          <p:nvPr/>
        </p:nvSpPr>
        <p:spPr>
          <a:xfrm>
            <a:off x="8582031" y="2555768"/>
            <a:ext cx="2017171" cy="3007639"/>
          </a:xfrm>
          <a:prstGeom prst="rect">
            <a:avLst/>
          </a:prstGeom>
          <a:ln/>
        </p:spPr>
        <p:style>
          <a:lnRef idx="2">
            <a:schemeClr val="accent1"/>
          </a:lnRef>
          <a:fillRef idx="1">
            <a:schemeClr val="lt1"/>
          </a:fillRef>
          <a:effectRef idx="0">
            <a:schemeClr val="accent1"/>
          </a:effectRef>
          <a:fontRef idx="minor">
            <a:schemeClr val="dk1"/>
          </a:fontRef>
        </p:style>
        <p:txBody>
          <a:bodyPr tIns="2743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mj-lt"/>
              <a:ea typeface="+mn-ea"/>
              <a:cs typeface="+mn-cs"/>
            </a:endParaRPr>
          </a:p>
        </p:txBody>
      </p:sp>
      <p:sp>
        <p:nvSpPr>
          <p:cNvPr id="13" name="TextBox 12">
            <a:extLst>
              <a:ext uri="{FF2B5EF4-FFF2-40B4-BE49-F238E27FC236}">
                <a16:creationId xmlns:a16="http://schemas.microsoft.com/office/drawing/2014/main" id="{937A4085-8A01-4EE4-A2C3-6FED66B2A239}"/>
              </a:ext>
            </a:extLst>
          </p:cNvPr>
          <p:cNvSpPr txBox="1"/>
          <p:nvPr/>
        </p:nvSpPr>
        <p:spPr>
          <a:xfrm>
            <a:off x="8611151" y="3322159"/>
            <a:ext cx="1991703" cy="2246769"/>
          </a:xfrm>
          <a:prstGeom prst="rect">
            <a:avLst/>
          </a:prstGeom>
          <a:noFill/>
        </p:spPr>
        <p:txBody>
          <a:bodyPr wrap="square" rtlCol="0" anchor="t">
            <a:spAutoFit/>
          </a:bodyPr>
          <a:lstStyle/>
          <a:p>
            <a:pPr marR="0" lvl="0" algn="ctr">
              <a:spcBef>
                <a:spcPts val="0"/>
              </a:spcBef>
              <a:spcAft>
                <a:spcPts val="0"/>
              </a:spcAft>
            </a:pPr>
            <a:r>
              <a:rPr lang="en-US" sz="1050" b="1" dirty="0">
                <a:solidFill>
                  <a:srgbClr val="222222"/>
                </a:solidFill>
                <a:latin typeface="+mj-lt"/>
                <a:ea typeface="Times New Roman" panose="02020603050405020304" pitchFamily="18" charset="0"/>
                <a:cs typeface="Calibri" panose="020F0502020204030204" pitchFamily="34" charset="0"/>
              </a:rPr>
              <a:t>Advance Education Programs</a:t>
            </a:r>
          </a:p>
          <a:p>
            <a:pPr marR="0" lvl="0" algn="ctr">
              <a:spcBef>
                <a:spcPts val="0"/>
              </a:spcBef>
              <a:spcAft>
                <a:spcPts val="0"/>
              </a:spcAft>
            </a:pPr>
            <a:endParaRPr lang="en-US" sz="1050" i="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Times New Roman" panose="02020603050405020304" pitchFamily="18"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Times New Roman" panose="02020603050405020304" pitchFamily="18" charset="0"/>
              </a:rPr>
              <a:t>Lead Innovations in Pharmacy Education</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Times New Roman" panose="02020603050405020304" pitchFamily="18"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Times New Roman" panose="02020603050405020304" pitchFamily="18" charset="0"/>
              </a:rPr>
              <a:t>Grow Scientific Impact</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Times New Roman" panose="02020603050405020304" pitchFamily="18"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Times New Roman" panose="02020603050405020304" pitchFamily="18" charset="0"/>
              </a:rPr>
              <a:t>Build a Distinct Identity</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Times New Roman" panose="02020603050405020304" pitchFamily="18"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Times New Roman" panose="02020603050405020304" pitchFamily="18" charset="0"/>
              </a:rPr>
              <a:t>Improve Influence on Policy Work in Canada</a:t>
            </a:r>
          </a:p>
          <a:p>
            <a:pPr marR="0" lvl="0" algn="ctr">
              <a:spcBef>
                <a:spcPts val="0"/>
              </a:spcBef>
              <a:spcAft>
                <a:spcPts val="0"/>
              </a:spcAft>
            </a:pPr>
            <a:endParaRPr lang="en-US" sz="1400" b="1" dirty="0">
              <a:solidFill>
                <a:srgbClr val="222222"/>
              </a:solidFill>
              <a:effectLst/>
              <a:latin typeface="+mj-lt"/>
              <a:ea typeface="Times New Roman" panose="02020603050405020304" pitchFamily="18"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A7DC79EF-0482-4C22-AE04-D8FFED7132A0}"/>
              </a:ext>
            </a:extLst>
          </p:cNvPr>
          <p:cNvCxnSpPr>
            <a:cxnSpLocks/>
          </p:cNvCxnSpPr>
          <p:nvPr/>
        </p:nvCxnSpPr>
        <p:spPr>
          <a:xfrm>
            <a:off x="8784400" y="3283457"/>
            <a:ext cx="1612435" cy="0"/>
          </a:xfrm>
          <a:prstGeom prst="line">
            <a:avLst/>
          </a:prstGeom>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B140755F-4300-4701-B649-19B791753989}"/>
              </a:ext>
            </a:extLst>
          </p:cNvPr>
          <p:cNvSpPr txBox="1"/>
          <p:nvPr/>
        </p:nvSpPr>
        <p:spPr>
          <a:xfrm>
            <a:off x="8591693" y="2737365"/>
            <a:ext cx="2026354" cy="338554"/>
          </a:xfrm>
          <a:prstGeom prst="rect">
            <a:avLst/>
          </a:prstGeom>
          <a:noFill/>
        </p:spPr>
        <p:txBody>
          <a:bodyPr wrap="square">
            <a:spAutoFit/>
          </a:bodyPr>
          <a:lstStyle/>
          <a:p>
            <a:pPr algn="ctr"/>
            <a:r>
              <a:rPr lang="en-US" sz="1600" b="1" dirty="0">
                <a:latin typeface="+mj-lt"/>
              </a:rPr>
              <a:t>University of Toronto</a:t>
            </a:r>
          </a:p>
        </p:txBody>
      </p:sp>
      <p:sp>
        <p:nvSpPr>
          <p:cNvPr id="17" name="Rectangle 16">
            <a:extLst>
              <a:ext uri="{FF2B5EF4-FFF2-40B4-BE49-F238E27FC236}">
                <a16:creationId xmlns:a16="http://schemas.microsoft.com/office/drawing/2014/main" id="{9F3A6B28-78A6-4655-ACB2-5BA330B1757C}"/>
              </a:ext>
            </a:extLst>
          </p:cNvPr>
          <p:cNvSpPr/>
          <p:nvPr/>
        </p:nvSpPr>
        <p:spPr>
          <a:xfrm>
            <a:off x="6194431" y="2555768"/>
            <a:ext cx="2017171" cy="3007639"/>
          </a:xfrm>
          <a:prstGeom prst="rect">
            <a:avLst/>
          </a:prstGeom>
          <a:ln/>
        </p:spPr>
        <p:style>
          <a:lnRef idx="2">
            <a:schemeClr val="accent1"/>
          </a:lnRef>
          <a:fillRef idx="1">
            <a:schemeClr val="lt1"/>
          </a:fillRef>
          <a:effectRef idx="0">
            <a:schemeClr val="accent1"/>
          </a:effectRef>
          <a:fontRef idx="minor">
            <a:schemeClr val="dk1"/>
          </a:fontRef>
        </p:style>
        <p:txBody>
          <a:bodyPr tIns="2743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mj-lt"/>
              <a:ea typeface="+mn-ea"/>
              <a:cs typeface="+mn-cs"/>
            </a:endParaRPr>
          </a:p>
        </p:txBody>
      </p:sp>
      <p:sp>
        <p:nvSpPr>
          <p:cNvPr id="18" name="TextBox 17">
            <a:extLst>
              <a:ext uri="{FF2B5EF4-FFF2-40B4-BE49-F238E27FC236}">
                <a16:creationId xmlns:a16="http://schemas.microsoft.com/office/drawing/2014/main" id="{8662A42A-0D34-43B2-8FE3-4DC73C3352F2}"/>
              </a:ext>
            </a:extLst>
          </p:cNvPr>
          <p:cNvSpPr txBox="1"/>
          <p:nvPr/>
        </p:nvSpPr>
        <p:spPr>
          <a:xfrm>
            <a:off x="6271402" y="3322159"/>
            <a:ext cx="1869172" cy="2192908"/>
          </a:xfrm>
          <a:prstGeom prst="rect">
            <a:avLst/>
          </a:prstGeom>
          <a:noFill/>
        </p:spPr>
        <p:txBody>
          <a:bodyPr wrap="square" rtlCol="0" anchor="t">
            <a:spAutoFit/>
          </a:bodyPr>
          <a:lstStyle/>
          <a:p>
            <a:pPr marR="0" lvl="0" algn="ctr">
              <a:spcBef>
                <a:spcPts val="0"/>
              </a:spcBef>
              <a:spcAft>
                <a:spcPts val="0"/>
              </a:spcAft>
            </a:pPr>
            <a:r>
              <a:rPr lang="en-US" sz="1050" b="1" dirty="0">
                <a:solidFill>
                  <a:srgbClr val="222222"/>
                </a:solidFill>
                <a:effectLst/>
                <a:latin typeface="+mj-lt"/>
                <a:ea typeface="Times New Roman" panose="02020603050405020304" pitchFamily="18" charset="0"/>
                <a:cs typeface="Calibri" panose="020F0502020204030204" pitchFamily="34" charset="0"/>
              </a:rPr>
              <a:t>International Reach, Partnerships, Offshore Campuses</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50" b="1" dirty="0">
                <a:solidFill>
                  <a:srgbClr val="222222"/>
                </a:solidFill>
                <a:effectLst/>
                <a:latin typeface="+mj-lt"/>
                <a:ea typeface="Times New Roman" panose="02020603050405020304" pitchFamily="18" charset="0"/>
                <a:cs typeface="Calibri" panose="020F0502020204030204" pitchFamily="34" charset="0"/>
              </a:rPr>
              <a:t>Engagement with government, alumni, and industry</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50" b="1" dirty="0">
                <a:solidFill>
                  <a:srgbClr val="222222"/>
                </a:solidFill>
                <a:effectLst/>
                <a:latin typeface="+mj-lt"/>
                <a:ea typeface="Times New Roman" panose="02020603050405020304" pitchFamily="18" charset="0"/>
                <a:cs typeface="Calibri" panose="020F0502020204030204" pitchFamily="34" charset="0"/>
              </a:rPr>
              <a:t>Innovative Education Offerings, Digital Offerings</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50" b="1" dirty="0">
                <a:solidFill>
                  <a:srgbClr val="222222"/>
                </a:solidFill>
                <a:effectLst/>
                <a:latin typeface="+mj-lt"/>
                <a:ea typeface="Times New Roman" panose="02020603050405020304" pitchFamily="18" charset="0"/>
                <a:cs typeface="Calibri" panose="020F0502020204030204" pitchFamily="34" charset="0"/>
              </a:rPr>
              <a:t>Bringing Together Disciplines to Tackle Research Challenges</a:t>
            </a:r>
          </a:p>
        </p:txBody>
      </p:sp>
      <p:cxnSp>
        <p:nvCxnSpPr>
          <p:cNvPr id="19" name="Straight Connector 18">
            <a:extLst>
              <a:ext uri="{FF2B5EF4-FFF2-40B4-BE49-F238E27FC236}">
                <a16:creationId xmlns:a16="http://schemas.microsoft.com/office/drawing/2014/main" id="{6BA734D6-2247-4B9A-B578-D830E478AE02}"/>
              </a:ext>
            </a:extLst>
          </p:cNvPr>
          <p:cNvCxnSpPr>
            <a:cxnSpLocks/>
          </p:cNvCxnSpPr>
          <p:nvPr/>
        </p:nvCxnSpPr>
        <p:spPr>
          <a:xfrm>
            <a:off x="6396800" y="3283457"/>
            <a:ext cx="1612435" cy="0"/>
          </a:xfrm>
          <a:prstGeom prst="line">
            <a:avLst/>
          </a:prstGeom>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E045F4D8-A873-461F-B16A-61173580BF24}"/>
              </a:ext>
            </a:extLst>
          </p:cNvPr>
          <p:cNvSpPr txBox="1"/>
          <p:nvPr/>
        </p:nvSpPr>
        <p:spPr>
          <a:xfrm>
            <a:off x="6268430" y="2737365"/>
            <a:ext cx="1869171" cy="338554"/>
          </a:xfrm>
          <a:prstGeom prst="rect">
            <a:avLst/>
          </a:prstGeom>
          <a:noFill/>
        </p:spPr>
        <p:txBody>
          <a:bodyPr wrap="square">
            <a:spAutoFit/>
          </a:bodyPr>
          <a:lstStyle/>
          <a:p>
            <a:pPr algn="ctr"/>
            <a:r>
              <a:rPr lang="en-US" sz="1600" b="1" dirty="0">
                <a:latin typeface="+mj-lt"/>
              </a:rPr>
              <a:t>Monash University</a:t>
            </a:r>
          </a:p>
        </p:txBody>
      </p:sp>
      <p:sp>
        <p:nvSpPr>
          <p:cNvPr id="22" name="TextBox 21">
            <a:extLst>
              <a:ext uri="{FF2B5EF4-FFF2-40B4-BE49-F238E27FC236}">
                <a16:creationId xmlns:a16="http://schemas.microsoft.com/office/drawing/2014/main" id="{63326917-03AB-49A6-95E1-E29CF195AFFF}"/>
              </a:ext>
            </a:extLst>
          </p:cNvPr>
          <p:cNvSpPr txBox="1"/>
          <p:nvPr/>
        </p:nvSpPr>
        <p:spPr>
          <a:xfrm>
            <a:off x="280374" y="6068737"/>
            <a:ext cx="6343946" cy="261610"/>
          </a:xfrm>
          <a:prstGeom prst="rect">
            <a:avLst/>
          </a:prstGeom>
          <a:noFill/>
        </p:spPr>
        <p:txBody>
          <a:bodyPr wrap="square" rtlCol="0" anchor="t">
            <a:spAutoFit/>
          </a:bodyPr>
          <a:lstStyle/>
          <a:p>
            <a:r>
              <a:rPr lang="en-US" sz="1100" i="1" dirty="0"/>
              <a:t>Source: Strategic Plans of Competitors and Competitor Websites</a:t>
            </a:r>
          </a:p>
        </p:txBody>
      </p:sp>
      <p:sp>
        <p:nvSpPr>
          <p:cNvPr id="24" name="TextBox 23">
            <a:hlinkClick r:id="rId2" action="ppaction://hlinksldjump"/>
            <a:extLst>
              <a:ext uri="{FF2B5EF4-FFF2-40B4-BE49-F238E27FC236}">
                <a16:creationId xmlns:a16="http://schemas.microsoft.com/office/drawing/2014/main" id="{170BF61A-7810-6445-AB29-4015FED8FBDC}"/>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3" action="ppaction://hlinksldjump"/>
              </a:rPr>
              <a:t>[Back to Phase 1 SWOT]</a:t>
            </a:r>
            <a:endParaRPr lang="en-US" sz="1200" dirty="0"/>
          </a:p>
        </p:txBody>
      </p:sp>
    </p:spTree>
    <p:extLst>
      <p:ext uri="{BB962C8B-B14F-4D97-AF65-F5344CB8AC3E}">
        <p14:creationId xmlns:p14="http://schemas.microsoft.com/office/powerpoint/2010/main" val="24124870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B7BA-5A04-47F7-9745-82A26D147AC8}"/>
              </a:ext>
            </a:extLst>
          </p:cNvPr>
          <p:cNvSpPr>
            <a:spLocks noGrp="1"/>
          </p:cNvSpPr>
          <p:nvPr>
            <p:ph type="title"/>
          </p:nvPr>
        </p:nvSpPr>
        <p:spPr/>
        <p:txBody>
          <a:bodyPr/>
          <a:lstStyle/>
          <a:p>
            <a:r>
              <a:rPr lang="en-US" dirty="0"/>
              <a:t>A Closer Look: University of Toronto</a:t>
            </a:r>
          </a:p>
        </p:txBody>
      </p:sp>
      <p:sp>
        <p:nvSpPr>
          <p:cNvPr id="26" name="Rectangle 25">
            <a:extLst>
              <a:ext uri="{FF2B5EF4-FFF2-40B4-BE49-F238E27FC236}">
                <a16:creationId xmlns:a16="http://schemas.microsoft.com/office/drawing/2014/main" id="{404E8C6C-8072-4BB1-B77B-0734F7717D61}"/>
              </a:ext>
            </a:extLst>
          </p:cNvPr>
          <p:cNvSpPr/>
          <p:nvPr/>
        </p:nvSpPr>
        <p:spPr>
          <a:xfrm>
            <a:off x="3629957" y="2907325"/>
            <a:ext cx="1919489" cy="28839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Explore and integrate new technologies to enhance course delivery</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Increase the capacity of the Office of Experiential Education to support all programs</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Enhance ability to track and support individual learner progress within each program</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Enhance collaborative learning in the curriculum</a:t>
            </a:r>
          </a:p>
          <a:p>
            <a:pPr marL="0" lvl="1" algn="ctr"/>
            <a:endParaRPr lang="en-US" sz="1200" dirty="0">
              <a:solidFill>
                <a:srgbClr val="12294B"/>
              </a:solidFill>
              <a:latin typeface="+mj-lt"/>
              <a:cs typeface="Calibri" panose="020F0502020204030204" pitchFamily="34" charset="0"/>
            </a:endParaRPr>
          </a:p>
          <a:p>
            <a:pPr marL="0" lvl="1" algn="ctr"/>
            <a:endParaRPr lang="en-US" sz="1200" dirty="0">
              <a:solidFill>
                <a:srgbClr val="12294B"/>
              </a:solidFill>
              <a:latin typeface="+mj-lt"/>
              <a:cs typeface="Calibri" panose="020F0502020204030204" pitchFamily="34" charset="0"/>
            </a:endParaRPr>
          </a:p>
        </p:txBody>
      </p:sp>
      <p:sp>
        <p:nvSpPr>
          <p:cNvPr id="31" name="Oval 30">
            <a:extLst>
              <a:ext uri="{FF2B5EF4-FFF2-40B4-BE49-F238E27FC236}">
                <a16:creationId xmlns:a16="http://schemas.microsoft.com/office/drawing/2014/main" id="{196E9B9E-1D00-4CFF-A573-7201EA4D6F38}"/>
              </a:ext>
            </a:extLst>
          </p:cNvPr>
          <p:cNvSpPr/>
          <p:nvPr/>
        </p:nvSpPr>
        <p:spPr>
          <a:xfrm>
            <a:off x="4362886" y="1659395"/>
            <a:ext cx="453633" cy="456147"/>
          </a:xfrm>
          <a:prstGeom prst="ellipse">
            <a:avLst/>
          </a:prstGeom>
          <a:solidFill>
            <a:srgbClr val="0533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b="1" dirty="0">
                <a:solidFill>
                  <a:schemeClr val="bg1"/>
                </a:solidFill>
                <a:latin typeface="+mj-lt"/>
              </a:rPr>
              <a:t>1</a:t>
            </a:r>
          </a:p>
        </p:txBody>
      </p:sp>
      <p:cxnSp>
        <p:nvCxnSpPr>
          <p:cNvPr id="38" name="Straight Connector 37">
            <a:extLst>
              <a:ext uri="{FF2B5EF4-FFF2-40B4-BE49-F238E27FC236}">
                <a16:creationId xmlns:a16="http://schemas.microsoft.com/office/drawing/2014/main" id="{ED5AB850-BDB2-4EEF-9290-546F6A00E2B6}"/>
              </a:ext>
            </a:extLst>
          </p:cNvPr>
          <p:cNvCxnSpPr>
            <a:cxnSpLocks/>
          </p:cNvCxnSpPr>
          <p:nvPr/>
        </p:nvCxnSpPr>
        <p:spPr>
          <a:xfrm>
            <a:off x="5739657" y="3324588"/>
            <a:ext cx="0" cy="1024691"/>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99BA953-5DB9-4CCF-B601-68A450845164}"/>
              </a:ext>
            </a:extLst>
          </p:cNvPr>
          <p:cNvSpPr txBox="1"/>
          <p:nvPr/>
        </p:nvSpPr>
        <p:spPr>
          <a:xfrm>
            <a:off x="3426049" y="2188268"/>
            <a:ext cx="2466939" cy="646331"/>
          </a:xfrm>
          <a:prstGeom prst="rect">
            <a:avLst/>
          </a:prstGeom>
          <a:noFill/>
        </p:spPr>
        <p:txBody>
          <a:bodyPr wrap="square">
            <a:spAutoFit/>
          </a:bodyPr>
          <a:lstStyle/>
          <a:p>
            <a:pPr algn="ctr"/>
            <a:r>
              <a:rPr lang="en-US" b="1" dirty="0">
                <a:solidFill>
                  <a:schemeClr val="accent1"/>
                </a:solidFill>
                <a:latin typeface="+mj-lt"/>
              </a:rPr>
              <a:t>Lead Innovations in Pharmacy Education</a:t>
            </a:r>
            <a:endParaRPr lang="en-US" b="1" dirty="0">
              <a:latin typeface="+mj-lt"/>
            </a:endParaRPr>
          </a:p>
        </p:txBody>
      </p:sp>
      <p:sp>
        <p:nvSpPr>
          <p:cNvPr id="42" name="Rectangle 41">
            <a:extLst>
              <a:ext uri="{FF2B5EF4-FFF2-40B4-BE49-F238E27FC236}">
                <a16:creationId xmlns:a16="http://schemas.microsoft.com/office/drawing/2014/main" id="{52CBEFF5-51C9-4E83-8A42-42D199638B07}"/>
              </a:ext>
            </a:extLst>
          </p:cNvPr>
          <p:cNvSpPr/>
          <p:nvPr/>
        </p:nvSpPr>
        <p:spPr>
          <a:xfrm>
            <a:off x="6089295" y="2907325"/>
            <a:ext cx="1919489" cy="28839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Support strong, integrated teams that will be competitive for collaborative grant applications</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Engage with partners to identify, shape, and respond to the most important research issues and enhance impact</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Measure and communicate the impact of research</a:t>
            </a:r>
          </a:p>
          <a:p>
            <a:pPr marL="0" lvl="1" algn="ctr"/>
            <a:endParaRPr lang="en-US" sz="1200" dirty="0">
              <a:solidFill>
                <a:srgbClr val="12294B"/>
              </a:solidFill>
              <a:latin typeface="+mj-lt"/>
              <a:cs typeface="Calibri" panose="020F0502020204030204" pitchFamily="34" charset="0"/>
            </a:endParaRPr>
          </a:p>
          <a:p>
            <a:pPr marL="0" lvl="1" algn="ctr"/>
            <a:endParaRPr lang="en-US" sz="1200" dirty="0">
              <a:solidFill>
                <a:srgbClr val="12294B"/>
              </a:solidFill>
              <a:latin typeface="+mj-lt"/>
              <a:cs typeface="Calibri" panose="020F0502020204030204" pitchFamily="34" charset="0"/>
            </a:endParaRPr>
          </a:p>
        </p:txBody>
      </p:sp>
      <p:sp>
        <p:nvSpPr>
          <p:cNvPr id="43" name="Oval 42">
            <a:extLst>
              <a:ext uri="{FF2B5EF4-FFF2-40B4-BE49-F238E27FC236}">
                <a16:creationId xmlns:a16="http://schemas.microsoft.com/office/drawing/2014/main" id="{7F66500D-5385-4722-B20A-8E0390BD6166}"/>
              </a:ext>
            </a:extLst>
          </p:cNvPr>
          <p:cNvSpPr/>
          <p:nvPr/>
        </p:nvSpPr>
        <p:spPr>
          <a:xfrm>
            <a:off x="6822224" y="1659395"/>
            <a:ext cx="453633" cy="456147"/>
          </a:xfrm>
          <a:prstGeom prst="ellipse">
            <a:avLst/>
          </a:prstGeom>
          <a:solidFill>
            <a:srgbClr val="0533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b="1" dirty="0">
                <a:solidFill>
                  <a:schemeClr val="bg1"/>
                </a:solidFill>
                <a:latin typeface="+mj-lt"/>
              </a:rPr>
              <a:t>2</a:t>
            </a:r>
          </a:p>
        </p:txBody>
      </p:sp>
      <p:cxnSp>
        <p:nvCxnSpPr>
          <p:cNvPr id="44" name="Straight Connector 43">
            <a:extLst>
              <a:ext uri="{FF2B5EF4-FFF2-40B4-BE49-F238E27FC236}">
                <a16:creationId xmlns:a16="http://schemas.microsoft.com/office/drawing/2014/main" id="{7D4777D7-A1A1-4F6C-8FA9-083C80BCF674}"/>
              </a:ext>
            </a:extLst>
          </p:cNvPr>
          <p:cNvCxnSpPr>
            <a:cxnSpLocks/>
          </p:cNvCxnSpPr>
          <p:nvPr/>
        </p:nvCxnSpPr>
        <p:spPr>
          <a:xfrm>
            <a:off x="8198995" y="3324588"/>
            <a:ext cx="0" cy="1024691"/>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CFDAB5E-C7C1-494F-9F60-228FBF539D29}"/>
              </a:ext>
            </a:extLst>
          </p:cNvPr>
          <p:cNvSpPr txBox="1"/>
          <p:nvPr/>
        </p:nvSpPr>
        <p:spPr>
          <a:xfrm>
            <a:off x="5885387" y="2188268"/>
            <a:ext cx="2466939" cy="369332"/>
          </a:xfrm>
          <a:prstGeom prst="rect">
            <a:avLst/>
          </a:prstGeom>
          <a:noFill/>
        </p:spPr>
        <p:txBody>
          <a:bodyPr wrap="square">
            <a:spAutoFit/>
          </a:bodyPr>
          <a:lstStyle/>
          <a:p>
            <a:pPr algn="ctr"/>
            <a:r>
              <a:rPr lang="en-US" b="1" dirty="0">
                <a:solidFill>
                  <a:schemeClr val="accent1"/>
                </a:solidFill>
                <a:latin typeface="+mj-lt"/>
              </a:rPr>
              <a:t>Grow Scientific Impact</a:t>
            </a:r>
            <a:endParaRPr lang="en-US" b="1" dirty="0">
              <a:latin typeface="+mj-lt"/>
            </a:endParaRPr>
          </a:p>
        </p:txBody>
      </p:sp>
      <p:sp>
        <p:nvSpPr>
          <p:cNvPr id="47" name="Rectangle 46">
            <a:extLst>
              <a:ext uri="{FF2B5EF4-FFF2-40B4-BE49-F238E27FC236}">
                <a16:creationId xmlns:a16="http://schemas.microsoft.com/office/drawing/2014/main" id="{14223F5F-EBCE-44C9-A38E-ACC25B8A5C46}"/>
              </a:ext>
            </a:extLst>
          </p:cNvPr>
          <p:cNvSpPr/>
          <p:nvPr/>
        </p:nvSpPr>
        <p:spPr>
          <a:xfrm>
            <a:off x="8555303" y="2907325"/>
            <a:ext cx="2386674" cy="28839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Work collaboratively across Faculty to organize symposia on topics of national and global interest</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Create a stronger public and private sector presence for research and a forum for showcasing work</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Optimize opportunities to engage in multi-stakeholder collaborations that impact the health of Canadians</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Create collaborations with governments to enhance impact</a:t>
            </a:r>
          </a:p>
          <a:p>
            <a:pPr marL="0" lvl="1" algn="ctr"/>
            <a:endParaRPr lang="en-US" sz="1200" dirty="0">
              <a:solidFill>
                <a:srgbClr val="12294B"/>
              </a:solidFill>
              <a:latin typeface="+mj-lt"/>
              <a:cs typeface="Calibri" panose="020F0502020204030204" pitchFamily="34" charset="0"/>
            </a:endParaRPr>
          </a:p>
          <a:p>
            <a:pPr marL="0" lvl="1" algn="ctr"/>
            <a:endParaRPr lang="en-US" sz="1200" dirty="0">
              <a:solidFill>
                <a:srgbClr val="12294B"/>
              </a:solidFill>
              <a:latin typeface="+mj-lt"/>
              <a:cs typeface="Calibri" panose="020F0502020204030204" pitchFamily="34" charset="0"/>
            </a:endParaRPr>
          </a:p>
        </p:txBody>
      </p:sp>
      <p:sp>
        <p:nvSpPr>
          <p:cNvPr id="48" name="Oval 47">
            <a:extLst>
              <a:ext uri="{FF2B5EF4-FFF2-40B4-BE49-F238E27FC236}">
                <a16:creationId xmlns:a16="http://schemas.microsoft.com/office/drawing/2014/main" id="{DD16A7AD-F0D2-40C6-B641-1D3BA84F391B}"/>
              </a:ext>
            </a:extLst>
          </p:cNvPr>
          <p:cNvSpPr/>
          <p:nvPr/>
        </p:nvSpPr>
        <p:spPr>
          <a:xfrm>
            <a:off x="9432070" y="1659395"/>
            <a:ext cx="453633" cy="456147"/>
          </a:xfrm>
          <a:prstGeom prst="ellipse">
            <a:avLst/>
          </a:prstGeom>
          <a:solidFill>
            <a:srgbClr val="0533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b="1" dirty="0">
                <a:solidFill>
                  <a:schemeClr val="bg1"/>
                </a:solidFill>
                <a:latin typeface="+mj-lt"/>
              </a:rPr>
              <a:t>3</a:t>
            </a:r>
          </a:p>
        </p:txBody>
      </p:sp>
      <p:sp>
        <p:nvSpPr>
          <p:cNvPr id="50" name="TextBox 49">
            <a:extLst>
              <a:ext uri="{FF2B5EF4-FFF2-40B4-BE49-F238E27FC236}">
                <a16:creationId xmlns:a16="http://schemas.microsoft.com/office/drawing/2014/main" id="{A1F4298A-6F8A-44A9-8BC4-D2FC0889E295}"/>
              </a:ext>
            </a:extLst>
          </p:cNvPr>
          <p:cNvSpPr txBox="1"/>
          <p:nvPr/>
        </p:nvSpPr>
        <p:spPr>
          <a:xfrm>
            <a:off x="8475038" y="2199400"/>
            <a:ext cx="2466939" cy="646331"/>
          </a:xfrm>
          <a:prstGeom prst="rect">
            <a:avLst/>
          </a:prstGeom>
          <a:noFill/>
        </p:spPr>
        <p:txBody>
          <a:bodyPr wrap="square">
            <a:spAutoFit/>
          </a:bodyPr>
          <a:lstStyle/>
          <a:p>
            <a:pPr algn="ctr"/>
            <a:r>
              <a:rPr lang="en-US" b="1" dirty="0">
                <a:solidFill>
                  <a:schemeClr val="accent1"/>
                </a:solidFill>
                <a:latin typeface="+mj-lt"/>
              </a:rPr>
              <a:t>Improve Influence on Policy in Canada</a:t>
            </a:r>
            <a:endParaRPr lang="en-US" b="1" dirty="0">
              <a:latin typeface="+mj-lt"/>
            </a:endParaRPr>
          </a:p>
        </p:txBody>
      </p:sp>
      <p:pic>
        <p:nvPicPr>
          <p:cNvPr id="54" name="Picture 2" descr="See the source image">
            <a:extLst>
              <a:ext uri="{FF2B5EF4-FFF2-40B4-BE49-F238E27FC236}">
                <a16:creationId xmlns:a16="http://schemas.microsoft.com/office/drawing/2014/main" id="{970AFA09-97C3-4950-8E16-67EA18B8A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539" y="1937772"/>
            <a:ext cx="1529761" cy="1147321"/>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FFA2A600-D96D-4D8A-94F6-EB809BAE1873}"/>
              </a:ext>
            </a:extLst>
          </p:cNvPr>
          <p:cNvSpPr txBox="1"/>
          <p:nvPr/>
        </p:nvSpPr>
        <p:spPr>
          <a:xfrm>
            <a:off x="1050348" y="3236768"/>
            <a:ext cx="1919489" cy="923330"/>
          </a:xfrm>
          <a:prstGeom prst="rect">
            <a:avLst/>
          </a:prstGeom>
          <a:noFill/>
        </p:spPr>
        <p:txBody>
          <a:bodyPr wrap="square">
            <a:spAutoFit/>
          </a:bodyPr>
          <a:lstStyle/>
          <a:p>
            <a:pPr algn="ctr"/>
            <a:r>
              <a:rPr lang="en-US" b="1" dirty="0">
                <a:latin typeface="+mj-lt"/>
              </a:rPr>
              <a:t>Key Initiatives: </a:t>
            </a:r>
          </a:p>
          <a:p>
            <a:pPr algn="ctr"/>
            <a:r>
              <a:rPr lang="en-US" b="1" dirty="0">
                <a:latin typeface="+mj-lt"/>
              </a:rPr>
              <a:t>University of Toronto</a:t>
            </a:r>
          </a:p>
        </p:txBody>
      </p:sp>
      <p:sp>
        <p:nvSpPr>
          <p:cNvPr id="18" name="TextBox 17">
            <a:hlinkClick r:id="rId3" action="ppaction://hlinksldjump"/>
            <a:extLst>
              <a:ext uri="{FF2B5EF4-FFF2-40B4-BE49-F238E27FC236}">
                <a16:creationId xmlns:a16="http://schemas.microsoft.com/office/drawing/2014/main" id="{15070DD9-2A75-3744-A357-A73D1127A0E2}"/>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38623059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B7BA-5A04-47F7-9745-82A26D147AC8}"/>
              </a:ext>
            </a:extLst>
          </p:cNvPr>
          <p:cNvSpPr>
            <a:spLocks noGrp="1"/>
          </p:cNvSpPr>
          <p:nvPr>
            <p:ph type="title"/>
          </p:nvPr>
        </p:nvSpPr>
        <p:spPr/>
        <p:txBody>
          <a:bodyPr/>
          <a:lstStyle/>
          <a:p>
            <a:r>
              <a:rPr lang="en-US" dirty="0"/>
              <a:t>A Closer Look: Monash University</a:t>
            </a:r>
          </a:p>
        </p:txBody>
      </p:sp>
      <p:sp>
        <p:nvSpPr>
          <p:cNvPr id="26" name="Rectangle 25">
            <a:extLst>
              <a:ext uri="{FF2B5EF4-FFF2-40B4-BE49-F238E27FC236}">
                <a16:creationId xmlns:a16="http://schemas.microsoft.com/office/drawing/2014/main" id="{404E8C6C-8072-4BB1-B77B-0734F7717D61}"/>
              </a:ext>
            </a:extLst>
          </p:cNvPr>
          <p:cNvSpPr/>
          <p:nvPr/>
        </p:nvSpPr>
        <p:spPr>
          <a:xfrm>
            <a:off x="3465884" y="2908361"/>
            <a:ext cx="2247635" cy="28839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Develop and recruit high-performing researchers and graduate research students from across the globe</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Invest in areas where Monash can have an impact and research expertise of high international standing</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Invest and maintain world-class research infrastructure</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Foster research that leverages their expertise, bringing together disciplines</a:t>
            </a:r>
          </a:p>
          <a:p>
            <a:pPr marL="0" lvl="1" algn="ctr"/>
            <a:endParaRPr lang="en-US" sz="1200" dirty="0">
              <a:solidFill>
                <a:srgbClr val="12294B"/>
              </a:solidFill>
              <a:latin typeface="+mj-lt"/>
              <a:cs typeface="Calibri" panose="020F0502020204030204" pitchFamily="34" charset="0"/>
            </a:endParaRPr>
          </a:p>
          <a:p>
            <a:pPr marL="0" lvl="1" algn="ctr"/>
            <a:endParaRPr lang="en-US" sz="1200" dirty="0">
              <a:solidFill>
                <a:srgbClr val="12294B"/>
              </a:solidFill>
              <a:latin typeface="+mj-lt"/>
              <a:cs typeface="Calibri" panose="020F0502020204030204" pitchFamily="34" charset="0"/>
            </a:endParaRPr>
          </a:p>
        </p:txBody>
      </p:sp>
      <p:sp>
        <p:nvSpPr>
          <p:cNvPr id="31" name="Oval 30">
            <a:extLst>
              <a:ext uri="{FF2B5EF4-FFF2-40B4-BE49-F238E27FC236}">
                <a16:creationId xmlns:a16="http://schemas.microsoft.com/office/drawing/2014/main" id="{196E9B9E-1D00-4CFF-A573-7201EA4D6F38}"/>
              </a:ext>
            </a:extLst>
          </p:cNvPr>
          <p:cNvSpPr/>
          <p:nvPr/>
        </p:nvSpPr>
        <p:spPr>
          <a:xfrm>
            <a:off x="4362886" y="1722025"/>
            <a:ext cx="453633" cy="456147"/>
          </a:xfrm>
          <a:prstGeom prst="ellipse">
            <a:avLst/>
          </a:prstGeom>
          <a:solidFill>
            <a:srgbClr val="0533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b="1" dirty="0">
                <a:solidFill>
                  <a:schemeClr val="bg1"/>
                </a:solidFill>
                <a:latin typeface="+mj-lt"/>
              </a:rPr>
              <a:t>1</a:t>
            </a:r>
          </a:p>
        </p:txBody>
      </p:sp>
      <p:cxnSp>
        <p:nvCxnSpPr>
          <p:cNvPr id="38" name="Straight Connector 37">
            <a:extLst>
              <a:ext uri="{FF2B5EF4-FFF2-40B4-BE49-F238E27FC236}">
                <a16:creationId xmlns:a16="http://schemas.microsoft.com/office/drawing/2014/main" id="{ED5AB850-BDB2-4EEF-9290-546F6A00E2B6}"/>
              </a:ext>
            </a:extLst>
          </p:cNvPr>
          <p:cNvCxnSpPr>
            <a:cxnSpLocks/>
          </p:cNvCxnSpPr>
          <p:nvPr/>
        </p:nvCxnSpPr>
        <p:spPr>
          <a:xfrm>
            <a:off x="5739657" y="3387218"/>
            <a:ext cx="0" cy="1024691"/>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99BA953-5DB9-4CCF-B601-68A450845164}"/>
              </a:ext>
            </a:extLst>
          </p:cNvPr>
          <p:cNvSpPr txBox="1"/>
          <p:nvPr/>
        </p:nvSpPr>
        <p:spPr>
          <a:xfrm>
            <a:off x="3426049" y="2250898"/>
            <a:ext cx="2466939" cy="646331"/>
          </a:xfrm>
          <a:prstGeom prst="rect">
            <a:avLst/>
          </a:prstGeom>
          <a:noFill/>
        </p:spPr>
        <p:txBody>
          <a:bodyPr wrap="square">
            <a:spAutoFit/>
          </a:bodyPr>
          <a:lstStyle/>
          <a:p>
            <a:pPr algn="ctr"/>
            <a:r>
              <a:rPr lang="en-US" b="1" dirty="0">
                <a:solidFill>
                  <a:schemeClr val="accent1"/>
                </a:solidFill>
                <a:latin typeface="+mj-lt"/>
              </a:rPr>
              <a:t>Build Strength of International Research</a:t>
            </a:r>
            <a:endParaRPr lang="en-US" b="1" dirty="0">
              <a:latin typeface="+mj-lt"/>
            </a:endParaRPr>
          </a:p>
        </p:txBody>
      </p:sp>
      <p:sp>
        <p:nvSpPr>
          <p:cNvPr id="42" name="Rectangle 41">
            <a:extLst>
              <a:ext uri="{FF2B5EF4-FFF2-40B4-BE49-F238E27FC236}">
                <a16:creationId xmlns:a16="http://schemas.microsoft.com/office/drawing/2014/main" id="{52CBEFF5-51C9-4E83-8A42-42D199638B07}"/>
              </a:ext>
            </a:extLst>
          </p:cNvPr>
          <p:cNvSpPr/>
          <p:nvPr/>
        </p:nvSpPr>
        <p:spPr>
          <a:xfrm>
            <a:off x="5845509" y="2908361"/>
            <a:ext cx="2460666" cy="28839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Enrich ability to innovate, infuse students and staff with enterprising capabilities, and provide opportunities to apply research and make a significant impact on communities</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Monash University strives to build international partnerships and offshore campuses into a global research network</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Identify areas of collaboration across networks</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Encourage greater student mobility</a:t>
            </a:r>
          </a:p>
          <a:p>
            <a:pPr marL="0" lvl="1" algn="ctr"/>
            <a:endParaRPr lang="en-US" sz="1200" dirty="0">
              <a:solidFill>
                <a:srgbClr val="12294B"/>
              </a:solidFill>
              <a:latin typeface="+mj-lt"/>
              <a:cs typeface="Calibri" panose="020F0502020204030204" pitchFamily="34" charset="0"/>
            </a:endParaRPr>
          </a:p>
        </p:txBody>
      </p:sp>
      <p:sp>
        <p:nvSpPr>
          <p:cNvPr id="43" name="Oval 42">
            <a:extLst>
              <a:ext uri="{FF2B5EF4-FFF2-40B4-BE49-F238E27FC236}">
                <a16:creationId xmlns:a16="http://schemas.microsoft.com/office/drawing/2014/main" id="{7F66500D-5385-4722-B20A-8E0390BD6166}"/>
              </a:ext>
            </a:extLst>
          </p:cNvPr>
          <p:cNvSpPr/>
          <p:nvPr/>
        </p:nvSpPr>
        <p:spPr>
          <a:xfrm>
            <a:off x="6822224" y="1722025"/>
            <a:ext cx="453633" cy="456147"/>
          </a:xfrm>
          <a:prstGeom prst="ellipse">
            <a:avLst/>
          </a:prstGeom>
          <a:solidFill>
            <a:srgbClr val="0533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b="1" dirty="0">
                <a:solidFill>
                  <a:schemeClr val="bg1"/>
                </a:solidFill>
                <a:latin typeface="+mj-lt"/>
              </a:rPr>
              <a:t>2</a:t>
            </a:r>
          </a:p>
        </p:txBody>
      </p:sp>
      <p:cxnSp>
        <p:nvCxnSpPr>
          <p:cNvPr id="44" name="Straight Connector 43">
            <a:extLst>
              <a:ext uri="{FF2B5EF4-FFF2-40B4-BE49-F238E27FC236}">
                <a16:creationId xmlns:a16="http://schemas.microsoft.com/office/drawing/2014/main" id="{7D4777D7-A1A1-4F6C-8FA9-083C80BCF674}"/>
              </a:ext>
            </a:extLst>
          </p:cNvPr>
          <p:cNvCxnSpPr>
            <a:cxnSpLocks/>
          </p:cNvCxnSpPr>
          <p:nvPr/>
        </p:nvCxnSpPr>
        <p:spPr>
          <a:xfrm>
            <a:off x="8306175" y="3387218"/>
            <a:ext cx="0" cy="1024691"/>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CFDAB5E-C7C1-494F-9F60-228FBF539D29}"/>
              </a:ext>
            </a:extLst>
          </p:cNvPr>
          <p:cNvSpPr txBox="1"/>
          <p:nvPr/>
        </p:nvSpPr>
        <p:spPr>
          <a:xfrm>
            <a:off x="5885387" y="2250898"/>
            <a:ext cx="2466939" cy="646331"/>
          </a:xfrm>
          <a:prstGeom prst="rect">
            <a:avLst/>
          </a:prstGeom>
          <a:noFill/>
        </p:spPr>
        <p:txBody>
          <a:bodyPr wrap="square">
            <a:spAutoFit/>
          </a:bodyPr>
          <a:lstStyle/>
          <a:p>
            <a:pPr algn="ctr"/>
            <a:r>
              <a:rPr lang="en-US" b="1" dirty="0">
                <a:solidFill>
                  <a:schemeClr val="accent1"/>
                </a:solidFill>
                <a:latin typeface="+mj-lt"/>
              </a:rPr>
              <a:t>Build International Partnerships</a:t>
            </a:r>
            <a:endParaRPr lang="en-US" b="1" dirty="0">
              <a:latin typeface="+mj-lt"/>
            </a:endParaRPr>
          </a:p>
        </p:txBody>
      </p:sp>
      <p:sp>
        <p:nvSpPr>
          <p:cNvPr id="47" name="Rectangle 46">
            <a:extLst>
              <a:ext uri="{FF2B5EF4-FFF2-40B4-BE49-F238E27FC236}">
                <a16:creationId xmlns:a16="http://schemas.microsoft.com/office/drawing/2014/main" id="{14223F5F-EBCE-44C9-A38E-ACC25B8A5C46}"/>
              </a:ext>
            </a:extLst>
          </p:cNvPr>
          <p:cNvSpPr/>
          <p:nvPr/>
        </p:nvSpPr>
        <p:spPr>
          <a:xfrm>
            <a:off x="8389207" y="2908361"/>
            <a:ext cx="2934319" cy="28839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COMET: curriculum management and e-portfolio software</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Pharmatopia: Interactive web-based modules</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MyDispense: A dispensing system with many features of commercial dispensing programs to give students authentic experience in modern practice. </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Pharmville: A teaching tool that depicts people with real problems to provide context and integration throughout the undergraduate program.</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Monash University invests in innovative software applications for online learning and career exploration</a:t>
            </a:r>
          </a:p>
          <a:p>
            <a:pPr marL="0" lvl="1" algn="ctr"/>
            <a:endParaRPr lang="en-US" sz="1200" dirty="0">
              <a:solidFill>
                <a:srgbClr val="12294B"/>
              </a:solidFill>
              <a:latin typeface="+mj-lt"/>
              <a:cs typeface="Calibri" panose="020F0502020204030204" pitchFamily="34" charset="0"/>
            </a:endParaRPr>
          </a:p>
          <a:p>
            <a:pPr marL="0" lvl="1" algn="ctr"/>
            <a:endParaRPr lang="en-US" sz="1200" dirty="0">
              <a:solidFill>
                <a:srgbClr val="12294B"/>
              </a:solidFill>
              <a:latin typeface="+mj-lt"/>
              <a:cs typeface="Calibri" panose="020F0502020204030204" pitchFamily="34" charset="0"/>
            </a:endParaRPr>
          </a:p>
        </p:txBody>
      </p:sp>
      <p:sp>
        <p:nvSpPr>
          <p:cNvPr id="48" name="Oval 47">
            <a:extLst>
              <a:ext uri="{FF2B5EF4-FFF2-40B4-BE49-F238E27FC236}">
                <a16:creationId xmlns:a16="http://schemas.microsoft.com/office/drawing/2014/main" id="{DD16A7AD-F0D2-40C6-B641-1D3BA84F391B}"/>
              </a:ext>
            </a:extLst>
          </p:cNvPr>
          <p:cNvSpPr/>
          <p:nvPr/>
        </p:nvSpPr>
        <p:spPr>
          <a:xfrm>
            <a:off x="9432070" y="1722025"/>
            <a:ext cx="453633" cy="456147"/>
          </a:xfrm>
          <a:prstGeom prst="ellipse">
            <a:avLst/>
          </a:prstGeom>
          <a:solidFill>
            <a:srgbClr val="0533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b="1" dirty="0">
                <a:solidFill>
                  <a:schemeClr val="bg1"/>
                </a:solidFill>
                <a:latin typeface="+mj-lt"/>
              </a:rPr>
              <a:t>3</a:t>
            </a:r>
          </a:p>
        </p:txBody>
      </p:sp>
      <p:sp>
        <p:nvSpPr>
          <p:cNvPr id="50" name="TextBox 49">
            <a:extLst>
              <a:ext uri="{FF2B5EF4-FFF2-40B4-BE49-F238E27FC236}">
                <a16:creationId xmlns:a16="http://schemas.microsoft.com/office/drawing/2014/main" id="{A1F4298A-6F8A-44A9-8BC4-D2FC0889E295}"/>
              </a:ext>
            </a:extLst>
          </p:cNvPr>
          <p:cNvSpPr txBox="1"/>
          <p:nvPr/>
        </p:nvSpPr>
        <p:spPr>
          <a:xfrm>
            <a:off x="8475038" y="2262030"/>
            <a:ext cx="2466939" cy="646331"/>
          </a:xfrm>
          <a:prstGeom prst="rect">
            <a:avLst/>
          </a:prstGeom>
          <a:noFill/>
        </p:spPr>
        <p:txBody>
          <a:bodyPr wrap="square">
            <a:spAutoFit/>
          </a:bodyPr>
          <a:lstStyle/>
          <a:p>
            <a:pPr algn="ctr"/>
            <a:r>
              <a:rPr lang="en-US" b="1" dirty="0">
                <a:solidFill>
                  <a:schemeClr val="accent1"/>
                </a:solidFill>
                <a:latin typeface="+mj-lt"/>
              </a:rPr>
              <a:t>Providing Innovative Education Offerings</a:t>
            </a:r>
            <a:endParaRPr lang="en-US" b="1" dirty="0">
              <a:latin typeface="+mj-lt"/>
            </a:endParaRPr>
          </a:p>
        </p:txBody>
      </p:sp>
      <p:sp>
        <p:nvSpPr>
          <p:cNvPr id="52" name="TextBox 51">
            <a:extLst>
              <a:ext uri="{FF2B5EF4-FFF2-40B4-BE49-F238E27FC236}">
                <a16:creationId xmlns:a16="http://schemas.microsoft.com/office/drawing/2014/main" id="{87FFF2E3-EC8D-407F-99E2-2CA0D55F9333}"/>
              </a:ext>
            </a:extLst>
          </p:cNvPr>
          <p:cNvSpPr txBox="1"/>
          <p:nvPr/>
        </p:nvSpPr>
        <p:spPr>
          <a:xfrm>
            <a:off x="990031" y="3299398"/>
            <a:ext cx="1919489" cy="923330"/>
          </a:xfrm>
          <a:prstGeom prst="rect">
            <a:avLst/>
          </a:prstGeom>
          <a:noFill/>
        </p:spPr>
        <p:txBody>
          <a:bodyPr wrap="square">
            <a:spAutoFit/>
          </a:bodyPr>
          <a:lstStyle/>
          <a:p>
            <a:pPr algn="ctr"/>
            <a:r>
              <a:rPr lang="en-US" b="1" dirty="0">
                <a:latin typeface="+mj-lt"/>
              </a:rPr>
              <a:t>Key Initiatives: </a:t>
            </a:r>
          </a:p>
          <a:p>
            <a:pPr algn="ctr"/>
            <a:r>
              <a:rPr lang="en-US" b="1" dirty="0">
                <a:latin typeface="+mj-lt"/>
              </a:rPr>
              <a:t>Monash University</a:t>
            </a:r>
          </a:p>
        </p:txBody>
      </p:sp>
      <p:pic>
        <p:nvPicPr>
          <p:cNvPr id="3" name="Picture 16" descr="See the source image">
            <a:extLst>
              <a:ext uri="{FF2B5EF4-FFF2-40B4-BE49-F238E27FC236}">
                <a16:creationId xmlns:a16="http://schemas.microsoft.com/office/drawing/2014/main" id="{84F845B2-7839-460C-A109-39911BA7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01" y="1971988"/>
            <a:ext cx="1204150" cy="12041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hlinkClick r:id="rId3" action="ppaction://hlinksldjump"/>
            <a:extLst>
              <a:ext uri="{FF2B5EF4-FFF2-40B4-BE49-F238E27FC236}">
                <a16:creationId xmlns:a16="http://schemas.microsoft.com/office/drawing/2014/main" id="{2927284C-0157-8448-A9D7-4A6C1F256D9A}"/>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2674573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AC5-CA53-45B5-BE7B-489D21BE81D0}"/>
              </a:ext>
            </a:extLst>
          </p:cNvPr>
          <p:cNvSpPr>
            <a:spLocks noGrp="1"/>
          </p:cNvSpPr>
          <p:nvPr>
            <p:ph type="title"/>
          </p:nvPr>
        </p:nvSpPr>
        <p:spPr/>
        <p:txBody>
          <a:bodyPr/>
          <a:lstStyle/>
          <a:p>
            <a:r>
              <a:rPr lang="en-US" dirty="0">
                <a:latin typeface="Calibri"/>
                <a:ea typeface="Verdana"/>
                <a:cs typeface="Arial"/>
              </a:rPr>
              <a:t>Hanover Market Analysis Key Findings and Competitive Positioning </a:t>
            </a:r>
          </a:p>
        </p:txBody>
      </p:sp>
      <p:cxnSp>
        <p:nvCxnSpPr>
          <p:cNvPr id="5" name="Straight Arrow Connector 4">
            <a:extLst>
              <a:ext uri="{FF2B5EF4-FFF2-40B4-BE49-F238E27FC236}">
                <a16:creationId xmlns:a16="http://schemas.microsoft.com/office/drawing/2014/main" id="{A4B8A4A9-B4D7-41C6-929C-BD9FF86B9E8F}"/>
              </a:ext>
            </a:extLst>
          </p:cNvPr>
          <p:cNvCxnSpPr>
            <a:cxnSpLocks/>
          </p:cNvCxnSpPr>
          <p:nvPr/>
        </p:nvCxnSpPr>
        <p:spPr>
          <a:xfrm flipH="1" flipV="1">
            <a:off x="7357318" y="3469545"/>
            <a:ext cx="3437659" cy="1"/>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CE00646-9071-4383-BC78-D4538BE45EA7}"/>
              </a:ext>
            </a:extLst>
          </p:cNvPr>
          <p:cNvSpPr txBox="1"/>
          <p:nvPr/>
        </p:nvSpPr>
        <p:spPr>
          <a:xfrm>
            <a:off x="7006071" y="1775979"/>
            <a:ext cx="20764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Competitive conditions may cause an oversupply of existing programs </a:t>
            </a:r>
          </a:p>
        </p:txBody>
      </p:sp>
      <p:sp>
        <p:nvSpPr>
          <p:cNvPr id="7" name="TextBox 6">
            <a:extLst>
              <a:ext uri="{FF2B5EF4-FFF2-40B4-BE49-F238E27FC236}">
                <a16:creationId xmlns:a16="http://schemas.microsoft.com/office/drawing/2014/main" id="{5F36271E-0CFD-498F-BCD3-F16D344CC87F}"/>
              </a:ext>
            </a:extLst>
          </p:cNvPr>
          <p:cNvSpPr txBox="1"/>
          <p:nvPr/>
        </p:nvSpPr>
        <p:spPr>
          <a:xfrm>
            <a:off x="9231457" y="1775978"/>
            <a:ext cx="20764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Competitive conditions support a new degree program</a:t>
            </a:r>
          </a:p>
        </p:txBody>
      </p:sp>
      <p:sp>
        <p:nvSpPr>
          <p:cNvPr id="8" name="TextBox 7">
            <a:extLst>
              <a:ext uri="{FF2B5EF4-FFF2-40B4-BE49-F238E27FC236}">
                <a16:creationId xmlns:a16="http://schemas.microsoft.com/office/drawing/2014/main" id="{2C8EDABA-1773-4189-97D6-F3E0B39C9456}"/>
              </a:ext>
            </a:extLst>
          </p:cNvPr>
          <p:cNvSpPr txBox="1"/>
          <p:nvPr/>
        </p:nvSpPr>
        <p:spPr>
          <a:xfrm>
            <a:off x="9179502" y="4529568"/>
            <a:ext cx="20764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Student demand exists, but may be satisfied by existing programs</a:t>
            </a:r>
          </a:p>
        </p:txBody>
      </p:sp>
      <p:sp>
        <p:nvSpPr>
          <p:cNvPr id="9" name="TextBox 8">
            <a:extLst>
              <a:ext uri="{FF2B5EF4-FFF2-40B4-BE49-F238E27FC236}">
                <a16:creationId xmlns:a16="http://schemas.microsoft.com/office/drawing/2014/main" id="{E22C79DF-2EDF-4D3E-BB03-A4D6CD5582D1}"/>
              </a:ext>
            </a:extLst>
          </p:cNvPr>
          <p:cNvSpPr txBox="1"/>
          <p:nvPr/>
        </p:nvSpPr>
        <p:spPr>
          <a:xfrm>
            <a:off x="7006069" y="4503590"/>
            <a:ext cx="22756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Competitive conditions are unsuitable to support a new program</a:t>
            </a:r>
          </a:p>
        </p:txBody>
      </p:sp>
      <p:sp>
        <p:nvSpPr>
          <p:cNvPr id="10" name="TextBox 9">
            <a:extLst>
              <a:ext uri="{FF2B5EF4-FFF2-40B4-BE49-F238E27FC236}">
                <a16:creationId xmlns:a16="http://schemas.microsoft.com/office/drawing/2014/main" id="{E4237DA1-CDB8-49D7-B240-E331FF891CDA}"/>
              </a:ext>
            </a:extLst>
          </p:cNvPr>
          <p:cNvSpPr txBox="1"/>
          <p:nvPr/>
        </p:nvSpPr>
        <p:spPr>
          <a:xfrm>
            <a:off x="10699174" y="5018808"/>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30%</a:t>
            </a:r>
            <a:endParaRPr lang="en-US" sz="1000" b="1">
              <a:cs typeface="Calibri"/>
            </a:endParaRPr>
          </a:p>
        </p:txBody>
      </p:sp>
      <p:sp>
        <p:nvSpPr>
          <p:cNvPr id="11" name="TextBox 10">
            <a:extLst>
              <a:ext uri="{FF2B5EF4-FFF2-40B4-BE49-F238E27FC236}">
                <a16:creationId xmlns:a16="http://schemas.microsoft.com/office/drawing/2014/main" id="{44E9D042-E3B4-4787-8475-BAAFE9C814F0}"/>
              </a:ext>
            </a:extLst>
          </p:cNvPr>
          <p:cNvSpPr txBox="1"/>
          <p:nvPr/>
        </p:nvSpPr>
        <p:spPr>
          <a:xfrm>
            <a:off x="7053696" y="5018807"/>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-30%</a:t>
            </a:r>
            <a:endParaRPr lang="en-US" sz="1000" b="1">
              <a:cs typeface="Calibri"/>
            </a:endParaRPr>
          </a:p>
        </p:txBody>
      </p:sp>
      <p:sp>
        <p:nvSpPr>
          <p:cNvPr id="12" name="TextBox 11">
            <a:extLst>
              <a:ext uri="{FF2B5EF4-FFF2-40B4-BE49-F238E27FC236}">
                <a16:creationId xmlns:a16="http://schemas.microsoft.com/office/drawing/2014/main" id="{B9003656-D34A-45D9-A75B-BC1F0F6AFB91}"/>
              </a:ext>
            </a:extLst>
          </p:cNvPr>
          <p:cNvSpPr txBox="1"/>
          <p:nvPr/>
        </p:nvSpPr>
        <p:spPr>
          <a:xfrm>
            <a:off x="6871855" y="2178625"/>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30%</a:t>
            </a:r>
            <a:endParaRPr lang="en-US" sz="1000" b="1">
              <a:cs typeface="Calibri"/>
            </a:endParaRPr>
          </a:p>
        </p:txBody>
      </p:sp>
      <p:sp>
        <p:nvSpPr>
          <p:cNvPr id="13" name="TextBox 12">
            <a:extLst>
              <a:ext uri="{FF2B5EF4-FFF2-40B4-BE49-F238E27FC236}">
                <a16:creationId xmlns:a16="http://schemas.microsoft.com/office/drawing/2014/main" id="{213C71E1-E967-4CE2-9DCB-342CFAEF4DB2}"/>
              </a:ext>
            </a:extLst>
          </p:cNvPr>
          <p:cNvSpPr txBox="1"/>
          <p:nvPr/>
        </p:nvSpPr>
        <p:spPr>
          <a:xfrm>
            <a:off x="6967104" y="3347602"/>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0%</a:t>
            </a:r>
            <a:endParaRPr lang="en-US" sz="1000" b="1">
              <a:cs typeface="Calibri"/>
            </a:endParaRPr>
          </a:p>
        </p:txBody>
      </p:sp>
      <p:sp>
        <p:nvSpPr>
          <p:cNvPr id="14" name="TextBox 13">
            <a:extLst>
              <a:ext uri="{FF2B5EF4-FFF2-40B4-BE49-F238E27FC236}">
                <a16:creationId xmlns:a16="http://schemas.microsoft.com/office/drawing/2014/main" id="{0F7285F4-624B-4311-BC2D-40B44609C666}"/>
              </a:ext>
            </a:extLst>
          </p:cNvPr>
          <p:cNvSpPr txBox="1"/>
          <p:nvPr/>
        </p:nvSpPr>
        <p:spPr>
          <a:xfrm>
            <a:off x="8984672" y="5018805"/>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0%</a:t>
            </a:r>
            <a:endParaRPr lang="en-US" sz="1000" b="1">
              <a:cs typeface="Calibri"/>
            </a:endParaRPr>
          </a:p>
        </p:txBody>
      </p:sp>
      <p:sp>
        <p:nvSpPr>
          <p:cNvPr id="15" name="TextBox 14">
            <a:extLst>
              <a:ext uri="{FF2B5EF4-FFF2-40B4-BE49-F238E27FC236}">
                <a16:creationId xmlns:a16="http://schemas.microsoft.com/office/drawing/2014/main" id="{C8323329-D59C-4F42-8439-38C663B49E70}"/>
              </a:ext>
            </a:extLst>
          </p:cNvPr>
          <p:cNvSpPr txBox="1"/>
          <p:nvPr/>
        </p:nvSpPr>
        <p:spPr>
          <a:xfrm rot="16200000">
            <a:off x="5824105" y="3226375"/>
            <a:ext cx="204181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t>Program Offered Growth Rate</a:t>
            </a:r>
            <a:endParaRPr lang="en-US" sz="1000" b="1">
              <a:cs typeface="Calibri"/>
            </a:endParaRPr>
          </a:p>
        </p:txBody>
      </p:sp>
      <p:sp>
        <p:nvSpPr>
          <p:cNvPr id="16" name="TextBox 15">
            <a:extLst>
              <a:ext uri="{FF2B5EF4-FFF2-40B4-BE49-F238E27FC236}">
                <a16:creationId xmlns:a16="http://schemas.microsoft.com/office/drawing/2014/main" id="{4B4CE2F9-8500-4BA5-A6FD-8D29E93412EF}"/>
              </a:ext>
            </a:extLst>
          </p:cNvPr>
          <p:cNvSpPr txBox="1"/>
          <p:nvPr/>
        </p:nvSpPr>
        <p:spPr>
          <a:xfrm>
            <a:off x="8265968" y="5261261"/>
            <a:ext cx="204181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cs typeface="Calibri"/>
              </a:rPr>
              <a:t>Degree Completions Growth Rate</a:t>
            </a:r>
          </a:p>
        </p:txBody>
      </p:sp>
      <p:sp>
        <p:nvSpPr>
          <p:cNvPr id="17" name="TextBox 16">
            <a:extLst>
              <a:ext uri="{FF2B5EF4-FFF2-40B4-BE49-F238E27FC236}">
                <a16:creationId xmlns:a16="http://schemas.microsoft.com/office/drawing/2014/main" id="{3A9F78A7-7C76-4FA2-BDF5-861195CB6631}"/>
              </a:ext>
            </a:extLst>
          </p:cNvPr>
          <p:cNvSpPr txBox="1"/>
          <p:nvPr/>
        </p:nvSpPr>
        <p:spPr>
          <a:xfrm>
            <a:off x="9841923" y="5018807"/>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15%</a:t>
            </a:r>
            <a:endParaRPr lang="en-US" sz="1000" b="1">
              <a:cs typeface="Calibri"/>
            </a:endParaRPr>
          </a:p>
        </p:txBody>
      </p:sp>
      <p:cxnSp>
        <p:nvCxnSpPr>
          <p:cNvPr id="19" name="Straight Arrow Connector 18">
            <a:extLst>
              <a:ext uri="{FF2B5EF4-FFF2-40B4-BE49-F238E27FC236}">
                <a16:creationId xmlns:a16="http://schemas.microsoft.com/office/drawing/2014/main" id="{93D6D6D5-D7CF-48E5-8803-9A5B5CF7F5A7}"/>
              </a:ext>
            </a:extLst>
          </p:cNvPr>
          <p:cNvCxnSpPr/>
          <p:nvPr/>
        </p:nvCxnSpPr>
        <p:spPr>
          <a:xfrm>
            <a:off x="9119754" y="2010640"/>
            <a:ext cx="0" cy="2831522"/>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D8AE4CA-3255-4F0C-9701-00E3A0E22346}"/>
              </a:ext>
            </a:extLst>
          </p:cNvPr>
          <p:cNvSpPr txBox="1"/>
          <p:nvPr/>
        </p:nvSpPr>
        <p:spPr>
          <a:xfrm>
            <a:off x="7971558" y="5018806"/>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-15%</a:t>
            </a:r>
            <a:endParaRPr lang="en-US" sz="1000" b="1">
              <a:cs typeface="Calibri"/>
            </a:endParaRPr>
          </a:p>
        </p:txBody>
      </p:sp>
      <p:sp>
        <p:nvSpPr>
          <p:cNvPr id="21" name="TextBox 20">
            <a:extLst>
              <a:ext uri="{FF2B5EF4-FFF2-40B4-BE49-F238E27FC236}">
                <a16:creationId xmlns:a16="http://schemas.microsoft.com/office/drawing/2014/main" id="{6E089391-A499-4D81-AAE9-ADFDF9C6CEFB}"/>
              </a:ext>
            </a:extLst>
          </p:cNvPr>
          <p:cNvSpPr txBox="1"/>
          <p:nvPr/>
        </p:nvSpPr>
        <p:spPr>
          <a:xfrm>
            <a:off x="6984423" y="4126921"/>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-15%</a:t>
            </a:r>
            <a:endParaRPr lang="en-US" sz="1000" b="1">
              <a:cs typeface="Calibri"/>
            </a:endParaRPr>
          </a:p>
        </p:txBody>
      </p:sp>
      <p:sp>
        <p:nvSpPr>
          <p:cNvPr id="22" name="TextBox 21">
            <a:extLst>
              <a:ext uri="{FF2B5EF4-FFF2-40B4-BE49-F238E27FC236}">
                <a16:creationId xmlns:a16="http://schemas.microsoft.com/office/drawing/2014/main" id="{DE94884A-4A7D-4639-954F-9576B6EA3546}"/>
              </a:ext>
            </a:extLst>
          </p:cNvPr>
          <p:cNvSpPr txBox="1"/>
          <p:nvPr/>
        </p:nvSpPr>
        <p:spPr>
          <a:xfrm>
            <a:off x="6906491" y="2767443"/>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15%</a:t>
            </a:r>
            <a:endParaRPr lang="en-US" sz="1000" b="1">
              <a:cs typeface="Calibri"/>
            </a:endParaRPr>
          </a:p>
        </p:txBody>
      </p:sp>
      <p:sp>
        <p:nvSpPr>
          <p:cNvPr id="4" name="Oval 3">
            <a:extLst>
              <a:ext uri="{FF2B5EF4-FFF2-40B4-BE49-F238E27FC236}">
                <a16:creationId xmlns:a16="http://schemas.microsoft.com/office/drawing/2014/main" id="{9A15CA5B-F975-40C7-8EF2-DE9DDB6819D3}"/>
              </a:ext>
            </a:extLst>
          </p:cNvPr>
          <p:cNvSpPr/>
          <p:nvPr/>
        </p:nvSpPr>
        <p:spPr>
          <a:xfrm>
            <a:off x="10332028" y="2382981"/>
            <a:ext cx="204354" cy="2216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Oval 23">
            <a:extLst>
              <a:ext uri="{FF2B5EF4-FFF2-40B4-BE49-F238E27FC236}">
                <a16:creationId xmlns:a16="http://schemas.microsoft.com/office/drawing/2014/main" id="{234C9026-114F-45E7-8A2D-6220C0C01F1F}"/>
              </a:ext>
            </a:extLst>
          </p:cNvPr>
          <p:cNvSpPr/>
          <p:nvPr/>
        </p:nvSpPr>
        <p:spPr>
          <a:xfrm>
            <a:off x="9370868" y="3153639"/>
            <a:ext cx="204354" cy="2216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5" name="Oval 24">
            <a:extLst>
              <a:ext uri="{FF2B5EF4-FFF2-40B4-BE49-F238E27FC236}">
                <a16:creationId xmlns:a16="http://schemas.microsoft.com/office/drawing/2014/main" id="{5CC15FEC-CFFC-4FBF-97A6-624BDB4B7FF2}"/>
              </a:ext>
            </a:extLst>
          </p:cNvPr>
          <p:cNvSpPr/>
          <p:nvPr/>
        </p:nvSpPr>
        <p:spPr>
          <a:xfrm>
            <a:off x="9266958" y="2928502"/>
            <a:ext cx="204354" cy="2216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6" name="TextBox 25">
            <a:extLst>
              <a:ext uri="{FF2B5EF4-FFF2-40B4-BE49-F238E27FC236}">
                <a16:creationId xmlns:a16="http://schemas.microsoft.com/office/drawing/2014/main" id="{0E5BAA55-788A-4A57-ABF7-D1F14801E309}"/>
              </a:ext>
            </a:extLst>
          </p:cNvPr>
          <p:cNvSpPr txBox="1"/>
          <p:nvPr/>
        </p:nvSpPr>
        <p:spPr>
          <a:xfrm>
            <a:off x="10305184" y="2373457"/>
            <a:ext cx="31865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solidFill>
                  <a:srgbClr val="FFFFFF"/>
                </a:solidFill>
              </a:rPr>
              <a:t>1</a:t>
            </a:r>
            <a:endParaRPr lang="en-US" sz="1000" b="1">
              <a:solidFill>
                <a:srgbClr val="FFFFFF"/>
              </a:solidFill>
              <a:cs typeface="Calibri"/>
            </a:endParaRPr>
          </a:p>
        </p:txBody>
      </p:sp>
      <p:sp>
        <p:nvSpPr>
          <p:cNvPr id="27" name="TextBox 26">
            <a:extLst>
              <a:ext uri="{FF2B5EF4-FFF2-40B4-BE49-F238E27FC236}">
                <a16:creationId xmlns:a16="http://schemas.microsoft.com/office/drawing/2014/main" id="{EF2C8F4F-B32F-4C76-90F1-812E59CC0A44}"/>
              </a:ext>
            </a:extLst>
          </p:cNvPr>
          <p:cNvSpPr txBox="1"/>
          <p:nvPr/>
        </p:nvSpPr>
        <p:spPr>
          <a:xfrm>
            <a:off x="9248774" y="2910320"/>
            <a:ext cx="31865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solidFill>
                  <a:srgbClr val="FFFFFF"/>
                </a:solidFill>
                <a:cs typeface="Calibri"/>
              </a:rPr>
              <a:t>3</a:t>
            </a:r>
          </a:p>
        </p:txBody>
      </p:sp>
      <p:sp>
        <p:nvSpPr>
          <p:cNvPr id="28" name="TextBox 27">
            <a:extLst>
              <a:ext uri="{FF2B5EF4-FFF2-40B4-BE49-F238E27FC236}">
                <a16:creationId xmlns:a16="http://schemas.microsoft.com/office/drawing/2014/main" id="{7E163893-77F0-44B7-9767-4C3A00DD53DB}"/>
              </a:ext>
            </a:extLst>
          </p:cNvPr>
          <p:cNvSpPr txBox="1"/>
          <p:nvPr/>
        </p:nvSpPr>
        <p:spPr>
          <a:xfrm>
            <a:off x="9352683" y="3135456"/>
            <a:ext cx="31865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solidFill>
                  <a:srgbClr val="FFFFFF"/>
                </a:solidFill>
                <a:cs typeface="Calibri"/>
              </a:rPr>
              <a:t>2</a:t>
            </a:r>
          </a:p>
        </p:txBody>
      </p:sp>
      <p:sp>
        <p:nvSpPr>
          <p:cNvPr id="29" name="TextBox 28">
            <a:extLst>
              <a:ext uri="{FF2B5EF4-FFF2-40B4-BE49-F238E27FC236}">
                <a16:creationId xmlns:a16="http://schemas.microsoft.com/office/drawing/2014/main" id="{ABEDE29C-FECD-455B-A8CE-E74863EA56F7}"/>
              </a:ext>
            </a:extLst>
          </p:cNvPr>
          <p:cNvSpPr txBox="1"/>
          <p:nvPr/>
        </p:nvSpPr>
        <p:spPr>
          <a:xfrm>
            <a:off x="10465378" y="2377786"/>
            <a:ext cx="89881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cs typeface="Calibri"/>
              </a:rPr>
              <a:t>(23.1%, 25.7%)</a:t>
            </a:r>
          </a:p>
        </p:txBody>
      </p:sp>
      <p:sp>
        <p:nvSpPr>
          <p:cNvPr id="30" name="TextBox 29">
            <a:extLst>
              <a:ext uri="{FF2B5EF4-FFF2-40B4-BE49-F238E27FC236}">
                <a16:creationId xmlns:a16="http://schemas.microsoft.com/office/drawing/2014/main" id="{79B0A443-2824-474C-A773-01C42E25DCAD}"/>
              </a:ext>
            </a:extLst>
          </p:cNvPr>
          <p:cNvSpPr txBox="1"/>
          <p:nvPr/>
        </p:nvSpPr>
        <p:spPr>
          <a:xfrm>
            <a:off x="9400309" y="2914649"/>
            <a:ext cx="78624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cs typeface="Calibri"/>
              </a:rPr>
              <a:t>(5.6%, 10.7%)</a:t>
            </a:r>
          </a:p>
        </p:txBody>
      </p:sp>
      <p:sp>
        <p:nvSpPr>
          <p:cNvPr id="31" name="TextBox 30">
            <a:extLst>
              <a:ext uri="{FF2B5EF4-FFF2-40B4-BE49-F238E27FC236}">
                <a16:creationId xmlns:a16="http://schemas.microsoft.com/office/drawing/2014/main" id="{874810BD-6E25-4056-84B0-7AD0DA22CB50}"/>
              </a:ext>
            </a:extLst>
          </p:cNvPr>
          <p:cNvSpPr txBox="1"/>
          <p:nvPr/>
        </p:nvSpPr>
        <p:spPr>
          <a:xfrm>
            <a:off x="9512877" y="3139785"/>
            <a:ext cx="78624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cs typeface="Calibri"/>
              </a:rPr>
              <a:t>(6.7%, 4.9%)</a:t>
            </a:r>
          </a:p>
        </p:txBody>
      </p:sp>
      <p:sp>
        <p:nvSpPr>
          <p:cNvPr id="32" name="TextBox 31">
            <a:extLst>
              <a:ext uri="{FF2B5EF4-FFF2-40B4-BE49-F238E27FC236}">
                <a16:creationId xmlns:a16="http://schemas.microsoft.com/office/drawing/2014/main" id="{5F6E5B3C-B4B7-46C5-9927-2618AC45C291}"/>
              </a:ext>
            </a:extLst>
          </p:cNvPr>
          <p:cNvSpPr txBox="1"/>
          <p:nvPr/>
        </p:nvSpPr>
        <p:spPr>
          <a:xfrm>
            <a:off x="537730" y="1317047"/>
            <a:ext cx="5773880"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1"/>
                </a:solidFill>
              </a:rPr>
              <a:t>1. Bachelors in Pharmaceutical Sciences</a:t>
            </a:r>
          </a:p>
          <a:p>
            <a:pPr marL="742950" lvl="1" indent="-285750">
              <a:buFont typeface="Arial"/>
              <a:buChar char="•"/>
            </a:pPr>
            <a:r>
              <a:rPr lang="en-US" sz="1400" dirty="0">
                <a:ea typeface="+mn-lt"/>
                <a:cs typeface="+mn-lt"/>
              </a:rPr>
              <a:t>Prepare students to pursue research assistant positions that help them advance to graduate education or transition into private sector research</a:t>
            </a:r>
            <a:endParaRPr lang="en-US" sz="1400" dirty="0">
              <a:cs typeface="Calibri"/>
            </a:endParaRPr>
          </a:p>
          <a:p>
            <a:pPr marL="742950" lvl="1" indent="-285750">
              <a:buFont typeface="Arial"/>
              <a:buChar char="•"/>
            </a:pPr>
            <a:r>
              <a:rPr lang="en-US" sz="1400" dirty="0">
                <a:cs typeface="Calibri"/>
              </a:rPr>
              <a:t>Trends in pharmaceutical science-related programing indicate there may be a push towards non-doctoral degree paths</a:t>
            </a:r>
          </a:p>
          <a:p>
            <a:pPr lvl="1"/>
            <a:endParaRPr lang="en-US" sz="1400" dirty="0">
              <a:cs typeface="Calibri"/>
            </a:endParaRPr>
          </a:p>
          <a:p>
            <a:r>
              <a:rPr lang="en-US" b="1" dirty="0">
                <a:solidFill>
                  <a:schemeClr val="accent1"/>
                </a:solidFill>
                <a:cs typeface="Calibri"/>
              </a:rPr>
              <a:t>2. Master's in Health-System Pharmacy Administration </a:t>
            </a:r>
          </a:p>
          <a:p>
            <a:pPr marL="742950" lvl="1" indent="-285750">
              <a:buFont typeface="Arial"/>
              <a:buChar char="•"/>
            </a:pPr>
            <a:r>
              <a:rPr lang="en-US" sz="1400" dirty="0">
                <a:solidFill>
                  <a:srgbClr val="000000"/>
                </a:solidFill>
                <a:cs typeface="Calibri"/>
              </a:rPr>
              <a:t>Strong employment projections indicate growing labor market demand for graduates of pharmacy leadership/administrative related programs</a:t>
            </a:r>
            <a:endParaRPr lang="en-US" dirty="0">
              <a:solidFill>
                <a:srgbClr val="000000"/>
              </a:solidFill>
              <a:cs typeface="Calibri"/>
            </a:endParaRPr>
          </a:p>
          <a:p>
            <a:pPr marL="742950" lvl="1" indent="-285750">
              <a:buFont typeface="Arial"/>
              <a:buChar char="•"/>
            </a:pPr>
            <a:r>
              <a:rPr lang="en-US" sz="1400" dirty="0">
                <a:solidFill>
                  <a:srgbClr val="000000"/>
                </a:solidFill>
                <a:cs typeface="Calibri"/>
              </a:rPr>
              <a:t>Growing master's conferrals nationally demonstrated increasing student interest in leadership/administrative-related programs</a:t>
            </a:r>
          </a:p>
          <a:p>
            <a:pPr lvl="1"/>
            <a:endParaRPr lang="en-US" sz="1400" dirty="0">
              <a:solidFill>
                <a:srgbClr val="000000"/>
              </a:solidFill>
              <a:cs typeface="Calibri"/>
            </a:endParaRPr>
          </a:p>
          <a:p>
            <a:r>
              <a:rPr lang="en-US" b="1" dirty="0">
                <a:solidFill>
                  <a:schemeClr val="accent1"/>
                </a:solidFill>
                <a:cs typeface="Calibri"/>
              </a:rPr>
              <a:t>3. Master's in Regulatory Science</a:t>
            </a:r>
            <a:endParaRPr lang="en-US" dirty="0">
              <a:cs typeface="Calibri"/>
            </a:endParaRPr>
          </a:p>
          <a:p>
            <a:pPr marL="742950" lvl="1" indent="-285750">
              <a:buFont typeface="Arial"/>
              <a:buChar char="•"/>
            </a:pPr>
            <a:r>
              <a:rPr lang="en-US" sz="1400" dirty="0">
                <a:cs typeface="Calibri"/>
              </a:rPr>
              <a:t>Size of prospective student market directly from undergraduate pharmacy programs is small but growing, with online regulatory degree programs growing</a:t>
            </a:r>
          </a:p>
          <a:p>
            <a:pPr marL="742950" lvl="1" indent="-285750">
              <a:buFont typeface="Arial"/>
              <a:buChar char="•"/>
            </a:pPr>
            <a:r>
              <a:rPr lang="en-US" sz="1400" dirty="0">
                <a:cs typeface="Calibri"/>
              </a:rPr>
              <a:t>Over 50% of competitor programs are in an online format</a:t>
            </a:r>
          </a:p>
        </p:txBody>
      </p:sp>
      <p:sp>
        <p:nvSpPr>
          <p:cNvPr id="35" name="TextBox 34">
            <a:hlinkClick r:id="rId2" action="ppaction://hlinksldjump"/>
            <a:extLst>
              <a:ext uri="{FF2B5EF4-FFF2-40B4-BE49-F238E27FC236}">
                <a16:creationId xmlns:a16="http://schemas.microsoft.com/office/drawing/2014/main" id="{F3D5B94C-B481-3645-8A5D-9556C14D0E22}"/>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3" action="ppaction://hlinksldjump"/>
              </a:rPr>
              <a:t>[Back to Phase 1 SWOT]</a:t>
            </a:r>
            <a:endParaRPr lang="en-US" sz="1200" dirty="0"/>
          </a:p>
        </p:txBody>
      </p:sp>
    </p:spTree>
    <p:extLst>
      <p:ext uri="{BB962C8B-B14F-4D97-AF65-F5344CB8AC3E}">
        <p14:creationId xmlns:p14="http://schemas.microsoft.com/office/powerpoint/2010/main" val="30654039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AC5-CA53-45B5-BE7B-489D21BE81D0}"/>
              </a:ext>
            </a:extLst>
          </p:cNvPr>
          <p:cNvSpPr>
            <a:spLocks noGrp="1"/>
          </p:cNvSpPr>
          <p:nvPr>
            <p:ph type="title"/>
          </p:nvPr>
        </p:nvSpPr>
        <p:spPr/>
        <p:txBody>
          <a:bodyPr/>
          <a:lstStyle/>
          <a:p>
            <a:r>
              <a:rPr lang="en-US" dirty="0">
                <a:latin typeface="Calibri"/>
                <a:ea typeface="Verdana"/>
                <a:cs typeface="Arial"/>
              </a:rPr>
              <a:t>Hanover Market Analysis Competitors and Top Employers  </a:t>
            </a:r>
          </a:p>
        </p:txBody>
      </p:sp>
      <p:sp>
        <p:nvSpPr>
          <p:cNvPr id="19" name="TextBox 18">
            <a:extLst>
              <a:ext uri="{FF2B5EF4-FFF2-40B4-BE49-F238E27FC236}">
                <a16:creationId xmlns:a16="http://schemas.microsoft.com/office/drawing/2014/main" id="{CBF6F4ED-3F9C-4DA4-9B98-DD45494A8DAC}"/>
              </a:ext>
            </a:extLst>
          </p:cNvPr>
          <p:cNvSpPr txBox="1"/>
          <p:nvPr/>
        </p:nvSpPr>
        <p:spPr>
          <a:xfrm>
            <a:off x="1113559" y="1330036"/>
            <a:ext cx="3479222" cy="646331"/>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rPr>
              <a:t>Bachelor's in Pharmaceutical Sciences</a:t>
            </a:r>
          </a:p>
        </p:txBody>
      </p:sp>
      <p:sp>
        <p:nvSpPr>
          <p:cNvPr id="20" name="TextBox 19">
            <a:extLst>
              <a:ext uri="{FF2B5EF4-FFF2-40B4-BE49-F238E27FC236}">
                <a16:creationId xmlns:a16="http://schemas.microsoft.com/office/drawing/2014/main" id="{3388CEF6-6C7C-460A-AF0D-C5E3BEC1914B}"/>
              </a:ext>
            </a:extLst>
          </p:cNvPr>
          <p:cNvSpPr txBox="1"/>
          <p:nvPr/>
        </p:nvSpPr>
        <p:spPr>
          <a:xfrm>
            <a:off x="4715740" y="1330036"/>
            <a:ext cx="3479222" cy="646331"/>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cs typeface="Calibri"/>
              </a:rPr>
              <a:t>Master's in Health-System Pharmacy Administration</a:t>
            </a:r>
          </a:p>
        </p:txBody>
      </p:sp>
      <p:sp>
        <p:nvSpPr>
          <p:cNvPr id="21" name="TextBox 20">
            <a:extLst>
              <a:ext uri="{FF2B5EF4-FFF2-40B4-BE49-F238E27FC236}">
                <a16:creationId xmlns:a16="http://schemas.microsoft.com/office/drawing/2014/main" id="{12551043-AF16-4A1C-A56C-18D6FFD8FDAF}"/>
              </a:ext>
            </a:extLst>
          </p:cNvPr>
          <p:cNvSpPr txBox="1"/>
          <p:nvPr/>
        </p:nvSpPr>
        <p:spPr>
          <a:xfrm>
            <a:off x="8317922" y="1347353"/>
            <a:ext cx="3479222" cy="646331"/>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cs typeface="Calibri"/>
              </a:rPr>
              <a:t>Master's in Regulatory Science</a:t>
            </a:r>
          </a:p>
          <a:p>
            <a:pPr algn="ctr"/>
            <a:endParaRPr lang="en-US" b="1">
              <a:solidFill>
                <a:srgbClr val="FFFFFF"/>
              </a:solidFill>
              <a:cs typeface="Calibri"/>
            </a:endParaRPr>
          </a:p>
        </p:txBody>
      </p:sp>
      <p:sp>
        <p:nvSpPr>
          <p:cNvPr id="24" name="TextBox 23">
            <a:extLst>
              <a:ext uri="{FF2B5EF4-FFF2-40B4-BE49-F238E27FC236}">
                <a16:creationId xmlns:a16="http://schemas.microsoft.com/office/drawing/2014/main" id="{194FA0FA-249D-4F13-933A-1BEA9FE92E74}"/>
              </a:ext>
            </a:extLst>
          </p:cNvPr>
          <p:cNvSpPr txBox="1"/>
          <p:nvPr/>
        </p:nvSpPr>
        <p:spPr>
          <a:xfrm>
            <a:off x="1152525" y="4339070"/>
            <a:ext cx="33926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1,639 Related jobs in research assistance roles </a:t>
            </a:r>
          </a:p>
        </p:txBody>
      </p:sp>
      <p:sp>
        <p:nvSpPr>
          <p:cNvPr id="26" name="TextBox 25">
            <a:extLst>
              <a:ext uri="{FF2B5EF4-FFF2-40B4-BE49-F238E27FC236}">
                <a16:creationId xmlns:a16="http://schemas.microsoft.com/office/drawing/2014/main" id="{35AC55BA-0B3E-4C03-9521-267510DA49F1}"/>
              </a:ext>
            </a:extLst>
          </p:cNvPr>
          <p:cNvSpPr txBox="1"/>
          <p:nvPr/>
        </p:nvSpPr>
        <p:spPr>
          <a:xfrm>
            <a:off x="1074593" y="2070387"/>
            <a:ext cx="35138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253 Southeast and 1,011 National degree completions in 2018</a:t>
            </a:r>
          </a:p>
        </p:txBody>
      </p:sp>
      <p:sp>
        <p:nvSpPr>
          <p:cNvPr id="27" name="TextBox 26">
            <a:extLst>
              <a:ext uri="{FF2B5EF4-FFF2-40B4-BE49-F238E27FC236}">
                <a16:creationId xmlns:a16="http://schemas.microsoft.com/office/drawing/2014/main" id="{1E6A44D4-E274-4758-AAC5-FDCA77DE13E5}"/>
              </a:ext>
            </a:extLst>
          </p:cNvPr>
          <p:cNvSpPr txBox="1"/>
          <p:nvPr/>
        </p:nvSpPr>
        <p:spPr>
          <a:xfrm>
            <a:off x="4668115" y="2070386"/>
            <a:ext cx="35138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1,727 Southeast and 11,220 National degree completions in 2017</a:t>
            </a:r>
          </a:p>
        </p:txBody>
      </p:sp>
      <p:sp>
        <p:nvSpPr>
          <p:cNvPr id="28" name="TextBox 27">
            <a:extLst>
              <a:ext uri="{FF2B5EF4-FFF2-40B4-BE49-F238E27FC236}">
                <a16:creationId xmlns:a16="http://schemas.microsoft.com/office/drawing/2014/main" id="{DA6C2F53-FCA5-444E-B836-B36A412725EA}"/>
              </a:ext>
            </a:extLst>
          </p:cNvPr>
          <p:cNvSpPr txBox="1"/>
          <p:nvPr/>
        </p:nvSpPr>
        <p:spPr>
          <a:xfrm>
            <a:off x="1109228" y="2702500"/>
            <a:ext cx="3470563" cy="1217647"/>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t>University of Mississippi </a:t>
            </a:r>
          </a:p>
          <a:p>
            <a:pPr marL="171450" indent="-171450">
              <a:buFont typeface="Arial"/>
              <a:buChar char="•"/>
            </a:pPr>
            <a:r>
              <a:rPr lang="en-US" sz="1200">
                <a:cs typeface="Calibri"/>
              </a:rPr>
              <a:t>Samford University </a:t>
            </a:r>
          </a:p>
          <a:p>
            <a:pPr marL="171450" indent="-171450">
              <a:buFont typeface="Arial"/>
              <a:buChar char="•"/>
            </a:pPr>
            <a:r>
              <a:rPr lang="en-US" sz="1200">
                <a:cs typeface="Calibri"/>
              </a:rPr>
              <a:t>Campbell University</a:t>
            </a:r>
          </a:p>
          <a:p>
            <a:pPr marL="171450" indent="-171450">
              <a:buFont typeface="Arial"/>
              <a:buChar char="•"/>
            </a:pPr>
            <a:r>
              <a:rPr lang="en-US" sz="1200" dirty="0">
                <a:cs typeface="Calibri"/>
              </a:rPr>
              <a:t>University of Georgia</a:t>
            </a:r>
          </a:p>
          <a:p>
            <a:pPr marL="171450" indent="-171450">
              <a:buFont typeface="Arial"/>
              <a:buChar char="•"/>
            </a:pPr>
            <a:r>
              <a:rPr lang="en-US" sz="1200">
                <a:cs typeface="Calibri"/>
              </a:rPr>
              <a:t>Belmont </a:t>
            </a:r>
            <a:r>
              <a:rPr lang="en-US" sz="1200" dirty="0">
                <a:cs typeface="Calibri"/>
              </a:rPr>
              <a:t>University</a:t>
            </a:r>
          </a:p>
          <a:p>
            <a:endParaRPr lang="en-US" sz="1200" dirty="0">
              <a:cs typeface="Calibri"/>
            </a:endParaRPr>
          </a:p>
        </p:txBody>
      </p:sp>
      <p:sp>
        <p:nvSpPr>
          <p:cNvPr id="29" name="TextBox 28">
            <a:extLst>
              <a:ext uri="{FF2B5EF4-FFF2-40B4-BE49-F238E27FC236}">
                <a16:creationId xmlns:a16="http://schemas.microsoft.com/office/drawing/2014/main" id="{B6CD0804-E55F-4B02-BA56-E50520A80EEB}"/>
              </a:ext>
            </a:extLst>
          </p:cNvPr>
          <p:cNvSpPr txBox="1"/>
          <p:nvPr/>
        </p:nvSpPr>
        <p:spPr>
          <a:xfrm>
            <a:off x="4633479" y="4339069"/>
            <a:ext cx="346190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25,867 Related jobs in Medical and Health Services Manager roles in NC</a:t>
            </a:r>
            <a:endParaRPr lang="en-US" sz="1400" b="1" dirty="0">
              <a:cs typeface="Calibri"/>
            </a:endParaRPr>
          </a:p>
        </p:txBody>
      </p:sp>
      <p:sp>
        <p:nvSpPr>
          <p:cNvPr id="12" name="TextBox 11">
            <a:extLst>
              <a:ext uri="{FF2B5EF4-FFF2-40B4-BE49-F238E27FC236}">
                <a16:creationId xmlns:a16="http://schemas.microsoft.com/office/drawing/2014/main" id="{E256C8D6-D7D7-448D-AC95-76741D346DA2}"/>
              </a:ext>
            </a:extLst>
          </p:cNvPr>
          <p:cNvSpPr txBox="1"/>
          <p:nvPr/>
        </p:nvSpPr>
        <p:spPr>
          <a:xfrm>
            <a:off x="4737387" y="4945205"/>
            <a:ext cx="3427267" cy="1200329"/>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t>CVS Health</a:t>
            </a:r>
            <a:endParaRPr lang="en-US"/>
          </a:p>
          <a:p>
            <a:pPr marL="171450" indent="-171450">
              <a:buFont typeface="Arial"/>
              <a:buChar char="•"/>
            </a:pPr>
            <a:r>
              <a:rPr lang="en-US" sz="1200">
                <a:cs typeface="Calibri"/>
              </a:rPr>
              <a:t>UnitedHealth Group</a:t>
            </a:r>
          </a:p>
          <a:p>
            <a:pPr marL="171450" indent="-171450">
              <a:buFont typeface="Arial"/>
              <a:buChar char="•"/>
            </a:pPr>
            <a:r>
              <a:rPr lang="en-US" sz="1200">
                <a:cs typeface="Calibri"/>
              </a:rPr>
              <a:t>HCA</a:t>
            </a:r>
          </a:p>
          <a:p>
            <a:pPr marL="171450" indent="-171450">
              <a:buFont typeface="Arial"/>
              <a:buChar char="•"/>
            </a:pPr>
            <a:r>
              <a:rPr lang="en-US" sz="1200">
                <a:cs typeface="Calibri"/>
              </a:rPr>
              <a:t>Walgreens</a:t>
            </a:r>
          </a:p>
          <a:p>
            <a:pPr marL="171450" indent="-171450">
              <a:buFont typeface="Arial"/>
              <a:buChar char="•"/>
            </a:pPr>
            <a:r>
              <a:rPr lang="en-US" sz="1200">
                <a:cs typeface="Calibri"/>
              </a:rPr>
              <a:t>Kaiser Permanente </a:t>
            </a:r>
          </a:p>
          <a:p>
            <a:pPr marL="171450" indent="-171450">
              <a:buFont typeface="Arial"/>
              <a:buChar char="•"/>
            </a:pPr>
            <a:r>
              <a:rPr lang="en-US" sz="1200">
                <a:cs typeface="Calibri"/>
              </a:rPr>
              <a:t>Clinical Management Consultants </a:t>
            </a:r>
          </a:p>
        </p:txBody>
      </p:sp>
      <p:sp>
        <p:nvSpPr>
          <p:cNvPr id="13" name="TextBox 12">
            <a:extLst>
              <a:ext uri="{FF2B5EF4-FFF2-40B4-BE49-F238E27FC236}">
                <a16:creationId xmlns:a16="http://schemas.microsoft.com/office/drawing/2014/main" id="{8ADD0F0A-E897-4CFD-A740-0272DDAD64C1}"/>
              </a:ext>
            </a:extLst>
          </p:cNvPr>
          <p:cNvSpPr txBox="1"/>
          <p:nvPr/>
        </p:nvSpPr>
        <p:spPr>
          <a:xfrm>
            <a:off x="8322250" y="2702500"/>
            <a:ext cx="3427267" cy="1200329"/>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t>Arizona State University</a:t>
            </a:r>
            <a:endParaRPr lang="en-US"/>
          </a:p>
          <a:p>
            <a:pPr marL="171450" indent="-171450">
              <a:buFont typeface="Arial"/>
              <a:buChar char="•"/>
            </a:pPr>
            <a:r>
              <a:rPr lang="en-US" sz="1200">
                <a:cs typeface="Calibri"/>
              </a:rPr>
              <a:t>George Washington University </a:t>
            </a:r>
          </a:p>
          <a:p>
            <a:pPr marL="171450" indent="-171450">
              <a:buFont typeface="Arial"/>
              <a:buChar char="•"/>
            </a:pPr>
            <a:r>
              <a:rPr lang="en-US" sz="1200">
                <a:cs typeface="Calibri"/>
              </a:rPr>
              <a:t>Johns Hopkins University </a:t>
            </a:r>
          </a:p>
          <a:p>
            <a:pPr marL="171450" indent="-171450">
              <a:buFont typeface="Arial"/>
              <a:buChar char="•"/>
            </a:pPr>
            <a:r>
              <a:rPr lang="en-US" sz="1200">
                <a:cs typeface="Calibri"/>
              </a:rPr>
              <a:t>Northeastern University  </a:t>
            </a:r>
          </a:p>
          <a:p>
            <a:pPr marL="171450" indent="-171450">
              <a:buFont typeface="Arial"/>
              <a:buChar char="•"/>
            </a:pPr>
            <a:r>
              <a:rPr lang="en-US" sz="1200">
                <a:cs typeface="Calibri"/>
              </a:rPr>
              <a:t>University of Southern California</a:t>
            </a:r>
          </a:p>
          <a:p>
            <a:pPr marL="171450" indent="-171450">
              <a:buFont typeface="Arial"/>
              <a:buChar char="•"/>
            </a:pPr>
            <a:r>
              <a:rPr lang="en-US" sz="1200">
                <a:cs typeface="Calibri"/>
              </a:rPr>
              <a:t>Temple University </a:t>
            </a:r>
          </a:p>
        </p:txBody>
      </p:sp>
      <p:sp>
        <p:nvSpPr>
          <p:cNvPr id="14" name="TextBox 13">
            <a:extLst>
              <a:ext uri="{FF2B5EF4-FFF2-40B4-BE49-F238E27FC236}">
                <a16:creationId xmlns:a16="http://schemas.microsoft.com/office/drawing/2014/main" id="{C03DB09C-865A-4F34-9761-D59C861F9219}"/>
              </a:ext>
            </a:extLst>
          </p:cNvPr>
          <p:cNvSpPr txBox="1"/>
          <p:nvPr/>
        </p:nvSpPr>
        <p:spPr>
          <a:xfrm>
            <a:off x="8313594" y="4339069"/>
            <a:ext cx="34272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2,159 Related jobs in Regulatory Affairs Manager roles in NC</a:t>
            </a:r>
            <a:endParaRPr lang="en-US" sz="1400" b="1" dirty="0">
              <a:cs typeface="Calibri"/>
            </a:endParaRPr>
          </a:p>
        </p:txBody>
      </p:sp>
      <p:sp>
        <p:nvSpPr>
          <p:cNvPr id="15" name="TextBox 14">
            <a:extLst>
              <a:ext uri="{FF2B5EF4-FFF2-40B4-BE49-F238E27FC236}">
                <a16:creationId xmlns:a16="http://schemas.microsoft.com/office/drawing/2014/main" id="{4C45D2CE-5C58-4D78-865C-2CF6341C7D92}"/>
              </a:ext>
            </a:extLst>
          </p:cNvPr>
          <p:cNvSpPr txBox="1"/>
          <p:nvPr/>
        </p:nvSpPr>
        <p:spPr>
          <a:xfrm>
            <a:off x="8313591" y="4945204"/>
            <a:ext cx="3427267" cy="1200329"/>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dirty="0"/>
              <a:t>Sava Senior Care</a:t>
            </a:r>
          </a:p>
          <a:p>
            <a:pPr marL="171450" indent="-171450">
              <a:buFont typeface="Arial"/>
              <a:buChar char="•"/>
            </a:pPr>
            <a:r>
              <a:rPr lang="en-US" sz="1200" dirty="0" err="1">
                <a:cs typeface="Calibri"/>
              </a:rPr>
              <a:t>Navant</a:t>
            </a:r>
            <a:r>
              <a:rPr lang="en-US" sz="1200" dirty="0">
                <a:cs typeface="Calibri"/>
              </a:rPr>
              <a:t> Health</a:t>
            </a:r>
          </a:p>
          <a:p>
            <a:pPr marL="171450" indent="-171450">
              <a:buFont typeface="Arial"/>
              <a:buChar char="•"/>
            </a:pPr>
            <a:r>
              <a:rPr lang="en-US" sz="1200" dirty="0">
                <a:cs typeface="Calibri"/>
              </a:rPr>
              <a:t>Carolinas Healthcare</a:t>
            </a:r>
          </a:p>
          <a:p>
            <a:pPr marL="171450" indent="-171450">
              <a:buFont typeface="Arial"/>
              <a:buChar char="•"/>
            </a:pPr>
            <a:r>
              <a:rPr lang="en-US" sz="1200" dirty="0">
                <a:cs typeface="Calibri"/>
              </a:rPr>
              <a:t>Duke University and Health System</a:t>
            </a:r>
          </a:p>
          <a:p>
            <a:pPr marL="171450" indent="-171450">
              <a:buFont typeface="Arial"/>
              <a:buChar char="•"/>
            </a:pPr>
            <a:r>
              <a:rPr lang="en-US" sz="1200" dirty="0">
                <a:cs typeface="Calibri"/>
              </a:rPr>
              <a:t>Quintiles </a:t>
            </a:r>
          </a:p>
          <a:p>
            <a:pPr marL="171450" indent="-171450">
              <a:buFont typeface="Arial"/>
              <a:buChar char="•"/>
            </a:pPr>
            <a:r>
              <a:rPr lang="en-US" sz="1200" dirty="0">
                <a:cs typeface="Calibri"/>
              </a:rPr>
              <a:t>IQVIA </a:t>
            </a:r>
          </a:p>
        </p:txBody>
      </p:sp>
      <p:sp>
        <p:nvSpPr>
          <p:cNvPr id="16" name="TextBox 15">
            <a:extLst>
              <a:ext uri="{FF2B5EF4-FFF2-40B4-BE49-F238E27FC236}">
                <a16:creationId xmlns:a16="http://schemas.microsoft.com/office/drawing/2014/main" id="{7F97D4B4-6DEB-4179-A603-EE90E6425570}"/>
              </a:ext>
            </a:extLst>
          </p:cNvPr>
          <p:cNvSpPr txBox="1"/>
          <p:nvPr/>
        </p:nvSpPr>
        <p:spPr>
          <a:xfrm>
            <a:off x="4720069" y="2702500"/>
            <a:ext cx="3461903" cy="1200329"/>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dirty="0">
                <a:cs typeface="Calibri"/>
              </a:rPr>
              <a:t>University of Cincinnati</a:t>
            </a:r>
            <a:endParaRPr lang="en-US" sz="1200" dirty="0"/>
          </a:p>
          <a:p>
            <a:pPr marL="171450" indent="-171450">
              <a:buFont typeface="Arial"/>
              <a:buChar char="•"/>
            </a:pPr>
            <a:r>
              <a:rPr lang="en-US" sz="1200" dirty="0" err="1"/>
              <a:t>Dequesne</a:t>
            </a:r>
            <a:r>
              <a:rPr lang="en-US" sz="1200" dirty="0"/>
              <a:t> University </a:t>
            </a:r>
          </a:p>
          <a:p>
            <a:pPr marL="171450" indent="-171450">
              <a:buFont typeface="Arial"/>
              <a:buChar char="•"/>
            </a:pPr>
            <a:r>
              <a:rPr lang="en-US" sz="1200" dirty="0">
                <a:cs typeface="Calibri"/>
              </a:rPr>
              <a:t>Long Island University </a:t>
            </a:r>
          </a:p>
          <a:p>
            <a:pPr marL="171450" indent="-171450">
              <a:buFont typeface="Arial"/>
              <a:buChar char="•"/>
            </a:pPr>
            <a:r>
              <a:rPr lang="en-US" sz="1200" dirty="0">
                <a:cs typeface="Calibri"/>
              </a:rPr>
              <a:t>Northeast Ohio University</a:t>
            </a:r>
          </a:p>
          <a:p>
            <a:pPr marL="171450" indent="-171450">
              <a:buFont typeface="Arial"/>
              <a:buChar char="•"/>
            </a:pPr>
            <a:r>
              <a:rPr lang="en-US" sz="1200" dirty="0">
                <a:cs typeface="Calibri"/>
              </a:rPr>
              <a:t>St. John's University</a:t>
            </a:r>
          </a:p>
          <a:p>
            <a:pPr marL="171450" indent="-171450">
              <a:buFont typeface="Arial"/>
              <a:buChar char="•"/>
            </a:pPr>
            <a:r>
              <a:rPr lang="en-US" sz="1200" dirty="0">
                <a:cs typeface="Calibri"/>
              </a:rPr>
              <a:t>University of Houston</a:t>
            </a:r>
          </a:p>
        </p:txBody>
      </p:sp>
      <p:sp>
        <p:nvSpPr>
          <p:cNvPr id="17" name="TextBox 16">
            <a:extLst>
              <a:ext uri="{FF2B5EF4-FFF2-40B4-BE49-F238E27FC236}">
                <a16:creationId xmlns:a16="http://schemas.microsoft.com/office/drawing/2014/main" id="{C091D2E9-41DE-4CD5-92A3-E29188D45E5E}"/>
              </a:ext>
            </a:extLst>
          </p:cNvPr>
          <p:cNvSpPr txBox="1"/>
          <p:nvPr/>
        </p:nvSpPr>
        <p:spPr>
          <a:xfrm>
            <a:off x="8270296" y="2105022"/>
            <a:ext cx="35138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373 Southeast and 1,792 National degree completions in 2017</a:t>
            </a:r>
          </a:p>
        </p:txBody>
      </p:sp>
      <p:sp>
        <p:nvSpPr>
          <p:cNvPr id="18" name="TextBox 17">
            <a:extLst>
              <a:ext uri="{FF2B5EF4-FFF2-40B4-BE49-F238E27FC236}">
                <a16:creationId xmlns:a16="http://schemas.microsoft.com/office/drawing/2014/main" id="{708532BE-BB1C-4A6A-B286-D1E62CFF3E23}"/>
              </a:ext>
            </a:extLst>
          </p:cNvPr>
          <p:cNvSpPr txBox="1"/>
          <p:nvPr/>
        </p:nvSpPr>
        <p:spPr>
          <a:xfrm>
            <a:off x="1100569" y="4945204"/>
            <a:ext cx="3470563" cy="1200329"/>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dirty="0"/>
              <a:t>Medical University of South Carolina</a:t>
            </a:r>
            <a:endParaRPr lang="en-US" dirty="0"/>
          </a:p>
          <a:p>
            <a:pPr marL="171450" indent="-171450">
              <a:buFont typeface="Arial"/>
              <a:buChar char="•"/>
            </a:pPr>
            <a:r>
              <a:rPr lang="en-US" sz="1200" dirty="0">
                <a:cs typeface="Calibri"/>
              </a:rPr>
              <a:t>Emory University</a:t>
            </a:r>
          </a:p>
          <a:p>
            <a:pPr marL="171450" indent="-171450">
              <a:buFont typeface="Arial"/>
              <a:buChar char="•"/>
            </a:pPr>
            <a:r>
              <a:rPr lang="en-US" sz="1200" dirty="0">
                <a:cs typeface="Calibri"/>
              </a:rPr>
              <a:t>Louisiana State University</a:t>
            </a:r>
          </a:p>
          <a:p>
            <a:pPr marL="171450" indent="-171450">
              <a:buFont typeface="Arial"/>
              <a:buChar char="•"/>
            </a:pPr>
            <a:r>
              <a:rPr lang="en-US" sz="1200" dirty="0">
                <a:cs typeface="Calibri"/>
              </a:rPr>
              <a:t>University of North Carolina, Chapel Hill</a:t>
            </a:r>
          </a:p>
          <a:p>
            <a:pPr marL="171450" indent="-171450">
              <a:buFont typeface="Arial"/>
              <a:buChar char="•"/>
            </a:pPr>
            <a:r>
              <a:rPr lang="en-US" sz="1200" dirty="0">
                <a:cs typeface="Calibri"/>
              </a:rPr>
              <a:t>University of Alabama in Huntsville </a:t>
            </a:r>
          </a:p>
          <a:p>
            <a:pPr marL="171450" indent="-171450">
              <a:buFont typeface="Arial"/>
              <a:buChar char="•"/>
            </a:pPr>
            <a:r>
              <a:rPr lang="en-US" sz="1200" dirty="0">
                <a:cs typeface="Calibri"/>
              </a:rPr>
              <a:t>University of Miami</a:t>
            </a:r>
          </a:p>
        </p:txBody>
      </p:sp>
      <p:sp>
        <p:nvSpPr>
          <p:cNvPr id="3" name="TextBox 2">
            <a:extLst>
              <a:ext uri="{FF2B5EF4-FFF2-40B4-BE49-F238E27FC236}">
                <a16:creationId xmlns:a16="http://schemas.microsoft.com/office/drawing/2014/main" id="{89A384E5-3E28-4EEF-A32C-C36F0DD2B8A1}"/>
              </a:ext>
            </a:extLst>
          </p:cNvPr>
          <p:cNvSpPr txBox="1"/>
          <p:nvPr/>
        </p:nvSpPr>
        <p:spPr>
          <a:xfrm rot="-5400000">
            <a:off x="-163657" y="5073165"/>
            <a:ext cx="1808017" cy="347213"/>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FFFFFF"/>
                </a:solidFill>
              </a:rPr>
              <a:t>Top Employers</a:t>
            </a:r>
          </a:p>
        </p:txBody>
      </p:sp>
      <p:sp>
        <p:nvSpPr>
          <p:cNvPr id="22" name="TextBox 21">
            <a:extLst>
              <a:ext uri="{FF2B5EF4-FFF2-40B4-BE49-F238E27FC236}">
                <a16:creationId xmlns:a16="http://schemas.microsoft.com/office/drawing/2014/main" id="{A6A81BB5-28AB-4113-AF78-AFAD9F04F531}"/>
              </a:ext>
            </a:extLst>
          </p:cNvPr>
          <p:cNvSpPr txBox="1"/>
          <p:nvPr/>
        </p:nvSpPr>
        <p:spPr>
          <a:xfrm rot="-5400000">
            <a:off x="-293543" y="2873754"/>
            <a:ext cx="2076449" cy="338554"/>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FFFFFF"/>
                </a:solidFill>
                <a:cs typeface="Calibri"/>
              </a:rPr>
              <a:t>Program Competitors</a:t>
            </a:r>
            <a:endParaRPr lang="en-US" sz="1600" b="1">
              <a:solidFill>
                <a:srgbClr val="FFFFFF"/>
              </a:solidFill>
              <a:cs typeface="Calibri"/>
            </a:endParaRPr>
          </a:p>
        </p:txBody>
      </p:sp>
      <p:sp>
        <p:nvSpPr>
          <p:cNvPr id="30" name="TextBox 29">
            <a:hlinkClick r:id="rId2" action="ppaction://hlinksldjump"/>
            <a:extLst>
              <a:ext uri="{FF2B5EF4-FFF2-40B4-BE49-F238E27FC236}">
                <a16:creationId xmlns:a16="http://schemas.microsoft.com/office/drawing/2014/main" id="{D7F7CDE1-ECD8-414C-A295-2A8EDF7FA24E}"/>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3" action="ppaction://hlinksldjump"/>
              </a:rPr>
              <a:t>[Back to Phase 1 SWOT]</a:t>
            </a:r>
            <a:endParaRPr lang="en-US" sz="1200" dirty="0"/>
          </a:p>
        </p:txBody>
      </p:sp>
    </p:spTree>
    <p:extLst>
      <p:ext uri="{BB962C8B-B14F-4D97-AF65-F5344CB8AC3E}">
        <p14:creationId xmlns:p14="http://schemas.microsoft.com/office/powerpoint/2010/main" val="34791143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7F706369-5D75-2541-9396-05BA522AEBC5}"/>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514" name="think-cell Slide" r:id="rId6" imgW="7772400" imgH="10058400" progId="TCLayout.ActiveDocument.1">
                  <p:embed/>
                </p:oleObj>
              </mc:Choice>
              <mc:Fallback>
                <p:oleObj name="think-cell Slide" r:id="rId6" imgW="7772400" imgH="10058400" progId="TCLayout.ActiveDocument.1">
                  <p:embed/>
                  <p:pic>
                    <p:nvPicPr>
                      <p:cNvPr id="11" name="Object 10" hidden="1">
                        <a:extLst>
                          <a:ext uri="{FF2B5EF4-FFF2-40B4-BE49-F238E27FC236}">
                            <a16:creationId xmlns:a16="http://schemas.microsoft.com/office/drawing/2014/main" id="{7F706369-5D75-2541-9396-05BA522AEBC5}"/>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AF78A4A2-D075-3145-AB0B-06C3D0FAA777}"/>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400" b="1"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sz="2400" dirty="0"/>
              <a:t>Eshelman Institute for Innovation provides opportunities to focus on entrepreneurship   </a:t>
            </a:r>
          </a:p>
        </p:txBody>
      </p:sp>
      <p:graphicFrame>
        <p:nvGraphicFramePr>
          <p:cNvPr id="5" name="Table 4">
            <a:extLst>
              <a:ext uri="{FF2B5EF4-FFF2-40B4-BE49-F238E27FC236}">
                <a16:creationId xmlns:a16="http://schemas.microsoft.com/office/drawing/2014/main" id="{750383FE-CC2D-E248-8BCE-181D3A8F27E1}"/>
              </a:ext>
            </a:extLst>
          </p:cNvPr>
          <p:cNvGraphicFramePr>
            <a:graphicFrameLocks noGrp="1"/>
          </p:cNvGraphicFramePr>
          <p:nvPr/>
        </p:nvGraphicFramePr>
        <p:xfrm>
          <a:off x="5363610" y="1442556"/>
          <a:ext cx="6049108" cy="4264839"/>
        </p:xfrm>
        <a:graphic>
          <a:graphicData uri="http://schemas.openxmlformats.org/drawingml/2006/table">
            <a:tbl>
              <a:tblPr firstRow="1" bandRow="1">
                <a:tableStyleId>{5C22544A-7EE6-4342-B048-85BDC9FD1C3A}</a:tableStyleId>
              </a:tblPr>
              <a:tblGrid>
                <a:gridCol w="2444214">
                  <a:extLst>
                    <a:ext uri="{9D8B030D-6E8A-4147-A177-3AD203B41FA5}">
                      <a16:colId xmlns:a16="http://schemas.microsoft.com/office/drawing/2014/main" val="1346778582"/>
                    </a:ext>
                  </a:extLst>
                </a:gridCol>
                <a:gridCol w="1655097">
                  <a:extLst>
                    <a:ext uri="{9D8B030D-6E8A-4147-A177-3AD203B41FA5}">
                      <a16:colId xmlns:a16="http://schemas.microsoft.com/office/drawing/2014/main" val="3241905761"/>
                    </a:ext>
                  </a:extLst>
                </a:gridCol>
                <a:gridCol w="1949797">
                  <a:extLst>
                    <a:ext uri="{9D8B030D-6E8A-4147-A177-3AD203B41FA5}">
                      <a16:colId xmlns:a16="http://schemas.microsoft.com/office/drawing/2014/main" val="685593482"/>
                    </a:ext>
                  </a:extLst>
                </a:gridCol>
              </a:tblGrid>
              <a:tr h="506588">
                <a:tc>
                  <a:txBody>
                    <a:bodyPr/>
                    <a:lstStyle/>
                    <a:p>
                      <a:pPr algn="ctr"/>
                      <a:r>
                        <a:rPr lang="en-US" sz="1800" dirty="0"/>
                        <a:t>Product Output</a:t>
                      </a:r>
                    </a:p>
                  </a:txBody>
                  <a:tcPr anchor="ctr"/>
                </a:tc>
                <a:tc>
                  <a:txBody>
                    <a:bodyPr/>
                    <a:lstStyle/>
                    <a:p>
                      <a:pPr algn="ctr"/>
                      <a:r>
                        <a:rPr lang="en-US" sz="1800" dirty="0"/>
                        <a:t>Total # in 2019</a:t>
                      </a:r>
                    </a:p>
                  </a:txBody>
                  <a:tcPr anchor="ctr"/>
                </a:tc>
                <a:tc>
                  <a:txBody>
                    <a:bodyPr/>
                    <a:lstStyle/>
                    <a:p>
                      <a:pPr algn="ctr"/>
                      <a:r>
                        <a:rPr lang="en-US" sz="1800" dirty="0"/>
                        <a:t>Percent from EII</a:t>
                      </a:r>
                    </a:p>
                  </a:txBody>
                  <a:tcPr anchor="ctr"/>
                </a:tc>
                <a:extLst>
                  <a:ext uri="{0D108BD9-81ED-4DB2-BD59-A6C34878D82A}">
                    <a16:rowId xmlns:a16="http://schemas.microsoft.com/office/drawing/2014/main" val="353959644"/>
                  </a:ext>
                </a:extLst>
              </a:tr>
              <a:tr h="506588">
                <a:tc>
                  <a:txBody>
                    <a:bodyPr/>
                    <a:lstStyle/>
                    <a:p>
                      <a:r>
                        <a:rPr lang="en-US" sz="1800" dirty="0"/>
                        <a:t>Patents</a:t>
                      </a:r>
                    </a:p>
                  </a:txBody>
                  <a:tcPr anchor="ctr">
                    <a:solidFill>
                      <a:schemeClr val="accent1">
                        <a:lumMod val="20000"/>
                        <a:lumOff val="80000"/>
                      </a:schemeClr>
                    </a:solidFill>
                  </a:tcPr>
                </a:tc>
                <a:tc>
                  <a:txBody>
                    <a:bodyPr/>
                    <a:lstStyle/>
                    <a:p>
                      <a:pPr algn="ctr"/>
                      <a:r>
                        <a:rPr lang="en-US" sz="1800" dirty="0"/>
                        <a:t>10</a:t>
                      </a:r>
                    </a:p>
                  </a:txBody>
                  <a:tcPr anchor="ctr">
                    <a:solidFill>
                      <a:schemeClr val="accent1">
                        <a:lumMod val="20000"/>
                        <a:lumOff val="80000"/>
                      </a:schemeClr>
                    </a:solidFill>
                  </a:tcPr>
                </a:tc>
                <a:tc>
                  <a:txBody>
                    <a:bodyPr/>
                    <a:lstStyle/>
                    <a:p>
                      <a:pPr algn="ctr"/>
                      <a:r>
                        <a:rPr lang="en-US" sz="1800" dirty="0"/>
                        <a:t>20%</a:t>
                      </a:r>
                    </a:p>
                  </a:txBody>
                  <a:tcPr anchor="ctr">
                    <a:solidFill>
                      <a:schemeClr val="accent1">
                        <a:lumMod val="20000"/>
                        <a:lumOff val="80000"/>
                      </a:schemeClr>
                    </a:solidFill>
                  </a:tcPr>
                </a:tc>
                <a:extLst>
                  <a:ext uri="{0D108BD9-81ED-4DB2-BD59-A6C34878D82A}">
                    <a16:rowId xmlns:a16="http://schemas.microsoft.com/office/drawing/2014/main" val="2042508202"/>
                  </a:ext>
                </a:extLst>
              </a:tr>
              <a:tr h="506588">
                <a:tc>
                  <a:txBody>
                    <a:bodyPr/>
                    <a:lstStyle/>
                    <a:p>
                      <a:r>
                        <a:rPr lang="en-US" sz="1800" dirty="0"/>
                        <a:t>Patent Application</a:t>
                      </a:r>
                    </a:p>
                  </a:txBody>
                  <a:tcPr anchor="ctr">
                    <a:solidFill>
                      <a:schemeClr val="accent1">
                        <a:lumMod val="20000"/>
                        <a:lumOff val="80000"/>
                      </a:schemeClr>
                    </a:solidFill>
                  </a:tcPr>
                </a:tc>
                <a:tc>
                  <a:txBody>
                    <a:bodyPr/>
                    <a:lstStyle/>
                    <a:p>
                      <a:pPr algn="ctr"/>
                      <a:r>
                        <a:rPr lang="en-US" sz="1800" dirty="0"/>
                        <a:t>21</a:t>
                      </a:r>
                    </a:p>
                  </a:txBody>
                  <a:tcPr anchor="ctr">
                    <a:solidFill>
                      <a:schemeClr val="accent1">
                        <a:lumMod val="20000"/>
                        <a:lumOff val="80000"/>
                      </a:schemeClr>
                    </a:solidFill>
                  </a:tcPr>
                </a:tc>
                <a:tc>
                  <a:txBody>
                    <a:bodyPr/>
                    <a:lstStyle/>
                    <a:p>
                      <a:pPr algn="ctr"/>
                      <a:r>
                        <a:rPr lang="en-US" sz="1800" dirty="0"/>
                        <a:t>43%</a:t>
                      </a:r>
                    </a:p>
                  </a:txBody>
                  <a:tcPr anchor="ctr">
                    <a:solidFill>
                      <a:schemeClr val="accent1">
                        <a:lumMod val="20000"/>
                        <a:lumOff val="80000"/>
                      </a:schemeClr>
                    </a:solidFill>
                  </a:tcPr>
                </a:tc>
                <a:extLst>
                  <a:ext uri="{0D108BD9-81ED-4DB2-BD59-A6C34878D82A}">
                    <a16:rowId xmlns:a16="http://schemas.microsoft.com/office/drawing/2014/main" val="3174403975"/>
                  </a:ext>
                </a:extLst>
              </a:tr>
              <a:tr h="506588">
                <a:tc>
                  <a:txBody>
                    <a:bodyPr/>
                    <a:lstStyle/>
                    <a:p>
                      <a:r>
                        <a:rPr lang="en-US" sz="1800"/>
                        <a:t>Invention Disclosure</a:t>
                      </a:r>
                    </a:p>
                  </a:txBody>
                  <a:tcPr anchor="ctr">
                    <a:solidFill>
                      <a:schemeClr val="accent1">
                        <a:lumMod val="20000"/>
                        <a:lumOff val="80000"/>
                      </a:schemeClr>
                    </a:solidFill>
                  </a:tcPr>
                </a:tc>
                <a:tc>
                  <a:txBody>
                    <a:bodyPr/>
                    <a:lstStyle/>
                    <a:p>
                      <a:pPr algn="ctr"/>
                      <a:r>
                        <a:rPr lang="en-US" sz="1800" dirty="0"/>
                        <a:t>38</a:t>
                      </a:r>
                    </a:p>
                  </a:txBody>
                  <a:tcPr anchor="ctr">
                    <a:solidFill>
                      <a:schemeClr val="accent1">
                        <a:lumMod val="20000"/>
                        <a:lumOff val="80000"/>
                      </a:schemeClr>
                    </a:solidFill>
                  </a:tcPr>
                </a:tc>
                <a:tc>
                  <a:txBody>
                    <a:bodyPr/>
                    <a:lstStyle/>
                    <a:p>
                      <a:pPr algn="ctr"/>
                      <a:r>
                        <a:rPr lang="en-US" sz="1800" dirty="0"/>
                        <a:t>24%</a:t>
                      </a:r>
                    </a:p>
                  </a:txBody>
                  <a:tcPr anchor="ctr">
                    <a:solidFill>
                      <a:schemeClr val="accent1">
                        <a:lumMod val="20000"/>
                        <a:lumOff val="80000"/>
                      </a:schemeClr>
                    </a:solidFill>
                  </a:tcPr>
                </a:tc>
                <a:extLst>
                  <a:ext uri="{0D108BD9-81ED-4DB2-BD59-A6C34878D82A}">
                    <a16:rowId xmlns:a16="http://schemas.microsoft.com/office/drawing/2014/main" val="4269094663"/>
                  </a:ext>
                </a:extLst>
              </a:tr>
              <a:tr h="506588">
                <a:tc>
                  <a:txBody>
                    <a:bodyPr/>
                    <a:lstStyle/>
                    <a:p>
                      <a:r>
                        <a:rPr lang="en-US" sz="1800"/>
                        <a:t>License Agreement </a:t>
                      </a:r>
                    </a:p>
                  </a:txBody>
                  <a:tcPr anchor="ctr">
                    <a:solidFill>
                      <a:schemeClr val="accent1">
                        <a:lumMod val="20000"/>
                        <a:lumOff val="80000"/>
                      </a:schemeClr>
                    </a:solidFill>
                  </a:tcPr>
                </a:tc>
                <a:tc>
                  <a:txBody>
                    <a:bodyPr/>
                    <a:lstStyle/>
                    <a:p>
                      <a:pPr algn="ctr"/>
                      <a:r>
                        <a:rPr lang="en-US" sz="1800" dirty="0"/>
                        <a:t>11</a:t>
                      </a:r>
                    </a:p>
                  </a:txBody>
                  <a:tcPr anchor="ctr">
                    <a:solidFill>
                      <a:schemeClr val="accent1">
                        <a:lumMod val="20000"/>
                        <a:lumOff val="80000"/>
                      </a:schemeClr>
                    </a:solidFill>
                  </a:tcPr>
                </a:tc>
                <a:tc>
                  <a:txBody>
                    <a:bodyPr/>
                    <a:lstStyle/>
                    <a:p>
                      <a:pPr algn="ctr"/>
                      <a:r>
                        <a:rPr lang="en-US" sz="1800" dirty="0"/>
                        <a:t>27%</a:t>
                      </a:r>
                    </a:p>
                  </a:txBody>
                  <a:tcPr anchor="ctr">
                    <a:solidFill>
                      <a:schemeClr val="accent1">
                        <a:lumMod val="20000"/>
                        <a:lumOff val="80000"/>
                      </a:schemeClr>
                    </a:solidFill>
                  </a:tcPr>
                </a:tc>
                <a:extLst>
                  <a:ext uri="{0D108BD9-81ED-4DB2-BD59-A6C34878D82A}">
                    <a16:rowId xmlns:a16="http://schemas.microsoft.com/office/drawing/2014/main" val="1046114849"/>
                  </a:ext>
                </a:extLst>
              </a:tr>
              <a:tr h="718723">
                <a:tc>
                  <a:txBody>
                    <a:bodyPr/>
                    <a:lstStyle/>
                    <a:p>
                      <a:r>
                        <a:rPr lang="en-US" sz="1800"/>
                        <a:t>IRB Clinical Trials Initiated </a:t>
                      </a:r>
                    </a:p>
                  </a:txBody>
                  <a:tcPr anchor="ctr">
                    <a:solidFill>
                      <a:schemeClr val="accent1">
                        <a:lumMod val="20000"/>
                        <a:lumOff val="80000"/>
                      </a:schemeClr>
                    </a:solidFill>
                  </a:tcPr>
                </a:tc>
                <a:tc>
                  <a:txBody>
                    <a:bodyPr/>
                    <a:lstStyle/>
                    <a:p>
                      <a:pPr algn="ctr"/>
                      <a:r>
                        <a:rPr lang="en-US" sz="1800" dirty="0"/>
                        <a:t>40</a:t>
                      </a:r>
                    </a:p>
                  </a:txBody>
                  <a:tcPr anchor="ctr">
                    <a:solidFill>
                      <a:schemeClr val="accent1">
                        <a:lumMod val="20000"/>
                        <a:lumOff val="80000"/>
                      </a:schemeClr>
                    </a:solidFill>
                  </a:tcPr>
                </a:tc>
                <a:tc>
                  <a:txBody>
                    <a:bodyPr/>
                    <a:lstStyle/>
                    <a:p>
                      <a:pPr algn="ctr"/>
                      <a:r>
                        <a:rPr lang="en-US" sz="1800" dirty="0"/>
                        <a:t>- </a:t>
                      </a:r>
                    </a:p>
                  </a:txBody>
                  <a:tcPr anchor="ctr">
                    <a:solidFill>
                      <a:schemeClr val="accent1">
                        <a:lumMod val="20000"/>
                        <a:lumOff val="80000"/>
                      </a:schemeClr>
                    </a:solidFill>
                  </a:tcPr>
                </a:tc>
                <a:extLst>
                  <a:ext uri="{0D108BD9-81ED-4DB2-BD59-A6C34878D82A}">
                    <a16:rowId xmlns:a16="http://schemas.microsoft.com/office/drawing/2014/main" val="2670469159"/>
                  </a:ext>
                </a:extLst>
              </a:tr>
              <a:tr h="506588">
                <a:tc>
                  <a:txBody>
                    <a:bodyPr/>
                    <a:lstStyle/>
                    <a:p>
                      <a:r>
                        <a:rPr lang="en-US" sz="1800"/>
                        <a:t>New Companies</a:t>
                      </a:r>
                    </a:p>
                  </a:txBody>
                  <a:tcPr anchor="ctr">
                    <a:solidFill>
                      <a:schemeClr val="accent1">
                        <a:lumMod val="20000"/>
                        <a:lumOff val="80000"/>
                      </a:schemeClr>
                    </a:solidFill>
                  </a:tcPr>
                </a:tc>
                <a:tc>
                  <a:txBody>
                    <a:bodyPr/>
                    <a:lstStyle/>
                    <a:p>
                      <a:pPr algn="ctr"/>
                      <a:r>
                        <a:rPr lang="en-US" sz="1800" dirty="0"/>
                        <a:t>2</a:t>
                      </a:r>
                    </a:p>
                  </a:txBody>
                  <a:tcPr anchor="ctr">
                    <a:solidFill>
                      <a:schemeClr val="accent1">
                        <a:lumMod val="20000"/>
                        <a:lumOff val="80000"/>
                      </a:schemeClr>
                    </a:solidFill>
                  </a:tcPr>
                </a:tc>
                <a:tc>
                  <a:txBody>
                    <a:bodyPr/>
                    <a:lstStyle/>
                    <a:p>
                      <a:pPr algn="ctr"/>
                      <a:r>
                        <a:rPr lang="en-US" sz="1800" dirty="0"/>
                        <a:t>0%</a:t>
                      </a:r>
                    </a:p>
                  </a:txBody>
                  <a:tcPr anchor="ctr">
                    <a:solidFill>
                      <a:schemeClr val="accent1">
                        <a:lumMod val="20000"/>
                        <a:lumOff val="80000"/>
                      </a:schemeClr>
                    </a:solidFill>
                  </a:tcPr>
                </a:tc>
                <a:extLst>
                  <a:ext uri="{0D108BD9-81ED-4DB2-BD59-A6C34878D82A}">
                    <a16:rowId xmlns:a16="http://schemas.microsoft.com/office/drawing/2014/main" val="2482092892"/>
                  </a:ext>
                </a:extLst>
              </a:tr>
              <a:tr h="506588">
                <a:tc>
                  <a:txBody>
                    <a:bodyPr/>
                    <a:lstStyle/>
                    <a:p>
                      <a:r>
                        <a:rPr lang="en-US" sz="1800" dirty="0"/>
                        <a:t>Copy Rights</a:t>
                      </a:r>
                    </a:p>
                  </a:txBody>
                  <a:tcPr anchor="ctr">
                    <a:solidFill>
                      <a:schemeClr val="accent1">
                        <a:lumMod val="20000"/>
                        <a:lumOff val="80000"/>
                      </a:schemeClr>
                    </a:solidFill>
                  </a:tcPr>
                </a:tc>
                <a:tc>
                  <a:txBody>
                    <a:bodyPr/>
                    <a:lstStyle/>
                    <a:p>
                      <a:pPr algn="ctr"/>
                      <a:r>
                        <a:rPr lang="en-US" sz="1800" dirty="0"/>
                        <a:t>2</a:t>
                      </a:r>
                    </a:p>
                  </a:txBody>
                  <a:tcPr anchor="ctr">
                    <a:solidFill>
                      <a:schemeClr val="accent1">
                        <a:lumMod val="20000"/>
                        <a:lumOff val="80000"/>
                      </a:schemeClr>
                    </a:solidFill>
                  </a:tcPr>
                </a:tc>
                <a:tc>
                  <a:txBody>
                    <a:bodyPr/>
                    <a:lstStyle/>
                    <a:p>
                      <a:pPr algn="ctr"/>
                      <a:r>
                        <a:rPr lang="en-US" sz="1800" dirty="0"/>
                        <a:t>50%</a:t>
                      </a:r>
                    </a:p>
                  </a:txBody>
                  <a:tcPr anchor="ctr">
                    <a:solidFill>
                      <a:schemeClr val="accent1">
                        <a:lumMod val="20000"/>
                        <a:lumOff val="80000"/>
                      </a:schemeClr>
                    </a:solidFill>
                  </a:tcPr>
                </a:tc>
                <a:extLst>
                  <a:ext uri="{0D108BD9-81ED-4DB2-BD59-A6C34878D82A}">
                    <a16:rowId xmlns:a16="http://schemas.microsoft.com/office/drawing/2014/main" val="2768065689"/>
                  </a:ext>
                </a:extLst>
              </a:tr>
            </a:tbl>
          </a:graphicData>
        </a:graphic>
      </p:graphicFrame>
      <p:sp>
        <p:nvSpPr>
          <p:cNvPr id="13" name="TextBox 12">
            <a:extLst>
              <a:ext uri="{FF2B5EF4-FFF2-40B4-BE49-F238E27FC236}">
                <a16:creationId xmlns:a16="http://schemas.microsoft.com/office/drawing/2014/main" id="{664E0C76-327A-144D-AF20-E9690F8B59D3}"/>
              </a:ext>
            </a:extLst>
          </p:cNvPr>
          <p:cNvSpPr txBox="1"/>
          <p:nvPr/>
        </p:nvSpPr>
        <p:spPr>
          <a:xfrm>
            <a:off x="779282" y="3583737"/>
            <a:ext cx="4249917" cy="2123658"/>
          </a:xfrm>
          <a:prstGeom prst="rect">
            <a:avLst/>
          </a:prstGeom>
          <a:noFill/>
        </p:spPr>
        <p:txBody>
          <a:bodyPr wrap="square" rtlCol="0">
            <a:spAutoFit/>
          </a:bodyPr>
          <a:lstStyle/>
          <a:p>
            <a:pPr algn="ctr"/>
            <a:r>
              <a:rPr lang="en-US" sz="1600" b="1" i="1" dirty="0"/>
              <a:t>The institute provides:</a:t>
            </a:r>
          </a:p>
          <a:p>
            <a:endParaRPr lang="en-US" sz="1600" b="1" dirty="0"/>
          </a:p>
          <a:p>
            <a:r>
              <a:rPr lang="en-US" sz="1600" b="1" dirty="0"/>
              <a:t>Funding - </a:t>
            </a:r>
            <a:r>
              <a:rPr lang="en-US" sz="1600" dirty="0"/>
              <a:t>Providing funds for innovative opportunities</a:t>
            </a:r>
          </a:p>
          <a:p>
            <a:endParaRPr lang="en-US" sz="200" dirty="0"/>
          </a:p>
          <a:p>
            <a:r>
              <a:rPr lang="en-US" sz="1600" b="1" dirty="0"/>
              <a:t>Resources - </a:t>
            </a:r>
            <a:r>
              <a:rPr lang="en-US" sz="1600" dirty="0"/>
              <a:t>Supporting commercialization of new products, services and technology</a:t>
            </a:r>
          </a:p>
          <a:p>
            <a:endParaRPr lang="en-US" sz="200" dirty="0"/>
          </a:p>
          <a:p>
            <a:r>
              <a:rPr lang="en-US" sz="1600" b="1" dirty="0"/>
              <a:t>Training - </a:t>
            </a:r>
            <a:r>
              <a:rPr lang="en-US" sz="1600" dirty="0"/>
              <a:t>Developing and inspiring a community of innovators</a:t>
            </a:r>
          </a:p>
        </p:txBody>
      </p:sp>
      <p:sp>
        <p:nvSpPr>
          <p:cNvPr id="14" name="TextBox 13">
            <a:extLst>
              <a:ext uri="{FF2B5EF4-FFF2-40B4-BE49-F238E27FC236}">
                <a16:creationId xmlns:a16="http://schemas.microsoft.com/office/drawing/2014/main" id="{4F82693E-D5AD-D045-A591-0BB1EAFF56AE}"/>
              </a:ext>
            </a:extLst>
          </p:cNvPr>
          <p:cNvSpPr txBox="1"/>
          <p:nvPr/>
        </p:nvSpPr>
        <p:spPr>
          <a:xfrm>
            <a:off x="607123" y="2351054"/>
            <a:ext cx="4589281" cy="923330"/>
          </a:xfrm>
          <a:prstGeom prst="rect">
            <a:avLst/>
          </a:prstGeom>
          <a:noFill/>
        </p:spPr>
        <p:txBody>
          <a:bodyPr wrap="square" rtlCol="0">
            <a:spAutoFit/>
          </a:bodyPr>
          <a:lstStyle/>
          <a:p>
            <a:r>
              <a:rPr lang="en-US" dirty="0">
                <a:solidFill>
                  <a:srgbClr val="5A99CB"/>
                </a:solidFill>
              </a:rPr>
              <a:t>We define </a:t>
            </a:r>
            <a:r>
              <a:rPr lang="en-US" b="1" dirty="0"/>
              <a:t>innovation</a:t>
            </a:r>
            <a:r>
              <a:rPr lang="en-US" b="1" dirty="0">
                <a:solidFill>
                  <a:schemeClr val="tx2"/>
                </a:solidFill>
              </a:rPr>
              <a:t> </a:t>
            </a:r>
            <a:r>
              <a:rPr lang="en-US" dirty="0">
                <a:solidFill>
                  <a:srgbClr val="5A99CB"/>
                </a:solidFill>
              </a:rPr>
              <a:t>as </a:t>
            </a:r>
            <a:r>
              <a:rPr lang="en-US" b="1" dirty="0"/>
              <a:t>the creation and implementation</a:t>
            </a:r>
            <a:r>
              <a:rPr lang="en-US" dirty="0"/>
              <a:t> </a:t>
            </a:r>
            <a:r>
              <a:rPr lang="en-US" dirty="0">
                <a:solidFill>
                  <a:srgbClr val="5A99CB"/>
                </a:solidFill>
              </a:rPr>
              <a:t>of a </a:t>
            </a:r>
            <a:r>
              <a:rPr lang="en-US" b="1" dirty="0"/>
              <a:t>transformative idea</a:t>
            </a:r>
            <a:r>
              <a:rPr lang="en-US" dirty="0">
                <a:solidFill>
                  <a:srgbClr val="5A99CB"/>
                </a:solidFill>
              </a:rPr>
              <a:t> that makes an impactful difference on the world.</a:t>
            </a:r>
          </a:p>
        </p:txBody>
      </p:sp>
      <p:cxnSp>
        <p:nvCxnSpPr>
          <p:cNvPr id="17" name="Straight Connector 16">
            <a:extLst>
              <a:ext uri="{FF2B5EF4-FFF2-40B4-BE49-F238E27FC236}">
                <a16:creationId xmlns:a16="http://schemas.microsoft.com/office/drawing/2014/main" id="{D49FC823-E1A2-C94E-A207-E456F1816961}"/>
              </a:ext>
            </a:extLst>
          </p:cNvPr>
          <p:cNvCxnSpPr/>
          <p:nvPr/>
        </p:nvCxnSpPr>
        <p:spPr>
          <a:xfrm>
            <a:off x="1371600" y="2168393"/>
            <a:ext cx="2719754"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2E7CAD-7EE9-BC4A-82C3-ED3B696F4EB0}"/>
              </a:ext>
            </a:extLst>
          </p:cNvPr>
          <p:cNvSpPr txBox="1"/>
          <p:nvPr/>
        </p:nvSpPr>
        <p:spPr>
          <a:xfrm>
            <a:off x="1079167" y="1383563"/>
            <a:ext cx="3563171" cy="784830"/>
          </a:xfrm>
          <a:prstGeom prst="rect">
            <a:avLst/>
          </a:prstGeom>
          <a:noFill/>
        </p:spPr>
        <p:txBody>
          <a:bodyPr wrap="square" rtlCol="0">
            <a:spAutoFit/>
          </a:bodyPr>
          <a:lstStyle/>
          <a:p>
            <a:r>
              <a:rPr lang="en-US" sz="4500" dirty="0">
                <a:solidFill>
                  <a:srgbClr val="5A99CB"/>
                </a:solidFill>
              </a:rPr>
              <a:t>EII Innovation</a:t>
            </a:r>
          </a:p>
        </p:txBody>
      </p:sp>
      <p:sp>
        <p:nvSpPr>
          <p:cNvPr id="12" name="TextBox 11">
            <a:extLst>
              <a:ext uri="{FF2B5EF4-FFF2-40B4-BE49-F238E27FC236}">
                <a16:creationId xmlns:a16="http://schemas.microsoft.com/office/drawing/2014/main" id="{362E8938-5245-ED46-9410-CB8B7D238564}"/>
              </a:ext>
            </a:extLst>
          </p:cNvPr>
          <p:cNvSpPr txBox="1"/>
          <p:nvPr/>
        </p:nvSpPr>
        <p:spPr>
          <a:xfrm>
            <a:off x="297991" y="6011006"/>
            <a:ext cx="2492990" cy="246221"/>
          </a:xfrm>
          <a:prstGeom prst="rect">
            <a:avLst/>
          </a:prstGeom>
          <a:noFill/>
        </p:spPr>
        <p:txBody>
          <a:bodyPr wrap="none" rtlCol="0">
            <a:spAutoFit/>
          </a:bodyPr>
          <a:lstStyle/>
          <a:p>
            <a:r>
              <a:rPr lang="en-US" sz="1000" i="1" dirty="0">
                <a:solidFill>
                  <a:schemeClr val="tx2"/>
                </a:solidFill>
              </a:rPr>
              <a:t>Source: </a:t>
            </a:r>
            <a:r>
              <a:rPr lang="en-US" sz="1000" i="1" dirty="0">
                <a:solidFill>
                  <a:srgbClr val="FF0000"/>
                </a:solidFill>
                <a:hlinkClick r:id="rId8"/>
              </a:rPr>
              <a:t>2019 Annual Faculty Activity Report </a:t>
            </a:r>
            <a:endParaRPr lang="en-US" sz="1000" i="1" dirty="0">
              <a:solidFill>
                <a:srgbClr val="FF0000"/>
              </a:solidFill>
            </a:endParaRPr>
          </a:p>
        </p:txBody>
      </p:sp>
      <p:sp>
        <p:nvSpPr>
          <p:cNvPr id="16" name="Rectangle 15">
            <a:extLst>
              <a:ext uri="{FF2B5EF4-FFF2-40B4-BE49-F238E27FC236}">
                <a16:creationId xmlns:a16="http://schemas.microsoft.com/office/drawing/2014/main" id="{D8F0F359-A1CD-3441-8215-23F10C9022EA}"/>
              </a:ext>
            </a:extLst>
          </p:cNvPr>
          <p:cNvSpPr/>
          <p:nvPr/>
        </p:nvSpPr>
        <p:spPr>
          <a:xfrm>
            <a:off x="6694350" y="5994458"/>
            <a:ext cx="5497650" cy="246221"/>
          </a:xfrm>
          <a:prstGeom prst="rect">
            <a:avLst/>
          </a:prstGeom>
        </p:spPr>
        <p:txBody>
          <a:bodyPr wrap="square">
            <a:spAutoFit/>
          </a:bodyPr>
          <a:lstStyle/>
          <a:p>
            <a:pPr algn="ctr"/>
            <a:r>
              <a:rPr lang="en-US" sz="1000" dirty="0"/>
              <a:t>Additional appendices: </a:t>
            </a:r>
            <a:r>
              <a:rPr lang="en-US" sz="1000" dirty="0">
                <a:hlinkClick r:id="rId9" action="ppaction://hlinksldjump"/>
              </a:rPr>
              <a:t>[Eshelman Institute for Innovation Impact Report]</a:t>
            </a:r>
            <a:endParaRPr lang="en-US" sz="1000" dirty="0"/>
          </a:p>
        </p:txBody>
      </p:sp>
      <p:sp>
        <p:nvSpPr>
          <p:cNvPr id="15" name="TextBox 14">
            <a:hlinkClick r:id="rId10" action="ppaction://hlinksldjump"/>
            <a:extLst>
              <a:ext uri="{FF2B5EF4-FFF2-40B4-BE49-F238E27FC236}">
                <a16:creationId xmlns:a16="http://schemas.microsoft.com/office/drawing/2014/main" id="{26DEFBA7-4EE2-0943-85F9-5DDB8C5767A8}"/>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0" action="ppaction://hlinksldjump"/>
              </a:rPr>
              <a:t>[Back to Phase 1 SWOT]</a:t>
            </a:r>
            <a:endParaRPr lang="en-US" sz="1200" dirty="0"/>
          </a:p>
        </p:txBody>
      </p:sp>
    </p:spTree>
    <p:extLst>
      <p:ext uri="{BB962C8B-B14F-4D97-AF65-F5344CB8AC3E}">
        <p14:creationId xmlns:p14="http://schemas.microsoft.com/office/powerpoint/2010/main" val="4470166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B8008-00A9-0043-8CFC-5AA5072F02D6}"/>
              </a:ext>
            </a:extLst>
          </p:cNvPr>
          <p:cNvSpPr>
            <a:spLocks noGrp="1"/>
          </p:cNvSpPr>
          <p:nvPr>
            <p:ph type="title"/>
          </p:nvPr>
        </p:nvSpPr>
        <p:spPr/>
        <p:txBody>
          <a:bodyPr/>
          <a:lstStyle/>
          <a:p>
            <a:r>
              <a:rPr lang="en-US" dirty="0"/>
              <a:t>Eshelman Institute for Innovation Impact Report </a:t>
            </a:r>
          </a:p>
        </p:txBody>
      </p:sp>
      <p:sp>
        <p:nvSpPr>
          <p:cNvPr id="12" name="Rectangle: Rounded Corners 7">
            <a:extLst>
              <a:ext uri="{FF2B5EF4-FFF2-40B4-BE49-F238E27FC236}">
                <a16:creationId xmlns:a16="http://schemas.microsoft.com/office/drawing/2014/main" id="{2B68FD21-4061-4006-85D0-8BDA9F44192E}"/>
              </a:ext>
            </a:extLst>
          </p:cNvPr>
          <p:cNvSpPr/>
          <p:nvPr/>
        </p:nvSpPr>
        <p:spPr>
          <a:xfrm>
            <a:off x="751840" y="1387260"/>
            <a:ext cx="1544320" cy="109287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rPr>
              <a:t>Purpose</a:t>
            </a:r>
          </a:p>
        </p:txBody>
      </p:sp>
      <p:sp>
        <p:nvSpPr>
          <p:cNvPr id="13" name="Rectangle: Rounded Corners 8">
            <a:extLst>
              <a:ext uri="{FF2B5EF4-FFF2-40B4-BE49-F238E27FC236}">
                <a16:creationId xmlns:a16="http://schemas.microsoft.com/office/drawing/2014/main" id="{2E8B592A-0283-4DCC-A402-D835933CA0F0}"/>
              </a:ext>
            </a:extLst>
          </p:cNvPr>
          <p:cNvSpPr/>
          <p:nvPr/>
        </p:nvSpPr>
        <p:spPr>
          <a:xfrm>
            <a:off x="2540000" y="1387260"/>
            <a:ext cx="8900160" cy="10928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create and sustain an </a:t>
            </a:r>
            <a:r>
              <a:rPr lang="en-US" i="1" dirty="0">
                <a:solidFill>
                  <a:schemeClr val="tx2"/>
                </a:solidFill>
              </a:rPr>
              <a:t>Innovation Engine </a:t>
            </a:r>
            <a:r>
              <a:rPr lang="en-US" dirty="0"/>
              <a:t>to enable the UNC Eshelman School of Pharmacy to define and pursue bold, new, innovative ways to move the mission of the School forward and extend its position as a global leader.</a:t>
            </a:r>
            <a:endParaRPr lang="en-US" sz="1600" b="1" dirty="0">
              <a:solidFill>
                <a:schemeClr val="tx2"/>
              </a:solidFill>
            </a:endParaRPr>
          </a:p>
        </p:txBody>
      </p:sp>
      <p:sp>
        <p:nvSpPr>
          <p:cNvPr id="26" name="Rectangle: Rounded Corners 7">
            <a:extLst>
              <a:ext uri="{FF2B5EF4-FFF2-40B4-BE49-F238E27FC236}">
                <a16:creationId xmlns:a16="http://schemas.microsoft.com/office/drawing/2014/main" id="{1DFFE049-815F-4343-9D83-899C0CCBF07C}"/>
              </a:ext>
            </a:extLst>
          </p:cNvPr>
          <p:cNvSpPr/>
          <p:nvPr/>
        </p:nvSpPr>
        <p:spPr>
          <a:xfrm>
            <a:off x="762000" y="2606461"/>
            <a:ext cx="1544320" cy="6650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solidFill>
                  <a:schemeClr val="bg1"/>
                </a:solidFill>
              </a:rPr>
              <a:t>Strategy</a:t>
            </a:r>
          </a:p>
        </p:txBody>
      </p:sp>
      <p:sp>
        <p:nvSpPr>
          <p:cNvPr id="28" name="Rectangle: Rounded Corners 8">
            <a:extLst>
              <a:ext uri="{FF2B5EF4-FFF2-40B4-BE49-F238E27FC236}">
                <a16:creationId xmlns:a16="http://schemas.microsoft.com/office/drawing/2014/main" id="{3FB05C33-6B00-475D-BAB8-C40F1A13C527}"/>
              </a:ext>
            </a:extLst>
          </p:cNvPr>
          <p:cNvSpPr/>
          <p:nvPr/>
        </p:nvSpPr>
        <p:spPr>
          <a:xfrm>
            <a:off x="2550160" y="2606461"/>
            <a:ext cx="8900160" cy="6650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To help innovators take the </a:t>
            </a:r>
            <a:r>
              <a:rPr lang="en-US" i="1">
                <a:solidFill>
                  <a:schemeClr val="tx2"/>
                </a:solidFill>
              </a:rPr>
              <a:t>Next Step</a:t>
            </a:r>
            <a:r>
              <a:rPr lang="en-US"/>
              <a:t> forward in advancing medicine for life.</a:t>
            </a:r>
            <a:endParaRPr lang="en-US" sz="1600" b="1">
              <a:solidFill>
                <a:schemeClr val="tx2"/>
              </a:solidFill>
            </a:endParaRPr>
          </a:p>
        </p:txBody>
      </p:sp>
      <p:sp>
        <p:nvSpPr>
          <p:cNvPr id="30" name="Rectangle: Rounded Corners 7">
            <a:extLst>
              <a:ext uri="{FF2B5EF4-FFF2-40B4-BE49-F238E27FC236}">
                <a16:creationId xmlns:a16="http://schemas.microsoft.com/office/drawing/2014/main" id="{F3D07381-7633-4B2B-8869-FE4F8B0196D6}"/>
              </a:ext>
            </a:extLst>
          </p:cNvPr>
          <p:cNvSpPr/>
          <p:nvPr/>
        </p:nvSpPr>
        <p:spPr>
          <a:xfrm>
            <a:off x="762000" y="3398941"/>
            <a:ext cx="1544320" cy="6650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solidFill>
                  <a:schemeClr val="bg1"/>
                </a:solidFill>
              </a:rPr>
              <a:t>Process</a:t>
            </a:r>
          </a:p>
        </p:txBody>
      </p:sp>
      <p:sp>
        <p:nvSpPr>
          <p:cNvPr id="32" name="Rectangle: Rounded Corners 8">
            <a:extLst>
              <a:ext uri="{FF2B5EF4-FFF2-40B4-BE49-F238E27FC236}">
                <a16:creationId xmlns:a16="http://schemas.microsoft.com/office/drawing/2014/main" id="{19E24033-4A15-4130-89ED-757F5D236723}"/>
              </a:ext>
            </a:extLst>
          </p:cNvPr>
          <p:cNvSpPr/>
          <p:nvPr/>
        </p:nvSpPr>
        <p:spPr>
          <a:xfrm>
            <a:off x="2550160" y="3398941"/>
            <a:ext cx="8900160" cy="6650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Ideate -&gt; Fund -&gt; Deliver -&gt; Commercialize</a:t>
            </a:r>
            <a:endParaRPr lang="en-US" sz="1600" b="1">
              <a:solidFill>
                <a:schemeClr val="tx2"/>
              </a:solidFill>
            </a:endParaRPr>
          </a:p>
        </p:txBody>
      </p:sp>
      <p:sp>
        <p:nvSpPr>
          <p:cNvPr id="34" name="Rectangle: Rounded Corners 7">
            <a:extLst>
              <a:ext uri="{FF2B5EF4-FFF2-40B4-BE49-F238E27FC236}">
                <a16:creationId xmlns:a16="http://schemas.microsoft.com/office/drawing/2014/main" id="{253912CF-EA8F-41E9-A600-51AA36CD9CAD}"/>
              </a:ext>
            </a:extLst>
          </p:cNvPr>
          <p:cNvSpPr/>
          <p:nvPr/>
        </p:nvSpPr>
        <p:spPr>
          <a:xfrm>
            <a:off x="762000" y="4211536"/>
            <a:ext cx="1544320" cy="6650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solidFill>
                  <a:schemeClr val="bg1"/>
                </a:solidFill>
              </a:rPr>
              <a:t>Results</a:t>
            </a:r>
          </a:p>
        </p:txBody>
      </p:sp>
      <p:sp>
        <p:nvSpPr>
          <p:cNvPr id="36" name="Rectangle: Rounded Corners 8">
            <a:extLst>
              <a:ext uri="{FF2B5EF4-FFF2-40B4-BE49-F238E27FC236}">
                <a16:creationId xmlns:a16="http://schemas.microsoft.com/office/drawing/2014/main" id="{32469952-7BB4-4A25-9D05-13C754D1ABB9}"/>
              </a:ext>
            </a:extLst>
          </p:cNvPr>
          <p:cNvSpPr/>
          <p:nvPr/>
        </p:nvSpPr>
        <p:spPr>
          <a:xfrm>
            <a:off x="2570480" y="4211741"/>
            <a:ext cx="8900160" cy="6650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$26.1M EII Grants Awarded -&gt; 19 Patent Applications / 55 Invention Disclosures / $17.4M Startup Funds Raised -&gt; 240+ Students Trained</a:t>
            </a:r>
            <a:endParaRPr lang="en-US" sz="1600" b="1">
              <a:solidFill>
                <a:schemeClr val="tx2"/>
              </a:solidFill>
            </a:endParaRPr>
          </a:p>
        </p:txBody>
      </p:sp>
      <p:sp>
        <p:nvSpPr>
          <p:cNvPr id="38" name="Rectangle: Rounded Corners 7">
            <a:extLst>
              <a:ext uri="{FF2B5EF4-FFF2-40B4-BE49-F238E27FC236}">
                <a16:creationId xmlns:a16="http://schemas.microsoft.com/office/drawing/2014/main" id="{CF7D6F2E-9AB3-42AD-AD21-AFBEDAFB33AF}"/>
              </a:ext>
            </a:extLst>
          </p:cNvPr>
          <p:cNvSpPr/>
          <p:nvPr/>
        </p:nvSpPr>
        <p:spPr>
          <a:xfrm>
            <a:off x="751840" y="5024541"/>
            <a:ext cx="1544320" cy="95969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bg1"/>
                </a:solidFill>
              </a:rPr>
              <a:t>Capability</a:t>
            </a:r>
          </a:p>
        </p:txBody>
      </p:sp>
      <p:sp>
        <p:nvSpPr>
          <p:cNvPr id="40" name="Rectangle: Rounded Corners 8">
            <a:extLst>
              <a:ext uri="{FF2B5EF4-FFF2-40B4-BE49-F238E27FC236}">
                <a16:creationId xmlns:a16="http://schemas.microsoft.com/office/drawing/2014/main" id="{6D221187-FFDF-4001-96B3-9D27109C66DE}"/>
              </a:ext>
            </a:extLst>
          </p:cNvPr>
          <p:cNvSpPr/>
          <p:nvPr/>
        </p:nvSpPr>
        <p:spPr>
          <a:xfrm>
            <a:off x="2570480" y="5055020"/>
            <a:ext cx="8900160" cy="9292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Building on our strengths through </a:t>
            </a:r>
            <a:r>
              <a:rPr lang="en-US" i="1">
                <a:solidFill>
                  <a:schemeClr val="tx2"/>
                </a:solidFill>
              </a:rPr>
              <a:t>strategic investments and collaborations</a:t>
            </a:r>
            <a:r>
              <a:rPr lang="en-US"/>
              <a:t> at UNC and beyond, we aim to expand our ability to commercialize our discoveries and improve patient lives.</a:t>
            </a:r>
            <a:endParaRPr lang="en-US" b="1">
              <a:solidFill>
                <a:schemeClr val="tx2"/>
              </a:solidFill>
            </a:endParaRPr>
          </a:p>
        </p:txBody>
      </p:sp>
      <p:sp>
        <p:nvSpPr>
          <p:cNvPr id="14" name="TextBox 13">
            <a:hlinkClick r:id="rId3" action="ppaction://hlinksldjump"/>
            <a:extLst>
              <a:ext uri="{FF2B5EF4-FFF2-40B4-BE49-F238E27FC236}">
                <a16:creationId xmlns:a16="http://schemas.microsoft.com/office/drawing/2014/main" id="{0EF3D489-147E-434A-85EA-2E3F0803E1EF}"/>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3" action="ppaction://hlinksldjump"/>
              </a:rPr>
              <a:t>[Back to Phase 1 SWOT]</a:t>
            </a:r>
            <a:endParaRPr lang="en-US" sz="1200" dirty="0"/>
          </a:p>
        </p:txBody>
      </p:sp>
    </p:spTree>
    <p:extLst>
      <p:ext uri="{BB962C8B-B14F-4D97-AF65-F5344CB8AC3E}">
        <p14:creationId xmlns:p14="http://schemas.microsoft.com/office/powerpoint/2010/main" val="28459960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E0695CF-1601-BB41-8DF4-9DC79E36D322}"/>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723"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8E0695CF-1601-BB41-8DF4-9DC79E36D32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B92AFBF-1E1C-6547-B6E8-7DE6FF3AFFE9}"/>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80CB8008-00A9-0043-8CFC-5AA5072F02D6}"/>
              </a:ext>
            </a:extLst>
          </p:cNvPr>
          <p:cNvSpPr>
            <a:spLocks noGrp="1"/>
          </p:cNvSpPr>
          <p:nvPr>
            <p:ph type="title"/>
          </p:nvPr>
        </p:nvSpPr>
        <p:spPr/>
        <p:txBody>
          <a:bodyPr/>
          <a:lstStyle/>
          <a:p>
            <a:r>
              <a:rPr lang="en-US" dirty="0"/>
              <a:t>Impact Report – Achievement Areas </a:t>
            </a:r>
          </a:p>
        </p:txBody>
      </p:sp>
      <p:sp>
        <p:nvSpPr>
          <p:cNvPr id="3" name="Content Placeholder 2">
            <a:extLst>
              <a:ext uri="{FF2B5EF4-FFF2-40B4-BE49-F238E27FC236}">
                <a16:creationId xmlns:a16="http://schemas.microsoft.com/office/drawing/2014/main" id="{1E8E417F-9ED7-F548-B319-48C0C2410F10}"/>
              </a:ext>
            </a:extLst>
          </p:cNvPr>
          <p:cNvSpPr>
            <a:spLocks noGrp="1"/>
          </p:cNvSpPr>
          <p:nvPr>
            <p:ph idx="1"/>
          </p:nvPr>
        </p:nvSpPr>
        <p:spPr>
          <a:xfrm>
            <a:off x="1177315" y="1330576"/>
            <a:ext cx="10405085" cy="4959099"/>
          </a:xfrm>
        </p:spPr>
        <p:txBody>
          <a:bodyPr>
            <a:normAutofit fontScale="85000" lnSpcReduction="10000"/>
          </a:bodyPr>
          <a:lstStyle/>
          <a:p>
            <a:r>
              <a:rPr lang="en-US" dirty="0"/>
              <a:t>Research Enterprise </a:t>
            </a:r>
            <a:r>
              <a:rPr lang="en-US" b="0" dirty="0">
                <a:solidFill>
                  <a:schemeClr val="tx1"/>
                </a:solidFill>
              </a:rPr>
              <a:t>–  #2 in total research funding among US pharmacy schools</a:t>
            </a:r>
          </a:p>
          <a:p>
            <a:endParaRPr lang="en-US" dirty="0"/>
          </a:p>
          <a:p>
            <a:r>
              <a:rPr lang="en-US" dirty="0"/>
              <a:t>Practice Advancement </a:t>
            </a:r>
            <a:r>
              <a:rPr lang="en-US" b="0" dirty="0">
                <a:solidFill>
                  <a:schemeClr val="tx1"/>
                </a:solidFill>
              </a:rPr>
              <a:t>– Community residency programs, hospital partnerships in patient care, research focus with Center for Medication Optimization  (CMO)</a:t>
            </a:r>
            <a:endParaRPr lang="en-US" dirty="0"/>
          </a:p>
          <a:p>
            <a:endParaRPr lang="en-US" dirty="0"/>
          </a:p>
          <a:p>
            <a:r>
              <a:rPr lang="en-US" dirty="0"/>
              <a:t>Accelerating Innovation </a:t>
            </a:r>
            <a:r>
              <a:rPr lang="en-US" b="0" dirty="0">
                <a:solidFill>
                  <a:schemeClr val="tx1"/>
                </a:solidFill>
              </a:rPr>
              <a:t>– Eshelman Institute for Innovation funded 107 projects through $21.9M in awarded grants</a:t>
            </a:r>
            <a:endParaRPr lang="en-US" dirty="0"/>
          </a:p>
          <a:p>
            <a:endParaRPr lang="en-US" dirty="0"/>
          </a:p>
          <a:p>
            <a:r>
              <a:rPr lang="en-US" dirty="0"/>
              <a:t>From Local to Global</a:t>
            </a:r>
            <a:r>
              <a:rPr lang="en-US" b="0" dirty="0"/>
              <a:t> </a:t>
            </a:r>
            <a:r>
              <a:rPr lang="en-US" b="0" dirty="0">
                <a:solidFill>
                  <a:schemeClr val="tx1"/>
                </a:solidFill>
              </a:rPr>
              <a:t>– From Rural Health Scholars program to Global Scholars rotations in 9 countries</a:t>
            </a:r>
            <a:endParaRPr lang="en-US" dirty="0"/>
          </a:p>
          <a:p>
            <a:endParaRPr lang="en-US" dirty="0"/>
          </a:p>
          <a:p>
            <a:r>
              <a:rPr lang="en-US" dirty="0"/>
              <a:t>Culture of Collaboration </a:t>
            </a:r>
            <a:r>
              <a:rPr lang="en-US" b="0" dirty="0">
                <a:solidFill>
                  <a:schemeClr val="tx1"/>
                </a:solidFill>
              </a:rPr>
              <a:t>– Pinnacle Hill, LLC launched through a UNC and Deerfield Management partnership to discover new medication for unmet needs</a:t>
            </a:r>
            <a:endParaRPr lang="en-US" dirty="0"/>
          </a:p>
          <a:p>
            <a:endParaRPr lang="en-US" dirty="0"/>
          </a:p>
          <a:p>
            <a:r>
              <a:rPr lang="en-US" dirty="0"/>
              <a:t>Our People </a:t>
            </a:r>
            <a:r>
              <a:rPr lang="en-US" b="0" dirty="0">
                <a:solidFill>
                  <a:schemeClr val="tx1"/>
                </a:solidFill>
              </a:rPr>
              <a:t>– DEI initiatives focused on recruitment and culture, launch of a Resilience and Well-Being task force </a:t>
            </a:r>
            <a:endParaRPr lang="en-US" dirty="0"/>
          </a:p>
          <a:p>
            <a:endParaRPr lang="en-US" dirty="0"/>
          </a:p>
          <a:p>
            <a:r>
              <a:rPr lang="en-US" dirty="0"/>
              <a:t>Investing in the Future</a:t>
            </a:r>
            <a:r>
              <a:rPr lang="en-US" b="0" dirty="0">
                <a:solidFill>
                  <a:schemeClr val="tx1"/>
                </a:solidFill>
              </a:rPr>
              <a:t> – $175 million campaign goal toward students, faculty, innovation, global and building</a:t>
            </a:r>
            <a:endParaRPr lang="en-US" dirty="0"/>
          </a:p>
        </p:txBody>
      </p:sp>
      <p:pic>
        <p:nvPicPr>
          <p:cNvPr id="7" name="Graphic 6" descr="Flask">
            <a:extLst>
              <a:ext uri="{FF2B5EF4-FFF2-40B4-BE49-F238E27FC236}">
                <a16:creationId xmlns:a16="http://schemas.microsoft.com/office/drawing/2014/main" id="{A0182116-02CD-674F-91FA-07A31B1796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600" y="1228379"/>
            <a:ext cx="504299" cy="504299"/>
          </a:xfrm>
          <a:prstGeom prst="rect">
            <a:avLst/>
          </a:prstGeom>
        </p:spPr>
      </p:pic>
      <p:pic>
        <p:nvPicPr>
          <p:cNvPr id="9" name="Graphic 8" descr="Research">
            <a:extLst>
              <a:ext uri="{FF2B5EF4-FFF2-40B4-BE49-F238E27FC236}">
                <a16:creationId xmlns:a16="http://schemas.microsoft.com/office/drawing/2014/main" id="{9BF09DA7-14CD-484F-9226-009B85D3C0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9356" y="2697823"/>
            <a:ext cx="504300" cy="504300"/>
          </a:xfrm>
          <a:prstGeom prst="rect">
            <a:avLst/>
          </a:prstGeom>
        </p:spPr>
      </p:pic>
      <p:pic>
        <p:nvPicPr>
          <p:cNvPr id="11" name="Graphic 10" descr="Medicine">
            <a:extLst>
              <a:ext uri="{FF2B5EF4-FFF2-40B4-BE49-F238E27FC236}">
                <a16:creationId xmlns:a16="http://schemas.microsoft.com/office/drawing/2014/main" id="{522BAAB3-2D98-ED4E-835A-0E1D4F58D20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6104" y="1963101"/>
            <a:ext cx="504299" cy="504299"/>
          </a:xfrm>
          <a:prstGeom prst="rect">
            <a:avLst/>
          </a:prstGeom>
        </p:spPr>
      </p:pic>
      <p:pic>
        <p:nvPicPr>
          <p:cNvPr id="13" name="Graphic 12" descr="Earth globe Americas">
            <a:extLst>
              <a:ext uri="{FF2B5EF4-FFF2-40B4-BE49-F238E27FC236}">
                <a16:creationId xmlns:a16="http://schemas.microsoft.com/office/drawing/2014/main" id="{2DEF015F-F81B-FC42-847F-8F721EC3F4F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3546" y="3419294"/>
            <a:ext cx="504301" cy="504301"/>
          </a:xfrm>
          <a:prstGeom prst="rect">
            <a:avLst/>
          </a:prstGeom>
        </p:spPr>
      </p:pic>
      <p:pic>
        <p:nvPicPr>
          <p:cNvPr id="15" name="Graphic 14" descr="Cheers">
            <a:extLst>
              <a:ext uri="{FF2B5EF4-FFF2-40B4-BE49-F238E27FC236}">
                <a16:creationId xmlns:a16="http://schemas.microsoft.com/office/drawing/2014/main" id="{090661A2-14D8-4848-B9DF-3371573132F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8043" y="4074506"/>
            <a:ext cx="522525" cy="522525"/>
          </a:xfrm>
          <a:prstGeom prst="rect">
            <a:avLst/>
          </a:prstGeom>
        </p:spPr>
      </p:pic>
      <p:pic>
        <p:nvPicPr>
          <p:cNvPr id="17" name="Graphic 16" descr="Classroom">
            <a:extLst>
              <a:ext uri="{FF2B5EF4-FFF2-40B4-BE49-F238E27FC236}">
                <a16:creationId xmlns:a16="http://schemas.microsoft.com/office/drawing/2014/main" id="{B43DB986-B359-4A44-BF3B-F361A040206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4790" y="4734690"/>
            <a:ext cx="522525" cy="522525"/>
          </a:xfrm>
          <a:prstGeom prst="rect">
            <a:avLst/>
          </a:prstGeom>
        </p:spPr>
      </p:pic>
      <p:pic>
        <p:nvPicPr>
          <p:cNvPr id="19" name="Graphic 18" descr="Dollar">
            <a:extLst>
              <a:ext uri="{FF2B5EF4-FFF2-40B4-BE49-F238E27FC236}">
                <a16:creationId xmlns:a16="http://schemas.microsoft.com/office/drawing/2014/main" id="{F26FBF14-B8BC-594E-B94A-2FBBA12D3B4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6334" y="5394862"/>
            <a:ext cx="522525" cy="522525"/>
          </a:xfrm>
          <a:prstGeom prst="rect">
            <a:avLst/>
          </a:prstGeom>
        </p:spPr>
      </p:pic>
      <p:sp>
        <p:nvSpPr>
          <p:cNvPr id="16" name="TextBox 15">
            <a:hlinkClick r:id="rId21" action="ppaction://hlinksldjump"/>
            <a:extLst>
              <a:ext uri="{FF2B5EF4-FFF2-40B4-BE49-F238E27FC236}">
                <a16:creationId xmlns:a16="http://schemas.microsoft.com/office/drawing/2014/main" id="{5BAD951C-4CB4-0947-98A4-32534EBBF422}"/>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21" action="ppaction://hlinksldjump"/>
              </a:rPr>
              <a:t>[Back to Phase 1 SWOT]</a:t>
            </a:r>
            <a:endParaRPr lang="en-US" sz="1200" dirty="0"/>
          </a:p>
        </p:txBody>
      </p:sp>
    </p:spTree>
    <p:extLst>
      <p:ext uri="{BB962C8B-B14F-4D97-AF65-F5344CB8AC3E}">
        <p14:creationId xmlns:p14="http://schemas.microsoft.com/office/powerpoint/2010/main" val="34577940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D74BA55-0726-2146-9416-2D28877E3E09}"/>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747"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5D74BA55-0726-2146-9416-2D28877E3E09}"/>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6BB6332-9078-4342-B742-AF3E9039C3E3}"/>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CE4FE086-EDC7-734E-BA97-40F4A2FB1048}"/>
              </a:ext>
            </a:extLst>
          </p:cNvPr>
          <p:cNvSpPr>
            <a:spLocks noGrp="1"/>
          </p:cNvSpPr>
          <p:nvPr>
            <p:ph type="title"/>
          </p:nvPr>
        </p:nvSpPr>
        <p:spPr/>
        <p:txBody>
          <a:bodyPr/>
          <a:lstStyle/>
          <a:p>
            <a:r>
              <a:rPr lang="en-US" dirty="0"/>
              <a:t>Impact Report – Educational Programs </a:t>
            </a:r>
          </a:p>
        </p:txBody>
      </p:sp>
      <p:sp>
        <p:nvSpPr>
          <p:cNvPr id="6" name="TextBox 5">
            <a:extLst>
              <a:ext uri="{FF2B5EF4-FFF2-40B4-BE49-F238E27FC236}">
                <a16:creationId xmlns:a16="http://schemas.microsoft.com/office/drawing/2014/main" id="{87B30987-0F72-C94A-8040-DDBE0DDA2B4F}"/>
              </a:ext>
            </a:extLst>
          </p:cNvPr>
          <p:cNvSpPr txBox="1"/>
          <p:nvPr/>
        </p:nvSpPr>
        <p:spPr>
          <a:xfrm>
            <a:off x="543337" y="1265448"/>
            <a:ext cx="3631097" cy="369332"/>
          </a:xfrm>
          <a:prstGeom prst="rect">
            <a:avLst/>
          </a:prstGeom>
          <a:solidFill>
            <a:schemeClr val="accent1"/>
          </a:solidFill>
        </p:spPr>
        <p:txBody>
          <a:bodyPr wrap="square" rtlCol="0">
            <a:spAutoFit/>
          </a:bodyPr>
          <a:lstStyle/>
          <a:p>
            <a:pPr algn="ctr"/>
            <a:r>
              <a:rPr lang="en-US" b="1">
                <a:solidFill>
                  <a:schemeClr val="bg1"/>
                </a:solidFill>
              </a:rPr>
              <a:t>Pharm.D. Program</a:t>
            </a:r>
          </a:p>
        </p:txBody>
      </p:sp>
      <p:sp>
        <p:nvSpPr>
          <p:cNvPr id="7" name="TextBox 6">
            <a:extLst>
              <a:ext uri="{FF2B5EF4-FFF2-40B4-BE49-F238E27FC236}">
                <a16:creationId xmlns:a16="http://schemas.microsoft.com/office/drawing/2014/main" id="{07B63D3B-4F7B-384F-9E1F-886BFEEAD524}"/>
              </a:ext>
            </a:extLst>
          </p:cNvPr>
          <p:cNvSpPr txBox="1"/>
          <p:nvPr/>
        </p:nvSpPr>
        <p:spPr>
          <a:xfrm>
            <a:off x="4326835" y="1265448"/>
            <a:ext cx="3631097" cy="369332"/>
          </a:xfrm>
          <a:prstGeom prst="rect">
            <a:avLst/>
          </a:prstGeom>
          <a:solidFill>
            <a:schemeClr val="accent1"/>
          </a:solidFill>
        </p:spPr>
        <p:txBody>
          <a:bodyPr wrap="square" rtlCol="0">
            <a:spAutoFit/>
          </a:bodyPr>
          <a:lstStyle/>
          <a:p>
            <a:pPr algn="ctr"/>
            <a:r>
              <a:rPr lang="en-US" b="1">
                <a:solidFill>
                  <a:schemeClr val="bg1"/>
                </a:solidFill>
              </a:rPr>
              <a:t>Ph.D. Program</a:t>
            </a:r>
          </a:p>
        </p:txBody>
      </p:sp>
      <p:sp>
        <p:nvSpPr>
          <p:cNvPr id="8" name="TextBox 7">
            <a:extLst>
              <a:ext uri="{FF2B5EF4-FFF2-40B4-BE49-F238E27FC236}">
                <a16:creationId xmlns:a16="http://schemas.microsoft.com/office/drawing/2014/main" id="{E6882AB7-0DBF-A24D-A6F7-CB0F426426A9}"/>
              </a:ext>
            </a:extLst>
          </p:cNvPr>
          <p:cNvSpPr txBox="1"/>
          <p:nvPr/>
        </p:nvSpPr>
        <p:spPr>
          <a:xfrm>
            <a:off x="8110333" y="1265448"/>
            <a:ext cx="3631097" cy="369332"/>
          </a:xfrm>
          <a:prstGeom prst="rect">
            <a:avLst/>
          </a:prstGeom>
          <a:solidFill>
            <a:schemeClr val="accent1"/>
          </a:solidFill>
        </p:spPr>
        <p:txBody>
          <a:bodyPr wrap="square" rtlCol="0">
            <a:spAutoFit/>
          </a:bodyPr>
          <a:lstStyle/>
          <a:p>
            <a:pPr algn="ctr"/>
            <a:r>
              <a:rPr lang="en-US" b="1">
                <a:solidFill>
                  <a:schemeClr val="bg1"/>
                </a:solidFill>
              </a:rPr>
              <a:t>M.S. Program</a:t>
            </a:r>
          </a:p>
        </p:txBody>
      </p:sp>
      <p:pic>
        <p:nvPicPr>
          <p:cNvPr id="10" name="Picture 9" descr="A screenshot of a cell phone&#10;&#10;Description automatically generated">
            <a:extLst>
              <a:ext uri="{FF2B5EF4-FFF2-40B4-BE49-F238E27FC236}">
                <a16:creationId xmlns:a16="http://schemas.microsoft.com/office/drawing/2014/main" id="{9F9F20FF-93AA-5A43-A8A8-13F7A026D11F}"/>
              </a:ext>
            </a:extLst>
          </p:cNvPr>
          <p:cNvPicPr>
            <a:picLocks noChangeAspect="1"/>
          </p:cNvPicPr>
          <p:nvPr/>
        </p:nvPicPr>
        <p:blipFill rotWithShape="1">
          <a:blip r:embed="rId7">
            <a:extLst>
              <a:ext uri="{28A0092B-C50C-407E-A947-70E740481C1C}">
                <a14:useLocalDpi xmlns:a14="http://schemas.microsoft.com/office/drawing/2010/main" val="0"/>
              </a:ext>
            </a:extLst>
          </a:blip>
          <a:srcRect t="776" b="24144"/>
          <a:stretch/>
        </p:blipFill>
        <p:spPr>
          <a:xfrm>
            <a:off x="690530" y="2558110"/>
            <a:ext cx="2941631" cy="3311126"/>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9F84FB97-255A-3640-8782-925FED7451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8503" y="2558110"/>
            <a:ext cx="2839333" cy="3538165"/>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73303C58-5EB3-EB48-9E3D-8D554EDA7C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1741" y="2831349"/>
            <a:ext cx="1676395" cy="3161523"/>
          </a:xfrm>
          <a:prstGeom prst="rect">
            <a:avLst/>
          </a:prstGeom>
        </p:spPr>
      </p:pic>
      <p:sp>
        <p:nvSpPr>
          <p:cNvPr id="17" name="TextBox 16">
            <a:extLst>
              <a:ext uri="{FF2B5EF4-FFF2-40B4-BE49-F238E27FC236}">
                <a16:creationId xmlns:a16="http://schemas.microsoft.com/office/drawing/2014/main" id="{2874F321-7666-374F-A387-6567FCFAA716}"/>
              </a:ext>
            </a:extLst>
          </p:cNvPr>
          <p:cNvSpPr txBox="1"/>
          <p:nvPr/>
        </p:nvSpPr>
        <p:spPr>
          <a:xfrm>
            <a:off x="496951" y="1634780"/>
            <a:ext cx="3631096" cy="923330"/>
          </a:xfrm>
          <a:prstGeom prst="rect">
            <a:avLst/>
          </a:prstGeom>
          <a:noFill/>
        </p:spPr>
        <p:txBody>
          <a:bodyPr wrap="square" rtlCol="0">
            <a:spAutoFit/>
          </a:bodyPr>
          <a:lstStyle/>
          <a:p>
            <a:r>
              <a:rPr lang="en-US" sz="1200"/>
              <a:t>In May 2019, the School graduated the inaugural class of students in our new, transformative Pharm.D. curriculum</a:t>
            </a:r>
          </a:p>
          <a:p>
            <a:endParaRPr lang="en-US"/>
          </a:p>
        </p:txBody>
      </p:sp>
      <p:sp>
        <p:nvSpPr>
          <p:cNvPr id="18" name="TextBox 17">
            <a:extLst>
              <a:ext uri="{FF2B5EF4-FFF2-40B4-BE49-F238E27FC236}">
                <a16:creationId xmlns:a16="http://schemas.microsoft.com/office/drawing/2014/main" id="{CDE9CF35-3D6E-9E46-A0A1-04D2F22EB807}"/>
              </a:ext>
            </a:extLst>
          </p:cNvPr>
          <p:cNvSpPr txBox="1"/>
          <p:nvPr/>
        </p:nvSpPr>
        <p:spPr>
          <a:xfrm>
            <a:off x="8063947" y="1652621"/>
            <a:ext cx="3631096" cy="830997"/>
          </a:xfrm>
          <a:prstGeom prst="rect">
            <a:avLst/>
          </a:prstGeom>
          <a:noFill/>
        </p:spPr>
        <p:txBody>
          <a:bodyPr wrap="square" rtlCol="0">
            <a:spAutoFit/>
          </a:bodyPr>
          <a:lstStyle/>
          <a:p>
            <a:r>
              <a:rPr lang="en-US" sz="1200"/>
              <a:t>Preparing pharmacists for leadership positions by</a:t>
            </a:r>
          </a:p>
          <a:p>
            <a:r>
              <a:rPr lang="en-US" sz="1200"/>
              <a:t>classroom instruction and two-year residency in a health system setting</a:t>
            </a:r>
          </a:p>
          <a:p>
            <a:endParaRPr lang="en-US" sz="1200"/>
          </a:p>
        </p:txBody>
      </p:sp>
      <p:pic>
        <p:nvPicPr>
          <p:cNvPr id="20" name="Picture 19" descr="A screenshot of a cell phone screen with text&#10;&#10;Description automatically generated">
            <a:extLst>
              <a:ext uri="{FF2B5EF4-FFF2-40B4-BE49-F238E27FC236}">
                <a16:creationId xmlns:a16="http://schemas.microsoft.com/office/drawing/2014/main" id="{6171682F-3924-874C-8ACB-716572B82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84435" y="2970760"/>
            <a:ext cx="2356757" cy="2879587"/>
          </a:xfrm>
          <a:prstGeom prst="rect">
            <a:avLst/>
          </a:prstGeom>
        </p:spPr>
      </p:pic>
      <p:sp>
        <p:nvSpPr>
          <p:cNvPr id="21" name="TextBox 20">
            <a:extLst>
              <a:ext uri="{FF2B5EF4-FFF2-40B4-BE49-F238E27FC236}">
                <a16:creationId xmlns:a16="http://schemas.microsoft.com/office/drawing/2014/main" id="{0F4DA0C3-8492-4341-BAB3-1EB0377D39F1}"/>
              </a:ext>
            </a:extLst>
          </p:cNvPr>
          <p:cNvSpPr txBox="1"/>
          <p:nvPr/>
        </p:nvSpPr>
        <p:spPr>
          <a:xfrm>
            <a:off x="8063947" y="2618413"/>
            <a:ext cx="2177853" cy="292388"/>
          </a:xfrm>
          <a:prstGeom prst="rect">
            <a:avLst/>
          </a:prstGeom>
          <a:noFill/>
        </p:spPr>
        <p:txBody>
          <a:bodyPr wrap="square" rtlCol="0">
            <a:spAutoFit/>
          </a:bodyPr>
          <a:lstStyle/>
          <a:p>
            <a:r>
              <a:rPr lang="en-US" sz="1300" b="1"/>
              <a:t>Program collaboration with: </a:t>
            </a:r>
          </a:p>
        </p:txBody>
      </p:sp>
      <p:sp>
        <p:nvSpPr>
          <p:cNvPr id="22" name="TextBox 21">
            <a:extLst>
              <a:ext uri="{FF2B5EF4-FFF2-40B4-BE49-F238E27FC236}">
                <a16:creationId xmlns:a16="http://schemas.microsoft.com/office/drawing/2014/main" id="{0C89B90A-F9EC-A740-AD41-BC4EC3153BF5}"/>
              </a:ext>
            </a:extLst>
          </p:cNvPr>
          <p:cNvSpPr txBox="1"/>
          <p:nvPr/>
        </p:nvSpPr>
        <p:spPr>
          <a:xfrm>
            <a:off x="4303642" y="1634780"/>
            <a:ext cx="3631096" cy="830997"/>
          </a:xfrm>
          <a:prstGeom prst="rect">
            <a:avLst/>
          </a:prstGeom>
          <a:noFill/>
        </p:spPr>
        <p:txBody>
          <a:bodyPr wrap="square" rtlCol="0">
            <a:spAutoFit/>
          </a:bodyPr>
          <a:lstStyle/>
          <a:p>
            <a:r>
              <a:rPr lang="en-US" sz="1200"/>
              <a:t>Developing tomorrow’s scientists in basic, translational, or health outcomes research with concentrations in drug discovery, drug optimization and patient outcomes</a:t>
            </a:r>
          </a:p>
        </p:txBody>
      </p:sp>
      <p:sp>
        <p:nvSpPr>
          <p:cNvPr id="23" name="TextBox 22">
            <a:hlinkClick r:id="rId11" action="ppaction://hlinksldjump"/>
            <a:extLst>
              <a:ext uri="{FF2B5EF4-FFF2-40B4-BE49-F238E27FC236}">
                <a16:creationId xmlns:a16="http://schemas.microsoft.com/office/drawing/2014/main" id="{05C1CDBC-0487-DF4E-A0C1-90528F368870}"/>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1" action="ppaction://hlinksldjump"/>
              </a:rPr>
              <a:t>[Back to Phase 1 SWOT]</a:t>
            </a:r>
            <a:endParaRPr lang="en-US" sz="1200" dirty="0"/>
          </a:p>
        </p:txBody>
      </p:sp>
    </p:spTree>
    <p:extLst>
      <p:ext uri="{BB962C8B-B14F-4D97-AF65-F5344CB8AC3E}">
        <p14:creationId xmlns:p14="http://schemas.microsoft.com/office/powerpoint/2010/main" val="1032183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BU5XRY_dxvTz3LvbXmL3u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IB0TG9WmuAB2p6ydrPsm5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Yf_pQxEOTV96AbYzi3Di0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QWev_hMouTx2VJ91LDNKj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fkvIQbRMfYep.gLKyJg80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6AAF42zt92oScUtRuTvcV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GwTtfGU1p4lyn3yJH.nt6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N0yZN_BK19sw3YiA4orjl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nMNQazmoa5t62BU6ghYjo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azA43qBMId3XHYIiAwcLa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Pz8MqzpR3bdFokCxkAi7S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1sI5tsSOs1maEXEk0UmKe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tw3EP9a1N2s1lfC2vXe8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si7yw4f_jRwJEOJZ9QCnm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OJFB6Zj_uTBENU0e14OCv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TitAJj9RBd32qWXuSgvai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66E0cQBpqBVGMmhlpcch7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Dgs6NNBtoXfFK87gqugXm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1xrdDb7d4UUQDpUONMMQ6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9i_sFy4Uip.afKiUFrv2A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c7n.GWVMvAlA1BzLkkpN1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cYYmh6b9J1QVnd.YABJwF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kd1K1nLyHOnmPb1Btt2up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jcvUDaedvvi_HgA4V1vDn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cdEZ6ofpV6HQnFZXQ6VIv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GohHMnJOw3y0sy801h2eig"/>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w9Kpf8CLVONhHV7M98W7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WIAga8aPta8hBiCiKnslJ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rN.xP4SOtU242oGMVlTu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UBgFim8A5HZ8mh4eO5vkN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aKbm4QA0dqdRwnIOJIah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LdeIfMSgcXRoW5YpVGt7z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miYROgiMn2INM4931uZmB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DjYtbA1e41C5apDssxCmS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d2igQpMKTy8CKs6crfGSB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35TuOYL03LI3ReswOfxuu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chyoykyVkAiS53bkABuGo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xBJHp1u4ZYDgYR7BoEnpI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atQOzJaxQjCGLQOQ0NB2I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lpmQnFzuQQy7Kh_vAfzzT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FaVUftl1cZVlOpnFrKmzA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lISrCGowLSpY6wXKAsoAd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YnwtEY8y3d6Btmh1jWUF6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CHXQhbke8lJdXm5Z9CmTk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dyNc8sk.Gssu.OuyXhhJ0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8tTHGwA6qT4WauQESw.ru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8AiFGbds66URy4S2XFfDz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djNO6HEmHH8LsxOeL1ugn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zsB1_2z1l7eQ5w9VNxt_7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pOpF4wTGCH2ZVO6YROZTp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owMaLB4glKYCdEiIv4S8X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48YuBL8W3dMqa7MQXaRz5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aVf.6JrdV9plGI9sc476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4KuWz4taHrhMc3KnlYv30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oR1pviOs7J11KaSrnKq3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rzsbIwouH7cp_F7fnh9pk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uDXLuu.6KLINVRdfIupt4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DK0HgmBU1rM5zet2z1wZj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gEaToQtDG56oxL0JzFbhS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unXuBXO2Z8UeznCNaXRnm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tvU05CyJqla3GeQj0aTcy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ieME23R_U23XShPsy2V_F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nAqQcF_S0XJTMbtVHxKE9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bCuWrxWdzCU8OiUJihQ_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9mxEbPCIpPugc3M4tuDn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F1qkt0Q9U1jG60R8dUbmw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DxzFwhP2c5PG8WiqPjNAG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ibUR9YEwxp2pEcMrL51a5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qZ3xyu8HFnrzhnwZrcgAE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57pJ2hUtCeYhvsKja29SC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8ucFVQT79qwh_GWgPY.RF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M6bV98.ZpQaDWMeKGrWYX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nK7eFb4CI8M73v9IWX0eT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twSAUSQJ0P5Zvm7zRWAO0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Psfwu21WfyY25LiswTQhT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VUXr7H_QpKic8JCrjngz3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Bh4buGT2K0AvrhGHm4Xhn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osbopKQdeG3GvDcVEboGl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XiS.FWn.0XHaBjQijhNV6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U1d4K3JIjHz_XAW1fqQZQ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dVVG9lHGFNINFVxXHqTBv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0D_M3GuaYgeg2apjFVkem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TAWcnqq0BzK_i_ze_gAMd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MMbYQRSchPN7FX9R8vN4.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8PORk81i6h2bkhDp31Tnz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nuhmjAnCvD_ob06rk1Iq1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0JIYMjHeScet7BhtAUcYk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vNl4f.gf1SPlGK4xEby8W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DKlGjlmXjVwyDvnS6G6c4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u7Dr.Yv5YbY7mFRwGzFeU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1q6leKZwTCzBN9Cqy5m9Y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4xlinlJnLxW.ezF2AygBW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OxqdzSYxyynbycIyHX9gQ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qtyFGldfGpPfjqRsLHvm9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Tt44ZIF1LVsaxjowH4BYN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0JIYMjHeScet7BhtAUcYk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S4bRWD9kDVUqRfZ.9v8hM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SE0iCeyxMh2qbuJHFYH0l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tZ.91j8GS6FC8_i2aIica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3nIsDVGOqwNtPus1GN4wX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Su8vAZ3oWtLrySQ4l8IIc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8xncEQQXoh7uc5wnPadEa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UImbyB1LGRfJFn4jj9bF5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aIw3GXdmiV.AGb1zZdLY3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XKO4YdwFRDwYkpWiwXOu9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_nfgNkolqyrKB5V2gjxlc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3f8cbPleJx5E2NarfwO2L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u6TOeWubTDHjRQOT691et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66ZC_E3ck1PUp_i9eHan0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NMfGzo1P3oxgPr1hzy86Z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rKAnmRJloTL63csuH.ZMr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UxdleO0SFCDWjlU9fqnL0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YTBFAEUHUwSy0dXpVVV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IM3HcT0ubt2Zin6RjGyQH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D7Pdto7H6BKVNiaGbL7.Y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fZovAC_rPP_.Q2YvGMIBG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ZKT9vDZAa9Emxt_FghEf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rm6wAZLKSepHXW3bzynvw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myi0tCDJZ08SES9xIvVuLg"/>
</p:tagLst>
</file>

<file path=ppt/theme/theme1.xml><?xml version="1.0" encoding="utf-8"?>
<a:theme xmlns:a="http://schemas.openxmlformats.org/drawingml/2006/main" name="Office Theme">
  <a:themeElements>
    <a:clrScheme name="UNC Consulting Club">
      <a:dk1>
        <a:sysClr val="windowText" lastClr="000000"/>
      </a:dk1>
      <a:lt1>
        <a:sysClr val="window" lastClr="FFFFFF"/>
      </a:lt1>
      <a:dk2>
        <a:srgbClr val="12294B"/>
      </a:dk2>
      <a:lt2>
        <a:srgbClr val="A2AAAD"/>
      </a:lt2>
      <a:accent1>
        <a:srgbClr val="56A0D3"/>
      </a:accent1>
      <a:accent2>
        <a:srgbClr val="12294B"/>
      </a:accent2>
      <a:accent3>
        <a:srgbClr val="A2AAAD"/>
      </a:accent3>
      <a:accent4>
        <a:srgbClr val="ECAC00"/>
      </a:accent4>
      <a:accent5>
        <a:srgbClr val="8FDB1D"/>
      </a:accent5>
      <a:accent6>
        <a:srgbClr val="FF0000"/>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nsulting Club Template" id="{6CC5BC2E-FF0C-4F70-BE27-FFF6F5F589FD}" vid="{BB93511E-BD8A-47F5-BD27-11227391638E}"/>
    </a:ext>
  </a:extLst>
</a:theme>
</file>

<file path=ppt/theme/theme2.xml><?xml version="1.0" encoding="utf-8"?>
<a:theme xmlns:a="http://schemas.openxmlformats.org/drawingml/2006/main" name="unclawtemplatetw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Helvetica Neue"/>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3E"/>
        </a:dk1>
        <a:lt1>
          <a:srgbClr val="FFFFFF"/>
        </a:lt1>
        <a:dk2>
          <a:srgbClr val="00003E"/>
        </a:dk2>
        <a:lt2>
          <a:srgbClr val="808080"/>
        </a:lt2>
        <a:accent1>
          <a:srgbClr val="7DC3A4"/>
        </a:accent1>
        <a:accent2>
          <a:srgbClr val="004762"/>
        </a:accent2>
        <a:accent3>
          <a:srgbClr val="FFFFFF"/>
        </a:accent3>
        <a:accent4>
          <a:srgbClr val="000034"/>
        </a:accent4>
        <a:accent5>
          <a:srgbClr val="BFDECF"/>
        </a:accent5>
        <a:accent6>
          <a:srgbClr val="003F58"/>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14">
        <a:dk1>
          <a:srgbClr val="808080"/>
        </a:dk1>
        <a:lt1>
          <a:srgbClr val="FFFFFF"/>
        </a:lt1>
        <a:dk2>
          <a:srgbClr val="004762"/>
        </a:dk2>
        <a:lt2>
          <a:srgbClr val="ECBE55"/>
        </a:lt2>
        <a:accent1>
          <a:srgbClr val="CA5E0A"/>
        </a:accent1>
        <a:accent2>
          <a:srgbClr val="ECBE55"/>
        </a:accent2>
        <a:accent3>
          <a:srgbClr val="AAB1B7"/>
        </a:accent3>
        <a:accent4>
          <a:srgbClr val="DADADA"/>
        </a:accent4>
        <a:accent5>
          <a:srgbClr val="E1B6AA"/>
        </a:accent5>
        <a:accent6>
          <a:srgbClr val="D6AC4C"/>
        </a:accent6>
        <a:hlink>
          <a:srgbClr val="883A0B"/>
        </a:hlink>
        <a:folHlink>
          <a:srgbClr val="7DC3A4"/>
        </a:folHlink>
      </a:clrScheme>
      <a:clrMap bg1="dk2" tx1="lt1" bg2="dk1" tx2="lt2" accent1="accent1" accent2="accent2" accent3="accent3" accent4="accent4" accent5="accent5" accent6="accent6" hlink="hlink" folHlink="folHlink"/>
    </a:extraClrScheme>
    <a:extraClrScheme>
      <a:clrScheme name="Office Theme 15">
        <a:dk1>
          <a:srgbClr val="808080"/>
        </a:dk1>
        <a:lt1>
          <a:srgbClr val="7C3C14"/>
        </a:lt1>
        <a:dk2>
          <a:srgbClr val="17304B"/>
        </a:dk2>
        <a:lt2>
          <a:srgbClr val="FFFFFF"/>
        </a:lt2>
        <a:accent1>
          <a:srgbClr val="CA5E0A"/>
        </a:accent1>
        <a:accent2>
          <a:srgbClr val="2E475F"/>
        </a:accent2>
        <a:accent3>
          <a:srgbClr val="ABADB1"/>
        </a:accent3>
        <a:accent4>
          <a:srgbClr val="69320F"/>
        </a:accent4>
        <a:accent5>
          <a:srgbClr val="E1B6AA"/>
        </a:accent5>
        <a:accent6>
          <a:srgbClr val="293F55"/>
        </a:accent6>
        <a:hlink>
          <a:srgbClr val="883A0B"/>
        </a:hlink>
        <a:folHlink>
          <a:srgbClr val="ECBE55"/>
        </a:folHlink>
      </a:clrScheme>
      <a:clrMap bg1="dk2" tx1="lt1" bg2="dk1" tx2="lt2" accent1="accent1" accent2="accent2" accent3="accent3" accent4="accent4" accent5="accent5" accent6="accent6" hlink="hlink" folHlink="folHlink"/>
    </a:extraClrScheme>
    <a:extraClrScheme>
      <a:clrScheme name="Office Theme 16">
        <a:dk1>
          <a:srgbClr val="808080"/>
        </a:dk1>
        <a:lt1>
          <a:srgbClr val="A6C8B2"/>
        </a:lt1>
        <a:dk2>
          <a:srgbClr val="09304F"/>
        </a:dk2>
        <a:lt2>
          <a:srgbClr val="FFFFFF"/>
        </a:lt2>
        <a:accent1>
          <a:srgbClr val="CA5E0A"/>
        </a:accent1>
        <a:accent2>
          <a:srgbClr val="2E475F"/>
        </a:accent2>
        <a:accent3>
          <a:srgbClr val="AAADB2"/>
        </a:accent3>
        <a:accent4>
          <a:srgbClr val="8DAA97"/>
        </a:accent4>
        <a:accent5>
          <a:srgbClr val="E1B6AA"/>
        </a:accent5>
        <a:accent6>
          <a:srgbClr val="293F55"/>
        </a:accent6>
        <a:hlink>
          <a:srgbClr val="883A0B"/>
        </a:hlink>
        <a:folHlink>
          <a:srgbClr val="ECBE55"/>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nclawtemplatetw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Helvetica Neue"/>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3E"/>
        </a:dk1>
        <a:lt1>
          <a:srgbClr val="FFFFFF"/>
        </a:lt1>
        <a:dk2>
          <a:srgbClr val="00003E"/>
        </a:dk2>
        <a:lt2>
          <a:srgbClr val="808080"/>
        </a:lt2>
        <a:accent1>
          <a:srgbClr val="7DC3A4"/>
        </a:accent1>
        <a:accent2>
          <a:srgbClr val="004762"/>
        </a:accent2>
        <a:accent3>
          <a:srgbClr val="FFFFFF"/>
        </a:accent3>
        <a:accent4>
          <a:srgbClr val="000034"/>
        </a:accent4>
        <a:accent5>
          <a:srgbClr val="BFDECF"/>
        </a:accent5>
        <a:accent6>
          <a:srgbClr val="003F58"/>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14">
        <a:dk1>
          <a:srgbClr val="808080"/>
        </a:dk1>
        <a:lt1>
          <a:srgbClr val="FFFFFF"/>
        </a:lt1>
        <a:dk2>
          <a:srgbClr val="004762"/>
        </a:dk2>
        <a:lt2>
          <a:srgbClr val="ECBE55"/>
        </a:lt2>
        <a:accent1>
          <a:srgbClr val="CA5E0A"/>
        </a:accent1>
        <a:accent2>
          <a:srgbClr val="ECBE55"/>
        </a:accent2>
        <a:accent3>
          <a:srgbClr val="AAB1B7"/>
        </a:accent3>
        <a:accent4>
          <a:srgbClr val="DADADA"/>
        </a:accent4>
        <a:accent5>
          <a:srgbClr val="E1B6AA"/>
        </a:accent5>
        <a:accent6>
          <a:srgbClr val="D6AC4C"/>
        </a:accent6>
        <a:hlink>
          <a:srgbClr val="883A0B"/>
        </a:hlink>
        <a:folHlink>
          <a:srgbClr val="7DC3A4"/>
        </a:folHlink>
      </a:clrScheme>
      <a:clrMap bg1="dk2" tx1="lt1" bg2="dk1" tx2="lt2" accent1="accent1" accent2="accent2" accent3="accent3" accent4="accent4" accent5="accent5" accent6="accent6" hlink="hlink" folHlink="folHlink"/>
    </a:extraClrScheme>
    <a:extraClrScheme>
      <a:clrScheme name="Office Theme 15">
        <a:dk1>
          <a:srgbClr val="808080"/>
        </a:dk1>
        <a:lt1>
          <a:srgbClr val="7C3C14"/>
        </a:lt1>
        <a:dk2>
          <a:srgbClr val="17304B"/>
        </a:dk2>
        <a:lt2>
          <a:srgbClr val="FFFFFF"/>
        </a:lt2>
        <a:accent1>
          <a:srgbClr val="CA5E0A"/>
        </a:accent1>
        <a:accent2>
          <a:srgbClr val="2E475F"/>
        </a:accent2>
        <a:accent3>
          <a:srgbClr val="ABADB1"/>
        </a:accent3>
        <a:accent4>
          <a:srgbClr val="69320F"/>
        </a:accent4>
        <a:accent5>
          <a:srgbClr val="E1B6AA"/>
        </a:accent5>
        <a:accent6>
          <a:srgbClr val="293F55"/>
        </a:accent6>
        <a:hlink>
          <a:srgbClr val="883A0B"/>
        </a:hlink>
        <a:folHlink>
          <a:srgbClr val="ECBE55"/>
        </a:folHlink>
      </a:clrScheme>
      <a:clrMap bg1="dk2" tx1="lt1" bg2="dk1" tx2="lt2" accent1="accent1" accent2="accent2" accent3="accent3" accent4="accent4" accent5="accent5" accent6="accent6" hlink="hlink" folHlink="folHlink"/>
    </a:extraClrScheme>
    <a:extraClrScheme>
      <a:clrScheme name="Office Theme 16">
        <a:dk1>
          <a:srgbClr val="808080"/>
        </a:dk1>
        <a:lt1>
          <a:srgbClr val="A6C8B2"/>
        </a:lt1>
        <a:dk2>
          <a:srgbClr val="09304F"/>
        </a:dk2>
        <a:lt2>
          <a:srgbClr val="FFFFFF"/>
        </a:lt2>
        <a:accent1>
          <a:srgbClr val="CA5E0A"/>
        </a:accent1>
        <a:accent2>
          <a:srgbClr val="2E475F"/>
        </a:accent2>
        <a:accent3>
          <a:srgbClr val="AAADB2"/>
        </a:accent3>
        <a:accent4>
          <a:srgbClr val="8DAA97"/>
        </a:accent4>
        <a:accent5>
          <a:srgbClr val="E1B6AA"/>
        </a:accent5>
        <a:accent6>
          <a:srgbClr val="293F55"/>
        </a:accent6>
        <a:hlink>
          <a:srgbClr val="883A0B"/>
        </a:hlink>
        <a:folHlink>
          <a:srgbClr val="ECBE55"/>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UNC Consulting Club">
      <a:dk1>
        <a:sysClr val="windowText" lastClr="000000"/>
      </a:dk1>
      <a:lt1>
        <a:sysClr val="window" lastClr="FFFFFF"/>
      </a:lt1>
      <a:dk2>
        <a:srgbClr val="12294B"/>
      </a:dk2>
      <a:lt2>
        <a:srgbClr val="A2AAAD"/>
      </a:lt2>
      <a:accent1>
        <a:srgbClr val="56A0D3"/>
      </a:accent1>
      <a:accent2>
        <a:srgbClr val="12294B"/>
      </a:accent2>
      <a:accent3>
        <a:srgbClr val="A2AAAD"/>
      </a:accent3>
      <a:accent4>
        <a:srgbClr val="ECAC00"/>
      </a:accent4>
      <a:accent5>
        <a:srgbClr val="8FDB1D"/>
      </a:accent5>
      <a:accent6>
        <a:srgbClr val="FF0000"/>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nsulting Club Template" id="{6CC5BC2E-FF0C-4F70-BE27-FFF6F5F589FD}" vid="{BB93511E-BD8A-47F5-BD27-11227391638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40971A2E2B25428E0DF7FD43D4C6B2" ma:contentTypeVersion="4" ma:contentTypeDescription="Create a new document." ma:contentTypeScope="" ma:versionID="edae870c6218b68816d79cb6beab8bcb">
  <xsd:schema xmlns:xsd="http://www.w3.org/2001/XMLSchema" xmlns:xs="http://www.w3.org/2001/XMLSchema" xmlns:p="http://schemas.microsoft.com/office/2006/metadata/properties" xmlns:ns2="7428a9a2-ba60-4436-bf71-4062988a57e5" xmlns:ns3="e3108da9-e8c7-4433-8b98-616f46f35552" targetNamespace="http://schemas.microsoft.com/office/2006/metadata/properties" ma:root="true" ma:fieldsID="5ca168fae434382e26f1b74889a3e763" ns2:_="" ns3:_="">
    <xsd:import namespace="7428a9a2-ba60-4436-bf71-4062988a57e5"/>
    <xsd:import namespace="e3108da9-e8c7-4433-8b98-616f46f3555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28a9a2-ba60-4436-bf71-4062988a57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108da9-e8c7-4433-8b98-616f46f355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3108da9-e8c7-4433-8b98-616f46f35552">
      <UserInfo>
        <DisplayName>Ziobro, Dale Marie</DisplayName>
        <AccountId>12</AccountId>
        <AccountType/>
      </UserInfo>
      <UserInfo>
        <DisplayName>Shah, Nisarg Hetal</DisplayName>
        <AccountId>14</AccountId>
        <AccountType/>
      </UserInfo>
      <UserInfo>
        <DisplayName>Kmiec, Gabby Brooke</DisplayName>
        <AccountId>15</AccountId>
        <AccountType/>
      </UserInfo>
      <UserInfo>
        <DisplayName>Reidy, Sam Erin</DisplayName>
        <AccountId>13</AccountId>
        <AccountType/>
      </UserInfo>
    </SharedWithUsers>
  </documentManagement>
</p:properties>
</file>

<file path=customXml/itemProps1.xml><?xml version="1.0" encoding="utf-8"?>
<ds:datastoreItem xmlns:ds="http://schemas.openxmlformats.org/officeDocument/2006/customXml" ds:itemID="{C27086E7-57FF-46BA-AC6D-6F28B6489EAE}">
  <ds:schemaRefs>
    <ds:schemaRef ds:uri="7428a9a2-ba60-4436-bf71-4062988a57e5"/>
    <ds:schemaRef ds:uri="e3108da9-e8c7-4433-8b98-616f46f355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839AAAD-A78C-4101-969E-FFCF9C47690C}">
  <ds:schemaRefs>
    <ds:schemaRef ds:uri="http://schemas.microsoft.com/sharepoint/v3/contenttype/forms"/>
  </ds:schemaRefs>
</ds:datastoreItem>
</file>

<file path=customXml/itemProps3.xml><?xml version="1.0" encoding="utf-8"?>
<ds:datastoreItem xmlns:ds="http://schemas.openxmlformats.org/officeDocument/2006/customXml" ds:itemID="{98901AB0-28F8-40DF-8F7F-F7A7F6F7FB99}">
  <ds:schemaRefs>
    <ds:schemaRef ds:uri="http://purl.org/dc/elements/1.1/"/>
    <ds:schemaRef ds:uri="http://purl.org/dc/terms/"/>
    <ds:schemaRef ds:uri="http://schemas.microsoft.com/office/2006/metadata/properties"/>
    <ds:schemaRef ds:uri="http://schemas.openxmlformats.org/package/2006/metadata/core-properties"/>
    <ds:schemaRef ds:uri="7428a9a2-ba60-4436-bf71-4062988a57e5"/>
    <ds:schemaRef ds:uri="http://purl.org/dc/dcmitype/"/>
    <ds:schemaRef ds:uri="http://schemas.microsoft.com/office/2006/documentManagement/types"/>
    <ds:schemaRef ds:uri="http://schemas.microsoft.com/office/infopath/2007/PartnerControls"/>
    <ds:schemaRef ds:uri="e3108da9-e8c7-4433-8b98-616f46f3555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31269</TotalTime>
  <Words>13781</Words>
  <Application>Microsoft Macintosh PowerPoint</Application>
  <PresentationFormat>Widescreen</PresentationFormat>
  <Paragraphs>2515</Paragraphs>
  <Slides>107</Slides>
  <Notes>28</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2</vt:i4>
      </vt:variant>
      <vt:variant>
        <vt:lpstr>Slide Titles</vt:lpstr>
      </vt:variant>
      <vt:variant>
        <vt:i4>107</vt:i4>
      </vt:variant>
    </vt:vector>
  </HeadingPairs>
  <TitlesOfParts>
    <vt:vector size="123" baseType="lpstr">
      <vt:lpstr>Arial</vt:lpstr>
      <vt:lpstr>Calibri</vt:lpstr>
      <vt:lpstr>Courier New</vt:lpstr>
      <vt:lpstr>Helvetica Neue</vt:lpstr>
      <vt:lpstr>Nunito Sans</vt:lpstr>
      <vt:lpstr>Symbol</vt:lpstr>
      <vt:lpstr>Times</vt:lpstr>
      <vt:lpstr>TradeGothic LT Bold</vt:lpstr>
      <vt:lpstr>Tw Cen MT</vt:lpstr>
      <vt:lpstr>Wingdings</vt:lpstr>
      <vt:lpstr>Office Theme</vt:lpstr>
      <vt:lpstr>unclawtemplatetwo</vt:lpstr>
      <vt:lpstr>1_unclawtemplatetwo</vt:lpstr>
      <vt:lpstr>5_Office Theme</vt:lpstr>
      <vt:lpstr>think-cell Slide</vt:lpstr>
      <vt:lpstr>Clip</vt:lpstr>
      <vt:lpstr>PowerPoint Presentation</vt:lpstr>
      <vt:lpstr>PowerPoint Presentation</vt:lpstr>
      <vt:lpstr>PowerPoint Presentation</vt:lpstr>
      <vt:lpstr>UNC School of Pharmacy Task Force </vt:lpstr>
      <vt:lpstr>Consulting Team</vt:lpstr>
      <vt:lpstr>Our Goals and Methodology </vt:lpstr>
      <vt:lpstr>Advisory Committee</vt:lpstr>
      <vt:lpstr>Advisory Committee</vt:lpstr>
      <vt:lpstr>Advisory Committee</vt:lpstr>
      <vt:lpstr>The 3 Phases of the Strategy Project</vt:lpstr>
      <vt:lpstr>Project Workstreams</vt:lpstr>
      <vt:lpstr>Master Schedule</vt:lpstr>
      <vt:lpstr>Visit ESOP Strategic Planning Website for Updates on the Strategic Planning Process</vt:lpstr>
      <vt:lpstr>Provide Feedback Regarding SWOT Process via Survey Link</vt:lpstr>
      <vt:lpstr>PowerPoint Presentation</vt:lpstr>
      <vt:lpstr>What is Strategy?</vt:lpstr>
      <vt:lpstr>The Content:  Paul’s Four P’s of Strategy</vt:lpstr>
      <vt:lpstr>Key Questions for Evaluating Strategy</vt:lpstr>
      <vt:lpstr>How Do Firms Create Strategies?</vt:lpstr>
      <vt:lpstr>There are Different Tools in the Strategy Process</vt:lpstr>
      <vt:lpstr>SWOT analysis = great starting point (tip: no more than 3 per box!)</vt:lpstr>
      <vt:lpstr>SWOT Example – UNC School of Dentistry</vt:lpstr>
      <vt:lpstr>PowerPoint Presentation</vt:lpstr>
      <vt:lpstr>We are looking for feedback on the Phase I SWOT deliverable</vt:lpstr>
      <vt:lpstr>Inputs into the Phase I SWOT</vt:lpstr>
      <vt:lpstr>Inputs into the Phase I SWOT</vt:lpstr>
      <vt:lpstr>Final Baseline Survey Statistics</vt:lpstr>
      <vt:lpstr>Survey SWOT Analysis Metric</vt:lpstr>
      <vt:lpstr>UNC Eshelman School of Pharmacy Phase I SWOT</vt:lpstr>
      <vt:lpstr>UNC Eshelman School of Pharmacy Phase I SWOT</vt:lpstr>
      <vt:lpstr>Strength #1: Innovative and Rigorous PharmD Curriculum</vt:lpstr>
      <vt:lpstr>Strength #2: Exceptional and Dedicated Faculty</vt:lpstr>
      <vt:lpstr>Strength #3: Breadth and Depth of Research</vt:lpstr>
      <vt:lpstr>UNC Eshelman School of Pharmacy Phase I SWOT</vt:lpstr>
      <vt:lpstr>Weakness #1: Organization and Fiscal Sustainability</vt:lpstr>
      <vt:lpstr>Weakness #2: Diversity, Equity, and Inclusion</vt:lpstr>
      <vt:lpstr>Weakness #3: Career and Curricular Options for Students </vt:lpstr>
      <vt:lpstr>UNC Eshelman School of Pharmacy Phase I SWOT</vt:lpstr>
      <vt:lpstr>Opportunity #1: Preparing for Tomorrow’s Jobs</vt:lpstr>
      <vt:lpstr>Opportunity #2: Creation of New Markets for Pharmacy &amp; Pharmaceutical Sciences</vt:lpstr>
      <vt:lpstr>Opportunity #3: Strategic Partnerships</vt:lpstr>
      <vt:lpstr>UNC Eshelman School of Pharmacy Phase I SWOT</vt:lpstr>
      <vt:lpstr>Threat #1: Oversupply of Pharmacy Students</vt:lpstr>
      <vt:lpstr>Threat #2: Economy</vt:lpstr>
      <vt:lpstr>Threat #3: Fewer Applicants</vt:lpstr>
      <vt:lpstr>Discussion: UNC Eshelman School of Pharmacy Phase I SWOT</vt:lpstr>
      <vt:lpstr>PowerPoint Presentation</vt:lpstr>
      <vt:lpstr>Next Steps</vt:lpstr>
      <vt:lpstr>Provide Feedback Regarding SWOT Process via Survey Link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completed a SWOT analysis to inform our strategy</vt:lpstr>
      <vt:lpstr>Strength 2: Our department’s faculty conducts cutting edge research on par with top programs</vt:lpstr>
      <vt:lpstr>Strength 2 (cont.): Our BME program’s extramural funding is on par with funding levels at top programs</vt:lpstr>
      <vt:lpstr>Weakness 2: The lack of an endowment decreases the funding available for research, students and faculty</vt:lpstr>
      <vt:lpstr>Weakness 3: Our BME program lacks external awareness and regard and does not promote itself as much as the competition</vt:lpstr>
      <vt:lpstr>Opportunity 1: BME can translate market demand into department strengths</vt:lpstr>
      <vt:lpstr>Opportunity 3: BME employment is projected to grow</vt:lpstr>
      <vt:lpstr>Opportunity 3 (cont.): BME student enrollment and employment have surged over the past ten years</vt:lpstr>
      <vt:lpstr>Threat 2: NIH is awarding fewer grants despite the number of grants submitted and reviewed increasing</vt:lpstr>
      <vt:lpstr>We have developed strategy statements to provide direction</vt:lpstr>
      <vt:lpstr>We have developed strategic priorities and related initiatives</vt:lpstr>
      <vt:lpstr>Priority 1: Inter-institutional collaboration model –  Initiatives and actions</vt:lpstr>
      <vt:lpstr>Priority 2: Global external impact – Initiatives and actions</vt:lpstr>
      <vt:lpstr>Priority 3: Secure resources – Initiatives and actions</vt:lpstr>
      <vt:lpstr>An outstanding BME Department will have significant impact</vt:lpstr>
      <vt:lpstr>PowerPoint Presentation</vt:lpstr>
      <vt:lpstr>The UNC curriculum prepares students to succeed  </vt:lpstr>
      <vt:lpstr>2018 Annual Faculty Survey Summary </vt:lpstr>
      <vt:lpstr>Highly Trusted and Valued by Students</vt:lpstr>
      <vt:lpstr>UNC is national leader in research, ranking 2nd in NIH funding  </vt:lpstr>
      <vt:lpstr>UNC Eshelman School of Pharmacy Ranks #2 in NIH funding</vt:lpstr>
      <vt:lpstr>Culture Amp Employee Engagement Survey reflects similar sentiment regarding UNC Eshelman School of Pharmacy organizational inefficiencies </vt:lpstr>
      <vt:lpstr>UNC Eshelman School of Pharmacy Financial Picture</vt:lpstr>
      <vt:lpstr>Top pharmacy schools, including UNC, currently lack diversity</vt:lpstr>
      <vt:lpstr>2020-2021 Organizational DEI Strategic Plan</vt:lpstr>
      <vt:lpstr>Many student career plans do not align with market opportunity</vt:lpstr>
      <vt:lpstr>Key Takeaways from Competitor Profiles</vt:lpstr>
      <vt:lpstr>PowerPoint Presentation</vt:lpstr>
      <vt:lpstr>Top School of Pharmacy Comparison Chart</vt:lpstr>
      <vt:lpstr>Top Medicine School Comparison Chart</vt:lpstr>
      <vt:lpstr>Top Engineering School Comparison Chart</vt:lpstr>
      <vt:lpstr>A Closer Look: Top Global Competitors Degree Offerings and Research </vt:lpstr>
      <vt:lpstr>Overview of Strategic Initiatives of Top Global Competitors</vt:lpstr>
      <vt:lpstr>A Closer Look: University of Toronto</vt:lpstr>
      <vt:lpstr>A Closer Look: Monash University</vt:lpstr>
      <vt:lpstr>Hanover Market Analysis Key Findings and Competitive Positioning </vt:lpstr>
      <vt:lpstr>Hanover Market Analysis Competitors and Top Employers  </vt:lpstr>
      <vt:lpstr>Eshelman Institute for Innovation provides opportunities to focus on entrepreneurship   </vt:lpstr>
      <vt:lpstr>Eshelman Institute for Innovation Impact Report </vt:lpstr>
      <vt:lpstr>Impact Report – Achievement Areas </vt:lpstr>
      <vt:lpstr>Impact Report – Educational Programs </vt:lpstr>
      <vt:lpstr>HRSA projects there to be an oversupply of pharmacists in 2025</vt:lpstr>
      <vt:lpstr>2019 Pharmacy Demand Report Demonstrates Areas of Growth</vt:lpstr>
      <vt:lpstr>PowerPoint Presentation</vt:lpstr>
      <vt:lpstr>COVID-19 has impacted the economy and job market</vt:lpstr>
      <vt:lpstr>What happens after COVID 19?</vt:lpstr>
      <vt:lpstr>Applications are decreasing year over year for PharmD programs</vt:lpstr>
      <vt:lpstr>What Students Want: Round Table Discussion</vt:lpstr>
      <vt:lpstr>PharmD Enrollment Trends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frigap</dc:creator>
  <cp:lastModifiedBy>Borde, Aditi Rajendra</cp:lastModifiedBy>
  <cp:revision>350</cp:revision>
  <dcterms:modified xsi:type="dcterms:W3CDTF">2020-09-24T01:42:20Z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0x010100FB40971A2E2B25428E0DF7FD43D4C6B2</vt:lpwstr>
  </property>
</Properties>
</file>