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5"/>
  </p:notesMasterIdLst>
  <p:sldIdLst>
    <p:sldId id="2145705818" r:id="rId5"/>
    <p:sldId id="2145705823" r:id="rId6"/>
    <p:sldId id="2145705824" r:id="rId7"/>
    <p:sldId id="2145705845" r:id="rId8"/>
    <p:sldId id="2145705841" r:id="rId9"/>
    <p:sldId id="2145705779" r:id="rId10"/>
    <p:sldId id="2145705819" r:id="rId11"/>
    <p:sldId id="2145705825" r:id="rId12"/>
    <p:sldId id="2145705783" r:id="rId13"/>
    <p:sldId id="2145705826" r:id="rId14"/>
    <p:sldId id="2145705827" r:id="rId15"/>
    <p:sldId id="2145705838" r:id="rId16"/>
    <p:sldId id="2145705844" r:id="rId17"/>
    <p:sldId id="2145705842" r:id="rId18"/>
    <p:sldId id="2145705836" r:id="rId19"/>
    <p:sldId id="2145705846" r:id="rId20"/>
    <p:sldId id="2145705847" r:id="rId21"/>
    <p:sldId id="2145705794" r:id="rId22"/>
    <p:sldId id="2145705840" r:id="rId23"/>
    <p:sldId id="214570582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AFB2F4F-19ED-4793-BD12-7F964C82B4A4}" v="2" dt="2021-02-24T12:28:58.2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84"/>
    <p:restoredTop sz="76968" autoAdjust="0"/>
  </p:normalViewPr>
  <p:slideViewPr>
    <p:cSldViewPr snapToGrid="0" snapToObjects="1">
      <p:cViewPr varScale="1">
        <p:scale>
          <a:sx n="51" d="100"/>
          <a:sy n="51" d="100"/>
        </p:scale>
        <p:origin x="1232" y="44"/>
      </p:cViewPr>
      <p:guideLst/>
    </p:cSldViewPr>
  </p:slideViewPr>
  <p:notesTextViewPr>
    <p:cViewPr>
      <p:scale>
        <a:sx n="1" d="1"/>
        <a:sy n="1" d="1"/>
      </p:scale>
      <p:origin x="0" y="0"/>
    </p:cViewPr>
  </p:notesTextViewPr>
  <p:sorterViewPr>
    <p:cViewPr varScale="1">
      <p:scale>
        <a:sx n="100" d="100"/>
        <a:sy n="100" d="100"/>
      </p:scale>
      <p:origin x="0" y="-551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summary!$B$12</c:f>
              <c:strCache>
                <c:ptCount val="1"/>
                <c:pt idx="0">
                  <c:v>Revenue</c:v>
                </c:pt>
              </c:strCache>
            </c:strRef>
          </c:tx>
          <c:spPr>
            <a:ln w="28575" cap="rnd">
              <a:solidFill>
                <a:schemeClr val="accent1"/>
              </a:solidFill>
              <a:round/>
            </a:ln>
            <a:effectLst/>
          </c:spPr>
          <c:marker>
            <c:symbol val="none"/>
          </c:marker>
          <c:cat>
            <c:strRef>
              <c:f>summary!$A$13:$A$19</c:f>
              <c:strCache>
                <c:ptCount val="7"/>
                <c:pt idx="0">
                  <c:v>FY2015</c:v>
                </c:pt>
                <c:pt idx="1">
                  <c:v>FY2016</c:v>
                </c:pt>
                <c:pt idx="2">
                  <c:v>FY2017</c:v>
                </c:pt>
                <c:pt idx="3">
                  <c:v>FY2018</c:v>
                </c:pt>
                <c:pt idx="4">
                  <c:v>FY2019</c:v>
                </c:pt>
                <c:pt idx="5">
                  <c:v>FY2020</c:v>
                </c:pt>
                <c:pt idx="6">
                  <c:v>FY2021 Est.</c:v>
                </c:pt>
              </c:strCache>
            </c:strRef>
          </c:cat>
          <c:val>
            <c:numRef>
              <c:f>summary!$B$13:$B$19</c:f>
              <c:numCache>
                <c:formatCode>_("$"* #,##0_);_("$"* \(#,##0\);_("$"* "-"??_);_(@_)</c:formatCode>
                <c:ptCount val="7"/>
                <c:pt idx="0">
                  <c:v>21894349.969999999</c:v>
                </c:pt>
                <c:pt idx="1">
                  <c:v>22094614.029999994</c:v>
                </c:pt>
                <c:pt idx="2">
                  <c:v>23829874.210000001</c:v>
                </c:pt>
                <c:pt idx="3">
                  <c:v>24299091.379999995</c:v>
                </c:pt>
                <c:pt idx="4">
                  <c:v>24327300.499999996</c:v>
                </c:pt>
                <c:pt idx="5">
                  <c:v>24906768.57</c:v>
                </c:pt>
                <c:pt idx="6">
                  <c:v>24794240.190000001</c:v>
                </c:pt>
              </c:numCache>
            </c:numRef>
          </c:val>
          <c:smooth val="0"/>
          <c:extLst>
            <c:ext xmlns:c16="http://schemas.microsoft.com/office/drawing/2014/chart" uri="{C3380CC4-5D6E-409C-BE32-E72D297353CC}">
              <c16:uniqueId val="{00000000-A321-4B38-A4CD-165D53A1285A}"/>
            </c:ext>
          </c:extLst>
        </c:ser>
        <c:ser>
          <c:idx val="1"/>
          <c:order val="1"/>
          <c:tx>
            <c:strRef>
              <c:f>summary!$C$12</c:f>
              <c:strCache>
                <c:ptCount val="1"/>
                <c:pt idx="0">
                  <c:v>Expense</c:v>
                </c:pt>
              </c:strCache>
            </c:strRef>
          </c:tx>
          <c:spPr>
            <a:ln w="28575" cap="rnd">
              <a:solidFill>
                <a:schemeClr val="accent2"/>
              </a:solidFill>
              <a:round/>
            </a:ln>
            <a:effectLst/>
          </c:spPr>
          <c:marker>
            <c:symbol val="none"/>
          </c:marker>
          <c:cat>
            <c:strRef>
              <c:f>summary!$A$13:$A$19</c:f>
              <c:strCache>
                <c:ptCount val="7"/>
                <c:pt idx="0">
                  <c:v>FY2015</c:v>
                </c:pt>
                <c:pt idx="1">
                  <c:v>FY2016</c:v>
                </c:pt>
                <c:pt idx="2">
                  <c:v>FY2017</c:v>
                </c:pt>
                <c:pt idx="3">
                  <c:v>FY2018</c:v>
                </c:pt>
                <c:pt idx="4">
                  <c:v>FY2019</c:v>
                </c:pt>
                <c:pt idx="5">
                  <c:v>FY2020</c:v>
                </c:pt>
                <c:pt idx="6">
                  <c:v>FY2021 Est.</c:v>
                </c:pt>
              </c:strCache>
            </c:strRef>
          </c:cat>
          <c:val>
            <c:numRef>
              <c:f>summary!$C$13:$C$19</c:f>
              <c:numCache>
                <c:formatCode>_("$"* #,##0_);_("$"* \(#,##0\);_("$"* "-"??_);_(@_)</c:formatCode>
                <c:ptCount val="7"/>
                <c:pt idx="0">
                  <c:v>19867857.799999997</c:v>
                </c:pt>
                <c:pt idx="1">
                  <c:v>22881509.640000008</c:v>
                </c:pt>
                <c:pt idx="2">
                  <c:v>24821352.830000013</c:v>
                </c:pt>
                <c:pt idx="3">
                  <c:v>25204021.390000019</c:v>
                </c:pt>
                <c:pt idx="4">
                  <c:v>27448617.009999998</c:v>
                </c:pt>
                <c:pt idx="5">
                  <c:v>30183545.540000003</c:v>
                </c:pt>
                <c:pt idx="6">
                  <c:v>29184813.490000002</c:v>
                </c:pt>
              </c:numCache>
            </c:numRef>
          </c:val>
          <c:smooth val="0"/>
          <c:extLst>
            <c:ext xmlns:c16="http://schemas.microsoft.com/office/drawing/2014/chart" uri="{C3380CC4-5D6E-409C-BE32-E72D297353CC}">
              <c16:uniqueId val="{00000001-A321-4B38-A4CD-165D53A1285A}"/>
            </c:ext>
          </c:extLst>
        </c:ser>
        <c:dLbls>
          <c:showLegendKey val="0"/>
          <c:showVal val="0"/>
          <c:showCatName val="0"/>
          <c:showSerName val="0"/>
          <c:showPercent val="0"/>
          <c:showBubbleSize val="0"/>
        </c:dLbls>
        <c:smooth val="0"/>
        <c:axId val="989629760"/>
        <c:axId val="989624512"/>
      </c:lineChart>
      <c:catAx>
        <c:axId val="989629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989624512"/>
        <c:crosses val="autoZero"/>
        <c:auto val="1"/>
        <c:lblAlgn val="ctr"/>
        <c:lblOffset val="100"/>
        <c:noMultiLvlLbl val="0"/>
      </c:catAx>
      <c:valAx>
        <c:axId val="989624512"/>
        <c:scaling>
          <c:orientation val="minMax"/>
          <c:min val="17000000"/>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9896297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0.78944</cdr:x>
      <cdr:y>0.40612</cdr:y>
    </cdr:from>
    <cdr:to>
      <cdr:x>0.91207</cdr:x>
      <cdr:y>0.51897</cdr:y>
    </cdr:to>
    <cdr:sp macro="" textlink="">
      <cdr:nvSpPr>
        <cdr:cNvPr id="2" name="TextBox 1">
          <a:extLst xmlns:a="http://schemas.openxmlformats.org/drawingml/2006/main">
            <a:ext uri="{FF2B5EF4-FFF2-40B4-BE49-F238E27FC236}">
              <a16:creationId xmlns:a16="http://schemas.microsoft.com/office/drawing/2014/main" id="{6514930D-0BFB-4518-A144-5D954CFCBF0A}"/>
            </a:ext>
          </a:extLst>
        </cdr:cNvPr>
        <cdr:cNvSpPr txBox="1"/>
      </cdr:nvSpPr>
      <cdr:spPr>
        <a:xfrm xmlns:a="http://schemas.openxmlformats.org/drawingml/2006/main">
          <a:off x="6600250" y="1975918"/>
          <a:ext cx="1025237" cy="54901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400" dirty="0">
              <a:solidFill>
                <a:schemeClr val="accent1">
                  <a:lumMod val="75000"/>
                </a:schemeClr>
              </a:solidFill>
            </a:rPr>
            <a:t>Revenue</a:t>
          </a:r>
        </a:p>
      </cdr:txBody>
    </cdr:sp>
  </cdr:relSizeAnchor>
  <cdr:relSizeAnchor xmlns:cdr="http://schemas.openxmlformats.org/drawingml/2006/chartDrawing">
    <cdr:from>
      <cdr:x>0.79331</cdr:x>
      <cdr:y>0.12455</cdr:y>
    </cdr:from>
    <cdr:to>
      <cdr:x>0.91594</cdr:x>
      <cdr:y>0.2374</cdr:y>
    </cdr:to>
    <cdr:sp macro="" textlink="">
      <cdr:nvSpPr>
        <cdr:cNvPr id="3" name="TextBox 1">
          <a:extLst xmlns:a="http://schemas.openxmlformats.org/drawingml/2006/main">
            <a:ext uri="{FF2B5EF4-FFF2-40B4-BE49-F238E27FC236}">
              <a16:creationId xmlns:a16="http://schemas.microsoft.com/office/drawing/2014/main" id="{111DF1F4-1F56-4DC2-AA81-839EF8586732}"/>
            </a:ext>
          </a:extLst>
        </cdr:cNvPr>
        <cdr:cNvSpPr txBox="1"/>
      </cdr:nvSpPr>
      <cdr:spPr>
        <a:xfrm xmlns:a="http://schemas.openxmlformats.org/drawingml/2006/main">
          <a:off x="6632577" y="605992"/>
          <a:ext cx="1025237" cy="54901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400" dirty="0">
              <a:solidFill>
                <a:schemeClr val="accent2">
                  <a:lumMod val="75000"/>
                </a:schemeClr>
              </a:solidFill>
            </a:rPr>
            <a:t>Expense</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025B35-2BCF-4CCA-A16E-63D01EE02649}" type="datetimeFigureOut">
              <a:rPr lang="en-US" smtClean="0"/>
              <a:t>2/25/2021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813780-B5DE-404E-B9E2-504611B2ABDE}" type="slidenum">
              <a:rPr lang="en-US" smtClean="0"/>
              <a:t>‹#›</a:t>
            </a:fld>
            <a:endParaRPr lang="en-US"/>
          </a:p>
        </p:txBody>
      </p:sp>
    </p:spTree>
    <p:extLst>
      <p:ext uri="{BB962C8B-B14F-4D97-AF65-F5344CB8AC3E}">
        <p14:creationId xmlns:p14="http://schemas.microsoft.com/office/powerpoint/2010/main" val="7576507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813780-B5DE-404E-B9E2-504611B2ABDE}" type="slidenum">
              <a:rPr lang="en-US" smtClean="0"/>
              <a:t>1</a:t>
            </a:fld>
            <a:endParaRPr lang="en-US"/>
          </a:p>
        </p:txBody>
      </p:sp>
    </p:spTree>
    <p:extLst>
      <p:ext uri="{BB962C8B-B14F-4D97-AF65-F5344CB8AC3E}">
        <p14:creationId xmlns:p14="http://schemas.microsoft.com/office/powerpoint/2010/main" val="3259671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813780-B5DE-404E-B9E2-504611B2ABDE}" type="slidenum">
              <a:rPr lang="en-US" smtClean="0"/>
              <a:t>16</a:t>
            </a:fld>
            <a:endParaRPr lang="en-US"/>
          </a:p>
        </p:txBody>
      </p:sp>
    </p:spTree>
    <p:extLst>
      <p:ext uri="{BB962C8B-B14F-4D97-AF65-F5344CB8AC3E}">
        <p14:creationId xmlns:p14="http://schemas.microsoft.com/office/powerpoint/2010/main" val="34838506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FF43064-4BB7-F84F-A7C4-DB775124A522}" type="datetimeFigureOut">
              <a:rPr lang="en-US" smtClean="0"/>
              <a:t>2/25/2021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17704-8F72-B24D-9AE1-9A45E2E709EE}" type="slidenum">
              <a:rPr lang="en-US" smtClean="0"/>
              <a:t>‹#›</a:t>
            </a:fld>
            <a:endParaRPr lang="en-US"/>
          </a:p>
        </p:txBody>
      </p:sp>
    </p:spTree>
    <p:extLst>
      <p:ext uri="{BB962C8B-B14F-4D97-AF65-F5344CB8AC3E}">
        <p14:creationId xmlns:p14="http://schemas.microsoft.com/office/powerpoint/2010/main" val="1431274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F43064-4BB7-F84F-A7C4-DB775124A522}" type="datetimeFigureOut">
              <a:rPr lang="en-US" smtClean="0"/>
              <a:t>2/25/2021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17704-8F72-B24D-9AE1-9A45E2E709EE}" type="slidenum">
              <a:rPr lang="en-US" smtClean="0"/>
              <a:t>‹#›</a:t>
            </a:fld>
            <a:endParaRPr lang="en-US"/>
          </a:p>
        </p:txBody>
      </p:sp>
    </p:spTree>
    <p:extLst>
      <p:ext uri="{BB962C8B-B14F-4D97-AF65-F5344CB8AC3E}">
        <p14:creationId xmlns:p14="http://schemas.microsoft.com/office/powerpoint/2010/main" val="1567110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F43064-4BB7-F84F-A7C4-DB775124A522}" type="datetimeFigureOut">
              <a:rPr lang="en-US" smtClean="0"/>
              <a:t>2/25/2021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17704-8F72-B24D-9AE1-9A45E2E709EE}" type="slidenum">
              <a:rPr lang="en-US" smtClean="0"/>
              <a:t>‹#›</a:t>
            </a:fld>
            <a:endParaRPr lang="en-US"/>
          </a:p>
        </p:txBody>
      </p:sp>
    </p:spTree>
    <p:extLst>
      <p:ext uri="{BB962C8B-B14F-4D97-AF65-F5344CB8AC3E}">
        <p14:creationId xmlns:p14="http://schemas.microsoft.com/office/powerpoint/2010/main" val="1028489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F43064-4BB7-F84F-A7C4-DB775124A522}" type="datetimeFigureOut">
              <a:rPr lang="en-US" smtClean="0"/>
              <a:t>2/25/2021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17704-8F72-B24D-9AE1-9A45E2E709EE}" type="slidenum">
              <a:rPr lang="en-US" smtClean="0"/>
              <a:t>‹#›</a:t>
            </a:fld>
            <a:endParaRPr lang="en-US"/>
          </a:p>
        </p:txBody>
      </p:sp>
    </p:spTree>
    <p:extLst>
      <p:ext uri="{BB962C8B-B14F-4D97-AF65-F5344CB8AC3E}">
        <p14:creationId xmlns:p14="http://schemas.microsoft.com/office/powerpoint/2010/main" val="1467687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F43064-4BB7-F84F-A7C4-DB775124A522}" type="datetimeFigureOut">
              <a:rPr lang="en-US" smtClean="0"/>
              <a:t>2/25/2021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17704-8F72-B24D-9AE1-9A45E2E709EE}" type="slidenum">
              <a:rPr lang="en-US" smtClean="0"/>
              <a:t>‹#›</a:t>
            </a:fld>
            <a:endParaRPr lang="en-US"/>
          </a:p>
        </p:txBody>
      </p:sp>
    </p:spTree>
    <p:extLst>
      <p:ext uri="{BB962C8B-B14F-4D97-AF65-F5344CB8AC3E}">
        <p14:creationId xmlns:p14="http://schemas.microsoft.com/office/powerpoint/2010/main" val="1422878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FF43064-4BB7-F84F-A7C4-DB775124A522}" type="datetimeFigureOut">
              <a:rPr lang="en-US" smtClean="0"/>
              <a:t>2/25/2021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17704-8F72-B24D-9AE1-9A45E2E709EE}" type="slidenum">
              <a:rPr lang="en-US" smtClean="0"/>
              <a:t>‹#›</a:t>
            </a:fld>
            <a:endParaRPr lang="en-US"/>
          </a:p>
        </p:txBody>
      </p:sp>
    </p:spTree>
    <p:extLst>
      <p:ext uri="{BB962C8B-B14F-4D97-AF65-F5344CB8AC3E}">
        <p14:creationId xmlns:p14="http://schemas.microsoft.com/office/powerpoint/2010/main" val="2085010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FF43064-4BB7-F84F-A7C4-DB775124A522}" type="datetimeFigureOut">
              <a:rPr lang="en-US" smtClean="0"/>
              <a:t>2/25/2021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117704-8F72-B24D-9AE1-9A45E2E709EE}" type="slidenum">
              <a:rPr lang="en-US" smtClean="0"/>
              <a:t>‹#›</a:t>
            </a:fld>
            <a:endParaRPr lang="en-US"/>
          </a:p>
        </p:txBody>
      </p:sp>
    </p:spTree>
    <p:extLst>
      <p:ext uri="{BB962C8B-B14F-4D97-AF65-F5344CB8AC3E}">
        <p14:creationId xmlns:p14="http://schemas.microsoft.com/office/powerpoint/2010/main" val="136431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FF43064-4BB7-F84F-A7C4-DB775124A522}" type="datetimeFigureOut">
              <a:rPr lang="en-US" smtClean="0"/>
              <a:t>2/25/2021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117704-8F72-B24D-9AE1-9A45E2E709EE}" type="slidenum">
              <a:rPr lang="en-US" smtClean="0"/>
              <a:t>‹#›</a:t>
            </a:fld>
            <a:endParaRPr lang="en-US"/>
          </a:p>
        </p:txBody>
      </p:sp>
    </p:spTree>
    <p:extLst>
      <p:ext uri="{BB962C8B-B14F-4D97-AF65-F5344CB8AC3E}">
        <p14:creationId xmlns:p14="http://schemas.microsoft.com/office/powerpoint/2010/main" val="1631589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F43064-4BB7-F84F-A7C4-DB775124A522}" type="datetimeFigureOut">
              <a:rPr lang="en-US" smtClean="0"/>
              <a:t>2/25/2021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117704-8F72-B24D-9AE1-9A45E2E709EE}" type="slidenum">
              <a:rPr lang="en-US" smtClean="0"/>
              <a:t>‹#›</a:t>
            </a:fld>
            <a:endParaRPr lang="en-US"/>
          </a:p>
        </p:txBody>
      </p:sp>
    </p:spTree>
    <p:extLst>
      <p:ext uri="{BB962C8B-B14F-4D97-AF65-F5344CB8AC3E}">
        <p14:creationId xmlns:p14="http://schemas.microsoft.com/office/powerpoint/2010/main" val="900895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FF43064-4BB7-F84F-A7C4-DB775124A522}" type="datetimeFigureOut">
              <a:rPr lang="en-US" smtClean="0"/>
              <a:t>2/25/2021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17704-8F72-B24D-9AE1-9A45E2E709EE}" type="slidenum">
              <a:rPr lang="en-US" smtClean="0"/>
              <a:t>‹#›</a:t>
            </a:fld>
            <a:endParaRPr lang="en-US"/>
          </a:p>
        </p:txBody>
      </p:sp>
    </p:spTree>
    <p:extLst>
      <p:ext uri="{BB962C8B-B14F-4D97-AF65-F5344CB8AC3E}">
        <p14:creationId xmlns:p14="http://schemas.microsoft.com/office/powerpoint/2010/main" val="1582805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FF43064-4BB7-F84F-A7C4-DB775124A522}" type="datetimeFigureOut">
              <a:rPr lang="en-US" smtClean="0"/>
              <a:t>2/25/2021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17704-8F72-B24D-9AE1-9A45E2E709EE}" type="slidenum">
              <a:rPr lang="en-US" smtClean="0"/>
              <a:t>‹#›</a:t>
            </a:fld>
            <a:endParaRPr lang="en-US"/>
          </a:p>
        </p:txBody>
      </p:sp>
    </p:spTree>
    <p:extLst>
      <p:ext uri="{BB962C8B-B14F-4D97-AF65-F5344CB8AC3E}">
        <p14:creationId xmlns:p14="http://schemas.microsoft.com/office/powerpoint/2010/main" val="13363888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F43064-4BB7-F84F-A7C4-DB775124A522}" type="datetimeFigureOut">
              <a:rPr lang="en-US" smtClean="0"/>
              <a:t>2/25/2021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117704-8F72-B24D-9AE1-9A45E2E709EE}" type="slidenum">
              <a:rPr lang="en-US" smtClean="0"/>
              <a:t>‹#›</a:t>
            </a:fld>
            <a:endParaRPr lang="en-US"/>
          </a:p>
        </p:txBody>
      </p:sp>
    </p:spTree>
    <p:extLst>
      <p:ext uri="{BB962C8B-B14F-4D97-AF65-F5344CB8AC3E}">
        <p14:creationId xmlns:p14="http://schemas.microsoft.com/office/powerpoint/2010/main" val="9084246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2.jp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graphical user interface&#10;&#10;Description automatically generated">
            <a:extLst>
              <a:ext uri="{FF2B5EF4-FFF2-40B4-BE49-F238E27FC236}">
                <a16:creationId xmlns:a16="http://schemas.microsoft.com/office/drawing/2014/main" id="{FA1E1644-B163-4BBE-848F-57BF85FE281A}"/>
              </a:ext>
            </a:extLst>
          </p:cNvPr>
          <p:cNvPicPr>
            <a:picLocks noChangeAspect="1"/>
          </p:cNvPicPr>
          <p:nvPr/>
        </p:nvPicPr>
        <p:blipFill>
          <a:blip r:embed="rId3"/>
          <a:stretch>
            <a:fillRect/>
          </a:stretch>
        </p:blipFill>
        <p:spPr>
          <a:xfrm>
            <a:off x="1805" y="0"/>
            <a:ext cx="12188389" cy="6858000"/>
          </a:xfrm>
          <a:prstGeom prst="rect">
            <a:avLst/>
          </a:prstGeom>
        </p:spPr>
      </p:pic>
    </p:spTree>
    <p:extLst>
      <p:ext uri="{BB962C8B-B14F-4D97-AF65-F5344CB8AC3E}">
        <p14:creationId xmlns:p14="http://schemas.microsoft.com/office/powerpoint/2010/main" val="29275271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6DFA4-202B-4481-9EB5-462483FA0E4F}"/>
              </a:ext>
            </a:extLst>
          </p:cNvPr>
          <p:cNvSpPr>
            <a:spLocks noGrp="1"/>
          </p:cNvSpPr>
          <p:nvPr>
            <p:ph type="title"/>
          </p:nvPr>
        </p:nvSpPr>
        <p:spPr/>
        <p:txBody>
          <a:bodyPr/>
          <a:lstStyle/>
          <a:p>
            <a:r>
              <a:rPr lang="en-US" b="1" dirty="0">
                <a:solidFill>
                  <a:schemeClr val="accent5"/>
                </a:solidFill>
              </a:rPr>
              <a:t>Agenda</a:t>
            </a:r>
          </a:p>
        </p:txBody>
      </p:sp>
      <p:sp>
        <p:nvSpPr>
          <p:cNvPr id="3" name="Content Placeholder 2">
            <a:extLst>
              <a:ext uri="{FF2B5EF4-FFF2-40B4-BE49-F238E27FC236}">
                <a16:creationId xmlns:a16="http://schemas.microsoft.com/office/drawing/2014/main" id="{A01A8D82-6F05-465B-BA02-E95D9E49BFEC}"/>
              </a:ext>
            </a:extLst>
          </p:cNvPr>
          <p:cNvSpPr>
            <a:spLocks noGrp="1"/>
          </p:cNvSpPr>
          <p:nvPr>
            <p:ph idx="1"/>
          </p:nvPr>
        </p:nvSpPr>
        <p:spPr>
          <a:xfrm>
            <a:off x="838200" y="1616075"/>
            <a:ext cx="10515600" cy="4584700"/>
          </a:xfrm>
        </p:spPr>
        <p:txBody>
          <a:bodyPr>
            <a:normAutofit/>
          </a:bodyPr>
          <a:lstStyle/>
          <a:p>
            <a:pPr>
              <a:buClr>
                <a:schemeClr val="accent5"/>
              </a:buClr>
              <a:buFont typeface="Arial" panose="020B0604020202020204" pitchFamily="34" charset="0"/>
              <a:buChar char="•"/>
            </a:pPr>
            <a:r>
              <a:rPr lang="en-US" sz="3000" b="1" dirty="0">
                <a:solidFill>
                  <a:schemeClr val="tx2"/>
                </a:solidFill>
              </a:rPr>
              <a:t>Where We Are</a:t>
            </a:r>
            <a:r>
              <a:rPr lang="en-US" sz="3000" dirty="0">
                <a:solidFill>
                  <a:schemeClr val="tx2"/>
                </a:solidFill>
              </a:rPr>
              <a:t>		</a:t>
            </a:r>
          </a:p>
          <a:p>
            <a:pPr>
              <a:buClr>
                <a:schemeClr val="accent5"/>
              </a:buClr>
              <a:buFont typeface="Arial" panose="020B0604020202020204" pitchFamily="34" charset="0"/>
              <a:buChar char="•"/>
            </a:pPr>
            <a:endParaRPr lang="en-US" sz="3000" dirty="0">
              <a:solidFill>
                <a:schemeClr val="tx2"/>
              </a:solidFill>
            </a:endParaRPr>
          </a:p>
          <a:p>
            <a:pPr>
              <a:buClr>
                <a:schemeClr val="accent5"/>
              </a:buClr>
              <a:buFont typeface="Arial" panose="020B0604020202020204" pitchFamily="34" charset="0"/>
              <a:buChar char="•"/>
            </a:pPr>
            <a:r>
              <a:rPr lang="en-US" sz="3000" b="1" dirty="0">
                <a:solidFill>
                  <a:schemeClr val="tx2"/>
                </a:solidFill>
              </a:rPr>
              <a:t>Where We Want To Go</a:t>
            </a:r>
            <a:endParaRPr lang="en-US" sz="3000" dirty="0">
              <a:solidFill>
                <a:schemeClr val="tx2"/>
              </a:solidFill>
            </a:endParaRPr>
          </a:p>
          <a:p>
            <a:pPr>
              <a:buClr>
                <a:schemeClr val="accent5"/>
              </a:buClr>
              <a:buFont typeface="Arial" panose="020B0604020202020204" pitchFamily="34" charset="0"/>
              <a:buChar char="•"/>
            </a:pPr>
            <a:endParaRPr lang="en-US" sz="3000" dirty="0">
              <a:solidFill>
                <a:schemeClr val="tx2"/>
              </a:solidFill>
            </a:endParaRPr>
          </a:p>
          <a:p>
            <a:pPr>
              <a:buClr>
                <a:schemeClr val="accent5"/>
              </a:buClr>
              <a:buFont typeface="Arial" panose="020B0604020202020204" pitchFamily="34" charset="0"/>
              <a:buChar char="•"/>
            </a:pPr>
            <a:r>
              <a:rPr lang="en-US" sz="3000" b="1" dirty="0">
                <a:solidFill>
                  <a:schemeClr val="tx2"/>
                </a:solidFill>
              </a:rPr>
              <a:t>How We Get There</a:t>
            </a:r>
          </a:p>
          <a:p>
            <a:pPr>
              <a:buClr>
                <a:schemeClr val="accent5"/>
              </a:buClr>
              <a:buFont typeface="Arial" panose="020B0604020202020204" pitchFamily="34" charset="0"/>
              <a:buChar char="•"/>
            </a:pPr>
            <a:endParaRPr lang="en-US" sz="3000" b="1" dirty="0">
              <a:solidFill>
                <a:schemeClr val="tx2"/>
              </a:solidFill>
            </a:endParaRPr>
          </a:p>
          <a:p>
            <a:endParaRPr lang="en-US" b="1" dirty="0">
              <a:solidFill>
                <a:schemeClr val="accent5"/>
              </a:solidFill>
            </a:endParaRPr>
          </a:p>
          <a:p>
            <a:pPr marL="0" indent="0">
              <a:buNone/>
            </a:pPr>
            <a:endParaRPr lang="en-US" b="1" dirty="0">
              <a:solidFill>
                <a:schemeClr val="accent5"/>
              </a:solidFill>
            </a:endParaRPr>
          </a:p>
        </p:txBody>
      </p:sp>
      <p:sp>
        <p:nvSpPr>
          <p:cNvPr id="4" name="Rectangle 3">
            <a:extLst>
              <a:ext uri="{FF2B5EF4-FFF2-40B4-BE49-F238E27FC236}">
                <a16:creationId xmlns:a16="http://schemas.microsoft.com/office/drawing/2014/main" id="{79ADABC4-272E-4A6C-85D2-5002141FDFD8}"/>
              </a:ext>
            </a:extLst>
          </p:cNvPr>
          <p:cNvSpPr/>
          <p:nvPr/>
        </p:nvSpPr>
        <p:spPr>
          <a:xfrm>
            <a:off x="723900" y="3695700"/>
            <a:ext cx="9953625" cy="742950"/>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hart&#10;&#10;Description automatically generated">
            <a:extLst>
              <a:ext uri="{FF2B5EF4-FFF2-40B4-BE49-F238E27FC236}">
                <a16:creationId xmlns:a16="http://schemas.microsoft.com/office/drawing/2014/main" id="{FAE9552B-2D66-48A5-BD79-E8A773A1663A}"/>
              </a:ext>
            </a:extLst>
          </p:cNvPr>
          <p:cNvPicPr>
            <a:picLocks noChangeAspect="1"/>
          </p:cNvPicPr>
          <p:nvPr/>
        </p:nvPicPr>
        <p:blipFill>
          <a:blip r:embed="rId2"/>
          <a:stretch>
            <a:fillRect/>
          </a:stretch>
        </p:blipFill>
        <p:spPr>
          <a:xfrm>
            <a:off x="11257280" y="5679440"/>
            <a:ext cx="441960" cy="957580"/>
          </a:xfrm>
          <a:prstGeom prst="rect">
            <a:avLst/>
          </a:prstGeom>
        </p:spPr>
      </p:pic>
      <p:sp>
        <p:nvSpPr>
          <p:cNvPr id="6" name="TextBox 5">
            <a:extLst>
              <a:ext uri="{FF2B5EF4-FFF2-40B4-BE49-F238E27FC236}">
                <a16:creationId xmlns:a16="http://schemas.microsoft.com/office/drawing/2014/main" id="{4D006586-51B0-482D-9234-BAA5B99219C1}"/>
              </a:ext>
            </a:extLst>
          </p:cNvPr>
          <p:cNvSpPr txBox="1"/>
          <p:nvPr/>
        </p:nvSpPr>
        <p:spPr>
          <a:xfrm>
            <a:off x="11218545" y="6283960"/>
            <a:ext cx="548640" cy="307777"/>
          </a:xfrm>
          <a:prstGeom prst="rect">
            <a:avLst/>
          </a:prstGeom>
          <a:noFill/>
        </p:spPr>
        <p:txBody>
          <a:bodyPr wrap="square" rtlCol="0">
            <a:spAutoFit/>
          </a:bodyPr>
          <a:lstStyle/>
          <a:p>
            <a:pPr algn="ctr"/>
            <a:r>
              <a:rPr lang="en-US" sz="1400" dirty="0">
                <a:solidFill>
                  <a:schemeClr val="bg1"/>
                </a:solidFill>
              </a:rPr>
              <a:t>10</a:t>
            </a:r>
          </a:p>
        </p:txBody>
      </p:sp>
    </p:spTree>
    <p:extLst>
      <p:ext uri="{BB962C8B-B14F-4D97-AF65-F5344CB8AC3E}">
        <p14:creationId xmlns:p14="http://schemas.microsoft.com/office/powerpoint/2010/main" val="26007007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8">
            <a:extLst>
              <a:ext uri="{FF2B5EF4-FFF2-40B4-BE49-F238E27FC236}">
                <a16:creationId xmlns:a16="http://schemas.microsoft.com/office/drawing/2014/main" id="{BA31F596-BECA-4AD1-9C77-1E3A10C81721}"/>
              </a:ext>
            </a:extLst>
          </p:cNvPr>
          <p:cNvSpPr/>
          <p:nvPr/>
        </p:nvSpPr>
        <p:spPr>
          <a:xfrm>
            <a:off x="539925" y="1521442"/>
            <a:ext cx="5394960" cy="228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00" b="1" dirty="0">
                <a:solidFill>
                  <a:schemeClr val="tx2"/>
                </a:solidFill>
              </a:rPr>
              <a:t> </a:t>
            </a:r>
            <a:r>
              <a:rPr lang="en-US" b="1" dirty="0">
                <a:solidFill>
                  <a:schemeClr val="tx2"/>
                </a:solidFill>
              </a:rPr>
              <a:t>Vision</a:t>
            </a:r>
          </a:p>
          <a:p>
            <a:pPr algn="ctr"/>
            <a:endParaRPr lang="en-US" sz="1400" b="1" dirty="0">
              <a:solidFill>
                <a:schemeClr val="tx2"/>
              </a:solidFill>
            </a:endParaRPr>
          </a:p>
          <a:p>
            <a:pPr algn="ctr"/>
            <a:endParaRPr lang="en-US" sz="1400" b="1" dirty="0">
              <a:solidFill>
                <a:schemeClr val="accent5"/>
              </a:solidFill>
            </a:endParaRPr>
          </a:p>
          <a:p>
            <a:pPr algn="ctr"/>
            <a:r>
              <a:rPr lang="en-US" b="1" dirty="0">
                <a:solidFill>
                  <a:schemeClr val="accent5"/>
                </a:solidFill>
              </a:rPr>
              <a:t>To be the global leader </a:t>
            </a:r>
          </a:p>
          <a:p>
            <a:pPr algn="ctr"/>
            <a:r>
              <a:rPr lang="en-US" b="1" dirty="0">
                <a:solidFill>
                  <a:schemeClr val="accent5"/>
                </a:solidFill>
              </a:rPr>
              <a:t>in pharmacy and pharmaceutical sciences</a:t>
            </a:r>
          </a:p>
        </p:txBody>
      </p:sp>
      <p:sp>
        <p:nvSpPr>
          <p:cNvPr id="5" name="Rectangle: Rounded Corners 8">
            <a:extLst>
              <a:ext uri="{FF2B5EF4-FFF2-40B4-BE49-F238E27FC236}">
                <a16:creationId xmlns:a16="http://schemas.microsoft.com/office/drawing/2014/main" id="{E331A9FE-17CC-4E4B-9B6A-F59B21526547}"/>
              </a:ext>
            </a:extLst>
          </p:cNvPr>
          <p:cNvSpPr/>
          <p:nvPr/>
        </p:nvSpPr>
        <p:spPr>
          <a:xfrm>
            <a:off x="539925" y="3992101"/>
            <a:ext cx="5394960" cy="228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dirty="0">
                <a:solidFill>
                  <a:schemeClr val="tx2"/>
                </a:solidFill>
              </a:rPr>
              <a:t>Values</a:t>
            </a:r>
          </a:p>
          <a:p>
            <a:pPr algn="ctr"/>
            <a:endParaRPr lang="en-US" sz="1400" b="1" dirty="0">
              <a:solidFill>
                <a:schemeClr val="bg1"/>
              </a:solidFill>
            </a:endParaRPr>
          </a:p>
          <a:p>
            <a:pPr algn="ctr"/>
            <a:endParaRPr lang="en-US" sz="1400" b="1" dirty="0">
              <a:solidFill>
                <a:schemeClr val="bg1"/>
              </a:solidFill>
            </a:endParaRPr>
          </a:p>
          <a:p>
            <a:pPr algn="ctr"/>
            <a:r>
              <a:rPr lang="en-US" b="1" dirty="0">
                <a:solidFill>
                  <a:srgbClr val="4095D1"/>
                </a:solidFill>
              </a:rPr>
              <a:t>WE CARE:</a:t>
            </a:r>
          </a:p>
          <a:p>
            <a:pPr algn="ctr"/>
            <a:r>
              <a:rPr lang="en-US" b="1" dirty="0">
                <a:solidFill>
                  <a:srgbClr val="4095D1"/>
                </a:solidFill>
              </a:rPr>
              <a:t>Welcoming, Equity, Commitment, Accountability, Respect, Excellence</a:t>
            </a:r>
          </a:p>
        </p:txBody>
      </p:sp>
      <p:sp>
        <p:nvSpPr>
          <p:cNvPr id="6" name="Rectangle: Rounded Corners 8">
            <a:extLst>
              <a:ext uri="{FF2B5EF4-FFF2-40B4-BE49-F238E27FC236}">
                <a16:creationId xmlns:a16="http://schemas.microsoft.com/office/drawing/2014/main" id="{5B17D7E3-85F2-49EE-8365-747C1E43AB6B}"/>
              </a:ext>
            </a:extLst>
          </p:cNvPr>
          <p:cNvSpPr/>
          <p:nvPr/>
        </p:nvSpPr>
        <p:spPr>
          <a:xfrm>
            <a:off x="6096000" y="1528259"/>
            <a:ext cx="5394960" cy="228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dirty="0">
                <a:solidFill>
                  <a:schemeClr val="tx2"/>
                </a:solidFill>
              </a:rPr>
              <a:t>Mission</a:t>
            </a:r>
            <a:endParaRPr lang="en-US" sz="1200" b="1" dirty="0">
              <a:solidFill>
                <a:schemeClr val="tx2"/>
              </a:solidFill>
            </a:endParaRPr>
          </a:p>
          <a:p>
            <a:pPr algn="ctr"/>
            <a:endParaRPr lang="en-US" sz="1400" b="1" dirty="0">
              <a:solidFill>
                <a:srgbClr val="448BC3"/>
              </a:solidFill>
            </a:endParaRPr>
          </a:p>
          <a:p>
            <a:pPr algn="ctr"/>
            <a:r>
              <a:rPr lang="en-US" sz="1400" b="1" dirty="0">
                <a:solidFill>
                  <a:srgbClr val="448BC3"/>
                </a:solidFill>
              </a:rPr>
              <a:t> </a:t>
            </a:r>
          </a:p>
          <a:p>
            <a:pPr algn="ctr"/>
            <a:r>
              <a:rPr lang="en-US" b="1" dirty="0">
                <a:solidFill>
                  <a:srgbClr val="4095D1"/>
                </a:solidFill>
              </a:rPr>
              <a:t>Preparing leaders and innovators </a:t>
            </a:r>
          </a:p>
          <a:p>
            <a:pPr algn="ctr"/>
            <a:r>
              <a:rPr lang="en-US" b="1" dirty="0">
                <a:solidFill>
                  <a:srgbClr val="4095D1"/>
                </a:solidFill>
              </a:rPr>
              <a:t>to solve the world's health care challenges</a:t>
            </a:r>
            <a:endParaRPr lang="en-US" b="1" dirty="0">
              <a:solidFill>
                <a:prstClr val="black"/>
              </a:solidFill>
            </a:endParaRPr>
          </a:p>
          <a:p>
            <a:pPr algn="ctr"/>
            <a:endParaRPr lang="en-US" sz="1600" b="1" dirty="0">
              <a:solidFill>
                <a:srgbClr val="4095D1"/>
              </a:solidFill>
            </a:endParaRPr>
          </a:p>
        </p:txBody>
      </p:sp>
      <p:sp>
        <p:nvSpPr>
          <p:cNvPr id="7" name="Rectangle: Rounded Corners 8">
            <a:extLst>
              <a:ext uri="{FF2B5EF4-FFF2-40B4-BE49-F238E27FC236}">
                <a16:creationId xmlns:a16="http://schemas.microsoft.com/office/drawing/2014/main" id="{01486B43-F4E0-4EA9-9901-BE5FF51AB0EE}"/>
              </a:ext>
            </a:extLst>
          </p:cNvPr>
          <p:cNvSpPr/>
          <p:nvPr/>
        </p:nvSpPr>
        <p:spPr>
          <a:xfrm>
            <a:off x="6096000" y="3992101"/>
            <a:ext cx="5394960" cy="228809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dirty="0">
                <a:solidFill>
                  <a:schemeClr val="tx2"/>
                </a:solidFill>
              </a:rPr>
              <a:t>Strategic Priorities </a:t>
            </a:r>
          </a:p>
          <a:p>
            <a:pPr algn="ctr"/>
            <a:endParaRPr lang="en-US" sz="1400" b="1" u="sng" dirty="0">
              <a:solidFill>
                <a:schemeClr val="tx1"/>
              </a:solidFill>
            </a:endParaRPr>
          </a:p>
          <a:p>
            <a:pPr marL="468312" indent="-342900">
              <a:buFont typeface="Arial" panose="020B0604020202020204" pitchFamily="34" charset="0"/>
              <a:buChar char="•"/>
            </a:pPr>
            <a:r>
              <a:rPr lang="en-US" b="1" dirty="0">
                <a:solidFill>
                  <a:srgbClr val="4095D1"/>
                </a:solidFill>
              </a:rPr>
              <a:t>Create the most engaging culture</a:t>
            </a:r>
          </a:p>
          <a:p>
            <a:pPr marL="468312" indent="-342900">
              <a:buFont typeface="Arial" panose="020B0604020202020204" pitchFamily="34" charset="0"/>
              <a:buChar char="•"/>
            </a:pPr>
            <a:r>
              <a:rPr lang="en-US" b="1" dirty="0">
                <a:solidFill>
                  <a:srgbClr val="4095D1"/>
                </a:solidFill>
              </a:rPr>
              <a:t>Accelerate innovation and transformational change in pharmacy and the pharmaceutical sciences</a:t>
            </a:r>
          </a:p>
          <a:p>
            <a:pPr marL="468312" indent="-342900">
              <a:buFont typeface="Arial" panose="020B0604020202020204" pitchFamily="34" charset="0"/>
              <a:buChar char="•"/>
            </a:pPr>
            <a:r>
              <a:rPr lang="en-US" b="1" dirty="0">
                <a:solidFill>
                  <a:srgbClr val="4095D1"/>
                </a:solidFill>
              </a:rPr>
              <a:t>Improve the operating efficiency to invest in strategic areas</a:t>
            </a:r>
          </a:p>
        </p:txBody>
      </p:sp>
      <p:sp>
        <p:nvSpPr>
          <p:cNvPr id="8" name="Title 1">
            <a:extLst>
              <a:ext uri="{FF2B5EF4-FFF2-40B4-BE49-F238E27FC236}">
                <a16:creationId xmlns:a16="http://schemas.microsoft.com/office/drawing/2014/main" id="{61A28D5A-30D8-4B90-8461-CE37CA405E62}"/>
              </a:ext>
            </a:extLst>
          </p:cNvPr>
          <p:cNvSpPr>
            <a:spLocks noGrp="1"/>
          </p:cNvSpPr>
          <p:nvPr>
            <p:ph type="title"/>
          </p:nvPr>
        </p:nvSpPr>
        <p:spPr>
          <a:xfrm>
            <a:off x="838199" y="365125"/>
            <a:ext cx="10734675" cy="1325563"/>
          </a:xfrm>
        </p:spPr>
        <p:txBody>
          <a:bodyPr/>
          <a:lstStyle/>
          <a:p>
            <a:r>
              <a:rPr lang="en-US" b="1" dirty="0">
                <a:solidFill>
                  <a:schemeClr val="accent5"/>
                </a:solidFill>
              </a:rPr>
              <a:t>Guided By Vision, Mission, Values and Priorities</a:t>
            </a:r>
          </a:p>
        </p:txBody>
      </p:sp>
      <p:pic>
        <p:nvPicPr>
          <p:cNvPr id="9" name="Picture 8" descr="Chart&#10;&#10;Description automatically generated">
            <a:extLst>
              <a:ext uri="{FF2B5EF4-FFF2-40B4-BE49-F238E27FC236}">
                <a16:creationId xmlns:a16="http://schemas.microsoft.com/office/drawing/2014/main" id="{ADFB316E-326B-4B94-A6EF-C1F45AA376EE}"/>
              </a:ext>
            </a:extLst>
          </p:cNvPr>
          <p:cNvPicPr>
            <a:picLocks noChangeAspect="1"/>
          </p:cNvPicPr>
          <p:nvPr/>
        </p:nvPicPr>
        <p:blipFill>
          <a:blip r:embed="rId2"/>
          <a:stretch>
            <a:fillRect/>
          </a:stretch>
        </p:blipFill>
        <p:spPr>
          <a:xfrm>
            <a:off x="11257280" y="5679440"/>
            <a:ext cx="441960" cy="957580"/>
          </a:xfrm>
          <a:prstGeom prst="rect">
            <a:avLst/>
          </a:prstGeom>
        </p:spPr>
      </p:pic>
      <p:sp>
        <p:nvSpPr>
          <p:cNvPr id="10" name="TextBox 9">
            <a:extLst>
              <a:ext uri="{FF2B5EF4-FFF2-40B4-BE49-F238E27FC236}">
                <a16:creationId xmlns:a16="http://schemas.microsoft.com/office/drawing/2014/main" id="{776794EB-3D79-4738-BD76-50B1A5C3404C}"/>
              </a:ext>
            </a:extLst>
          </p:cNvPr>
          <p:cNvSpPr txBox="1"/>
          <p:nvPr/>
        </p:nvSpPr>
        <p:spPr>
          <a:xfrm>
            <a:off x="11218545" y="6283960"/>
            <a:ext cx="548640" cy="307777"/>
          </a:xfrm>
          <a:prstGeom prst="rect">
            <a:avLst/>
          </a:prstGeom>
          <a:noFill/>
        </p:spPr>
        <p:txBody>
          <a:bodyPr wrap="square" rtlCol="0">
            <a:spAutoFit/>
          </a:bodyPr>
          <a:lstStyle/>
          <a:p>
            <a:pPr algn="ctr"/>
            <a:r>
              <a:rPr lang="en-US" sz="1400" dirty="0">
                <a:solidFill>
                  <a:schemeClr val="bg1"/>
                </a:solidFill>
              </a:rPr>
              <a:t>11</a:t>
            </a:r>
          </a:p>
        </p:txBody>
      </p:sp>
    </p:spTree>
    <p:extLst>
      <p:ext uri="{BB962C8B-B14F-4D97-AF65-F5344CB8AC3E}">
        <p14:creationId xmlns:p14="http://schemas.microsoft.com/office/powerpoint/2010/main" val="36593964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C4914CB-9E36-4689-85E7-319C704A51E5}"/>
              </a:ext>
            </a:extLst>
          </p:cNvPr>
          <p:cNvGrpSpPr/>
          <p:nvPr/>
        </p:nvGrpSpPr>
        <p:grpSpPr>
          <a:xfrm>
            <a:off x="609600" y="1857083"/>
            <a:ext cx="10972800" cy="1231650"/>
            <a:chOff x="0" y="364833"/>
            <a:chExt cx="10972800" cy="1231650"/>
          </a:xfrm>
        </p:grpSpPr>
        <p:sp>
          <p:nvSpPr>
            <p:cNvPr id="20" name="Rectangle 19">
              <a:extLst>
                <a:ext uri="{FF2B5EF4-FFF2-40B4-BE49-F238E27FC236}">
                  <a16:creationId xmlns:a16="http://schemas.microsoft.com/office/drawing/2014/main" id="{AF4142A5-FDCE-4506-8BA9-FE394C3EE86C}"/>
                </a:ext>
              </a:extLst>
            </p:cNvPr>
            <p:cNvSpPr/>
            <p:nvPr/>
          </p:nvSpPr>
          <p:spPr>
            <a:xfrm>
              <a:off x="0" y="364833"/>
              <a:ext cx="10972800" cy="1231650"/>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1" name="TextBox 20">
              <a:extLst>
                <a:ext uri="{FF2B5EF4-FFF2-40B4-BE49-F238E27FC236}">
                  <a16:creationId xmlns:a16="http://schemas.microsoft.com/office/drawing/2014/main" id="{C4E6D5DD-AC35-444A-96DA-E9B3ABA37251}"/>
                </a:ext>
              </a:extLst>
            </p:cNvPr>
            <p:cNvSpPr txBox="1"/>
            <p:nvPr/>
          </p:nvSpPr>
          <p:spPr>
            <a:xfrm>
              <a:off x="0" y="364833"/>
              <a:ext cx="10972800" cy="123165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51611" tIns="354076" rIns="851611"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Foster Diversity, Equity, &amp; Inclusion</a:t>
              </a:r>
            </a:p>
            <a:p>
              <a:pPr marL="171450" lvl="1" indent="-171450" algn="l" defTabSz="711200">
                <a:lnSpc>
                  <a:spcPct val="90000"/>
                </a:lnSpc>
                <a:spcBef>
                  <a:spcPct val="0"/>
                </a:spcBef>
                <a:spcAft>
                  <a:spcPct val="15000"/>
                </a:spcAft>
                <a:buChar char="•"/>
              </a:pPr>
              <a:r>
                <a:rPr lang="en-US" sz="1600" kern="1200" dirty="0"/>
                <a:t>Improve Well-being &amp; Resiliency </a:t>
              </a:r>
            </a:p>
            <a:p>
              <a:pPr marL="171450" lvl="1" indent="-171450" algn="l" defTabSz="711200">
                <a:lnSpc>
                  <a:spcPct val="90000"/>
                </a:lnSpc>
                <a:spcBef>
                  <a:spcPct val="0"/>
                </a:spcBef>
                <a:spcAft>
                  <a:spcPct val="15000"/>
                </a:spcAft>
                <a:buChar char="•"/>
              </a:pPr>
              <a:r>
                <a:rPr lang="en-US" sz="1600" kern="1200" dirty="0"/>
                <a:t>Expand Engagement</a:t>
              </a:r>
            </a:p>
          </p:txBody>
        </p:sp>
      </p:grpSp>
      <p:grpSp>
        <p:nvGrpSpPr>
          <p:cNvPr id="5" name="Group 4">
            <a:extLst>
              <a:ext uri="{FF2B5EF4-FFF2-40B4-BE49-F238E27FC236}">
                <a16:creationId xmlns:a16="http://schemas.microsoft.com/office/drawing/2014/main" id="{AFB40F1A-E397-4AA2-BF1D-E123E139F426}"/>
              </a:ext>
            </a:extLst>
          </p:cNvPr>
          <p:cNvGrpSpPr/>
          <p:nvPr/>
        </p:nvGrpSpPr>
        <p:grpSpPr>
          <a:xfrm>
            <a:off x="1158239" y="1505951"/>
            <a:ext cx="8004811" cy="602052"/>
            <a:chOff x="548640" y="13701"/>
            <a:chExt cx="8114012" cy="602052"/>
          </a:xfrm>
          <a:solidFill>
            <a:schemeClr val="accent5"/>
          </a:solidFill>
        </p:grpSpPr>
        <p:sp>
          <p:nvSpPr>
            <p:cNvPr id="18" name="Rectangle: Rounded Corners 17">
              <a:extLst>
                <a:ext uri="{FF2B5EF4-FFF2-40B4-BE49-F238E27FC236}">
                  <a16:creationId xmlns:a16="http://schemas.microsoft.com/office/drawing/2014/main" id="{4F8A7318-CD0C-4B70-B998-941F5E235DEF}"/>
                </a:ext>
              </a:extLst>
            </p:cNvPr>
            <p:cNvSpPr/>
            <p:nvPr/>
          </p:nvSpPr>
          <p:spPr>
            <a:xfrm>
              <a:off x="548640" y="13701"/>
              <a:ext cx="8114012" cy="602052"/>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Rectangle: Rounded Corners 6">
              <a:extLst>
                <a:ext uri="{FF2B5EF4-FFF2-40B4-BE49-F238E27FC236}">
                  <a16:creationId xmlns:a16="http://schemas.microsoft.com/office/drawing/2014/main" id="{88A8EB95-D10A-4CA4-BAC9-AF99216134B0}"/>
                </a:ext>
              </a:extLst>
            </p:cNvPr>
            <p:cNvSpPr txBox="1"/>
            <p:nvPr/>
          </p:nvSpPr>
          <p:spPr>
            <a:xfrm>
              <a:off x="578030" y="43091"/>
              <a:ext cx="8055232" cy="54327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90322" tIns="0" rIns="290322" bIns="0" numCol="1" spcCol="1270" anchor="ctr" anchorCtr="0">
              <a:noAutofit/>
            </a:bodyPr>
            <a:lstStyle/>
            <a:p>
              <a:pPr marL="0" lvl="0" indent="0" algn="l" defTabSz="800100">
                <a:lnSpc>
                  <a:spcPct val="90000"/>
                </a:lnSpc>
                <a:spcBef>
                  <a:spcPct val="0"/>
                </a:spcBef>
                <a:spcAft>
                  <a:spcPct val="35000"/>
                </a:spcAft>
                <a:buNone/>
              </a:pPr>
              <a:r>
                <a:rPr lang="en-US" sz="1600" b="1" kern="1200" dirty="0"/>
                <a:t>Create the most engaging culture</a:t>
              </a:r>
              <a:endParaRPr lang="en-US" sz="1600" kern="1200" dirty="0"/>
            </a:p>
          </p:txBody>
        </p:sp>
      </p:grpSp>
      <p:grpSp>
        <p:nvGrpSpPr>
          <p:cNvPr id="6" name="Group 5">
            <a:extLst>
              <a:ext uri="{FF2B5EF4-FFF2-40B4-BE49-F238E27FC236}">
                <a16:creationId xmlns:a16="http://schemas.microsoft.com/office/drawing/2014/main" id="{73EF0B40-7841-457C-9CB8-AB9350556999}"/>
              </a:ext>
            </a:extLst>
          </p:cNvPr>
          <p:cNvGrpSpPr/>
          <p:nvPr/>
        </p:nvGrpSpPr>
        <p:grpSpPr>
          <a:xfrm>
            <a:off x="609600" y="3531666"/>
            <a:ext cx="10972800" cy="1231650"/>
            <a:chOff x="0" y="2039416"/>
            <a:chExt cx="10972800" cy="1231650"/>
          </a:xfrm>
        </p:grpSpPr>
        <p:sp>
          <p:nvSpPr>
            <p:cNvPr id="16" name="Rectangle 15">
              <a:extLst>
                <a:ext uri="{FF2B5EF4-FFF2-40B4-BE49-F238E27FC236}">
                  <a16:creationId xmlns:a16="http://schemas.microsoft.com/office/drawing/2014/main" id="{E643C87B-EBA8-4491-9E30-F75D55931141}"/>
                </a:ext>
              </a:extLst>
            </p:cNvPr>
            <p:cNvSpPr/>
            <p:nvPr/>
          </p:nvSpPr>
          <p:spPr>
            <a:xfrm>
              <a:off x="0" y="2039416"/>
              <a:ext cx="10972800" cy="1231650"/>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7" name="TextBox 16">
              <a:extLst>
                <a:ext uri="{FF2B5EF4-FFF2-40B4-BE49-F238E27FC236}">
                  <a16:creationId xmlns:a16="http://schemas.microsoft.com/office/drawing/2014/main" id="{A4E44EC4-EC18-4500-9CC6-C0AEB80898A4}"/>
                </a:ext>
              </a:extLst>
            </p:cNvPr>
            <p:cNvSpPr txBox="1"/>
            <p:nvPr/>
          </p:nvSpPr>
          <p:spPr>
            <a:xfrm>
              <a:off x="0" y="2039416"/>
              <a:ext cx="10972800" cy="123165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51611" tIns="354076" rIns="851611"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Prioritize Research &amp; Translation</a:t>
              </a:r>
            </a:p>
            <a:p>
              <a:pPr marL="171450" lvl="1" indent="-171450" algn="l" defTabSz="711200">
                <a:lnSpc>
                  <a:spcPct val="90000"/>
                </a:lnSpc>
                <a:spcBef>
                  <a:spcPct val="0"/>
                </a:spcBef>
                <a:spcAft>
                  <a:spcPct val="15000"/>
                </a:spcAft>
                <a:buChar char="•"/>
              </a:pPr>
              <a:r>
                <a:rPr lang="en-US" sz="1600" kern="1200" dirty="0"/>
                <a:t>Develop Educational Offerings</a:t>
              </a:r>
            </a:p>
            <a:p>
              <a:pPr marL="171450" lvl="1" indent="-171450" algn="l" defTabSz="711200">
                <a:lnSpc>
                  <a:spcPct val="90000"/>
                </a:lnSpc>
                <a:spcBef>
                  <a:spcPct val="0"/>
                </a:spcBef>
                <a:spcAft>
                  <a:spcPct val="15000"/>
                </a:spcAft>
                <a:buChar char="•"/>
              </a:pPr>
              <a:r>
                <a:rPr lang="en-US" sz="1600" kern="1200" dirty="0"/>
                <a:t>Advance Practice</a:t>
              </a:r>
            </a:p>
          </p:txBody>
        </p:sp>
      </p:grpSp>
      <p:grpSp>
        <p:nvGrpSpPr>
          <p:cNvPr id="7" name="Group 6">
            <a:extLst>
              <a:ext uri="{FF2B5EF4-FFF2-40B4-BE49-F238E27FC236}">
                <a16:creationId xmlns:a16="http://schemas.microsoft.com/office/drawing/2014/main" id="{FA4BBC3B-F4C5-4687-8937-E5A4ED9211C3}"/>
              </a:ext>
            </a:extLst>
          </p:cNvPr>
          <p:cNvGrpSpPr/>
          <p:nvPr/>
        </p:nvGrpSpPr>
        <p:grpSpPr>
          <a:xfrm>
            <a:off x="1158239" y="3180533"/>
            <a:ext cx="8004811" cy="602052"/>
            <a:chOff x="548640" y="1688283"/>
            <a:chExt cx="8114012" cy="602052"/>
          </a:xfrm>
          <a:solidFill>
            <a:schemeClr val="accent5"/>
          </a:solidFill>
        </p:grpSpPr>
        <p:sp>
          <p:nvSpPr>
            <p:cNvPr id="14" name="Rectangle: Rounded Corners 13">
              <a:extLst>
                <a:ext uri="{FF2B5EF4-FFF2-40B4-BE49-F238E27FC236}">
                  <a16:creationId xmlns:a16="http://schemas.microsoft.com/office/drawing/2014/main" id="{B5F9A98D-73A1-486E-8EC2-2734B49AAE5C}"/>
                </a:ext>
              </a:extLst>
            </p:cNvPr>
            <p:cNvSpPr/>
            <p:nvPr/>
          </p:nvSpPr>
          <p:spPr>
            <a:xfrm>
              <a:off x="548640" y="1688283"/>
              <a:ext cx="8114012" cy="602052"/>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Rectangle: Rounded Corners 10">
              <a:extLst>
                <a:ext uri="{FF2B5EF4-FFF2-40B4-BE49-F238E27FC236}">
                  <a16:creationId xmlns:a16="http://schemas.microsoft.com/office/drawing/2014/main" id="{ED3E20C8-BBA8-4EC8-B472-3E2E600899C0}"/>
                </a:ext>
              </a:extLst>
            </p:cNvPr>
            <p:cNvSpPr txBox="1"/>
            <p:nvPr/>
          </p:nvSpPr>
          <p:spPr>
            <a:xfrm>
              <a:off x="578030" y="1717673"/>
              <a:ext cx="8055232" cy="54327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90322" tIns="0" rIns="290322" bIns="0" numCol="1" spcCol="1270" anchor="ctr" anchorCtr="0">
              <a:noAutofit/>
            </a:bodyPr>
            <a:lstStyle/>
            <a:p>
              <a:pPr marL="0" lvl="0" indent="0" algn="l" defTabSz="711200">
                <a:lnSpc>
                  <a:spcPct val="90000"/>
                </a:lnSpc>
                <a:spcBef>
                  <a:spcPct val="0"/>
                </a:spcBef>
                <a:spcAft>
                  <a:spcPct val="35000"/>
                </a:spcAft>
                <a:buNone/>
              </a:pPr>
              <a:r>
                <a:rPr lang="en-US" sz="1600" b="1" kern="1200" dirty="0"/>
                <a:t>Accelerate innovation and transformational change in pharmacy and the pharmaceutical sciences</a:t>
              </a:r>
            </a:p>
          </p:txBody>
        </p:sp>
      </p:grpSp>
      <p:grpSp>
        <p:nvGrpSpPr>
          <p:cNvPr id="8" name="Group 7">
            <a:extLst>
              <a:ext uri="{FF2B5EF4-FFF2-40B4-BE49-F238E27FC236}">
                <a16:creationId xmlns:a16="http://schemas.microsoft.com/office/drawing/2014/main" id="{FED0CC58-2FDB-4D9D-84F7-43FCD225217E}"/>
              </a:ext>
            </a:extLst>
          </p:cNvPr>
          <p:cNvGrpSpPr/>
          <p:nvPr/>
        </p:nvGrpSpPr>
        <p:grpSpPr>
          <a:xfrm>
            <a:off x="609600" y="5206248"/>
            <a:ext cx="10972800" cy="1231650"/>
            <a:chOff x="0" y="3713998"/>
            <a:chExt cx="10972800" cy="1231650"/>
          </a:xfrm>
        </p:grpSpPr>
        <p:sp>
          <p:nvSpPr>
            <p:cNvPr id="12" name="Rectangle 11">
              <a:extLst>
                <a:ext uri="{FF2B5EF4-FFF2-40B4-BE49-F238E27FC236}">
                  <a16:creationId xmlns:a16="http://schemas.microsoft.com/office/drawing/2014/main" id="{B9D3C27C-2327-45AD-8A5C-E9959E462BA9}"/>
                </a:ext>
              </a:extLst>
            </p:cNvPr>
            <p:cNvSpPr/>
            <p:nvPr/>
          </p:nvSpPr>
          <p:spPr>
            <a:xfrm>
              <a:off x="0" y="3713998"/>
              <a:ext cx="10972800" cy="1231650"/>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3" name="TextBox 12">
              <a:extLst>
                <a:ext uri="{FF2B5EF4-FFF2-40B4-BE49-F238E27FC236}">
                  <a16:creationId xmlns:a16="http://schemas.microsoft.com/office/drawing/2014/main" id="{65BEDB9A-4DAA-4B9B-B34F-4EBA0135128E}"/>
                </a:ext>
              </a:extLst>
            </p:cNvPr>
            <p:cNvSpPr txBox="1"/>
            <p:nvPr/>
          </p:nvSpPr>
          <p:spPr>
            <a:xfrm>
              <a:off x="0" y="3713998"/>
              <a:ext cx="10972800" cy="123165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51611" tIns="354076" rIns="851611"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Optimize Cost/Expense Levers</a:t>
              </a:r>
            </a:p>
            <a:p>
              <a:pPr marL="171450" lvl="1" indent="-171450" algn="l" defTabSz="711200">
                <a:lnSpc>
                  <a:spcPct val="90000"/>
                </a:lnSpc>
                <a:spcBef>
                  <a:spcPct val="0"/>
                </a:spcBef>
                <a:spcAft>
                  <a:spcPct val="15000"/>
                </a:spcAft>
                <a:buChar char="•"/>
              </a:pPr>
              <a:r>
                <a:rPr lang="en-US" sz="1600" kern="1200" dirty="0"/>
                <a:t>Drive New Revenue Generation</a:t>
              </a:r>
            </a:p>
            <a:p>
              <a:pPr marL="171450" lvl="1" indent="-171450" algn="l" defTabSz="711200">
                <a:lnSpc>
                  <a:spcPct val="90000"/>
                </a:lnSpc>
                <a:spcBef>
                  <a:spcPct val="0"/>
                </a:spcBef>
                <a:spcAft>
                  <a:spcPct val="15000"/>
                </a:spcAft>
                <a:buChar char="•"/>
              </a:pPr>
              <a:r>
                <a:rPr lang="en-US" sz="1600" kern="1200" dirty="0"/>
                <a:t>Enhance Facilities and Physical Space</a:t>
              </a:r>
            </a:p>
          </p:txBody>
        </p:sp>
      </p:grpSp>
      <p:grpSp>
        <p:nvGrpSpPr>
          <p:cNvPr id="9" name="Group 8">
            <a:extLst>
              <a:ext uri="{FF2B5EF4-FFF2-40B4-BE49-F238E27FC236}">
                <a16:creationId xmlns:a16="http://schemas.microsoft.com/office/drawing/2014/main" id="{03D6EF71-00A0-4662-9203-37055A3E4189}"/>
              </a:ext>
            </a:extLst>
          </p:cNvPr>
          <p:cNvGrpSpPr/>
          <p:nvPr/>
        </p:nvGrpSpPr>
        <p:grpSpPr>
          <a:xfrm>
            <a:off x="1158239" y="4855116"/>
            <a:ext cx="8004811" cy="602052"/>
            <a:chOff x="548640" y="3362866"/>
            <a:chExt cx="8114012" cy="602052"/>
          </a:xfrm>
          <a:solidFill>
            <a:schemeClr val="accent5"/>
          </a:solidFill>
        </p:grpSpPr>
        <p:sp>
          <p:nvSpPr>
            <p:cNvPr id="10" name="Rectangle: Rounded Corners 9">
              <a:extLst>
                <a:ext uri="{FF2B5EF4-FFF2-40B4-BE49-F238E27FC236}">
                  <a16:creationId xmlns:a16="http://schemas.microsoft.com/office/drawing/2014/main" id="{CBF97CF7-3908-4DFC-869F-31BE208AC865}"/>
                </a:ext>
              </a:extLst>
            </p:cNvPr>
            <p:cNvSpPr/>
            <p:nvPr/>
          </p:nvSpPr>
          <p:spPr>
            <a:xfrm>
              <a:off x="548640" y="3362866"/>
              <a:ext cx="8114012" cy="602052"/>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Rectangle: Rounded Corners 14">
              <a:extLst>
                <a:ext uri="{FF2B5EF4-FFF2-40B4-BE49-F238E27FC236}">
                  <a16:creationId xmlns:a16="http://schemas.microsoft.com/office/drawing/2014/main" id="{1313B149-B253-48D5-A925-C8FF291CF5A7}"/>
                </a:ext>
              </a:extLst>
            </p:cNvPr>
            <p:cNvSpPr txBox="1"/>
            <p:nvPr/>
          </p:nvSpPr>
          <p:spPr>
            <a:xfrm>
              <a:off x="578030" y="3392256"/>
              <a:ext cx="8055232" cy="54327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90322" tIns="0" rIns="290322" bIns="0" numCol="1" spcCol="1270" anchor="ctr" anchorCtr="0">
              <a:noAutofit/>
            </a:bodyPr>
            <a:lstStyle/>
            <a:p>
              <a:pPr marL="0" lvl="0" indent="0" algn="l" defTabSz="800100">
                <a:lnSpc>
                  <a:spcPct val="90000"/>
                </a:lnSpc>
                <a:spcBef>
                  <a:spcPct val="0"/>
                </a:spcBef>
                <a:spcAft>
                  <a:spcPct val="35000"/>
                </a:spcAft>
                <a:buNone/>
              </a:pPr>
              <a:r>
                <a:rPr lang="en-US" sz="1600" b="1" kern="1200" dirty="0"/>
                <a:t>Improve operating efficiency to invest in strategic areas</a:t>
              </a:r>
              <a:endParaRPr lang="en-US" sz="1600" kern="1200" dirty="0"/>
            </a:p>
          </p:txBody>
        </p:sp>
      </p:grpSp>
      <p:sp>
        <p:nvSpPr>
          <p:cNvPr id="23" name="Title 1">
            <a:extLst>
              <a:ext uri="{FF2B5EF4-FFF2-40B4-BE49-F238E27FC236}">
                <a16:creationId xmlns:a16="http://schemas.microsoft.com/office/drawing/2014/main" id="{7E6DCDDE-D731-4D06-A581-DE6F5B088C70}"/>
              </a:ext>
            </a:extLst>
          </p:cNvPr>
          <p:cNvSpPr>
            <a:spLocks noGrp="1"/>
          </p:cNvSpPr>
          <p:nvPr>
            <p:ph type="title"/>
          </p:nvPr>
        </p:nvSpPr>
        <p:spPr>
          <a:xfrm>
            <a:off x="838200" y="365125"/>
            <a:ext cx="10515600" cy="1325563"/>
          </a:xfrm>
        </p:spPr>
        <p:txBody>
          <a:bodyPr/>
          <a:lstStyle/>
          <a:p>
            <a:r>
              <a:rPr lang="en-US" b="1" dirty="0">
                <a:solidFill>
                  <a:schemeClr val="accent5"/>
                </a:solidFill>
              </a:rPr>
              <a:t>Strategic Priorities</a:t>
            </a:r>
          </a:p>
        </p:txBody>
      </p:sp>
      <p:sp>
        <p:nvSpPr>
          <p:cNvPr id="2" name="TextBox 1">
            <a:extLst>
              <a:ext uri="{FF2B5EF4-FFF2-40B4-BE49-F238E27FC236}">
                <a16:creationId xmlns:a16="http://schemas.microsoft.com/office/drawing/2014/main" id="{51537652-B97B-456F-8CB5-5B308A72C522}"/>
              </a:ext>
            </a:extLst>
          </p:cNvPr>
          <p:cNvSpPr txBox="1"/>
          <p:nvPr/>
        </p:nvSpPr>
        <p:spPr>
          <a:xfrm>
            <a:off x="9334500" y="2133600"/>
            <a:ext cx="2247900" cy="830997"/>
          </a:xfrm>
          <a:prstGeom prst="rect">
            <a:avLst/>
          </a:prstGeom>
          <a:noFill/>
        </p:spPr>
        <p:txBody>
          <a:bodyPr wrap="square" rtlCol="0">
            <a:spAutoFit/>
          </a:bodyPr>
          <a:lstStyle/>
          <a:p>
            <a:r>
              <a:rPr lang="en-US" sz="1600" b="1" dirty="0">
                <a:solidFill>
                  <a:schemeClr val="tx2"/>
                </a:solidFill>
              </a:rPr>
              <a:t>Carla White</a:t>
            </a:r>
          </a:p>
          <a:p>
            <a:r>
              <a:rPr lang="en-US" sz="1600" b="1" dirty="0">
                <a:solidFill>
                  <a:schemeClr val="tx2"/>
                </a:solidFill>
              </a:rPr>
              <a:t>Suzie Harris</a:t>
            </a:r>
          </a:p>
          <a:p>
            <a:r>
              <a:rPr lang="en-US" sz="1600" b="1" dirty="0">
                <a:solidFill>
                  <a:schemeClr val="tx2"/>
                </a:solidFill>
              </a:rPr>
              <a:t>Angela Lyght</a:t>
            </a:r>
            <a:endParaRPr lang="en-US" b="1" dirty="0">
              <a:solidFill>
                <a:schemeClr val="tx2"/>
              </a:solidFill>
            </a:endParaRPr>
          </a:p>
        </p:txBody>
      </p:sp>
      <p:sp>
        <p:nvSpPr>
          <p:cNvPr id="22" name="TextBox 21">
            <a:extLst>
              <a:ext uri="{FF2B5EF4-FFF2-40B4-BE49-F238E27FC236}">
                <a16:creationId xmlns:a16="http://schemas.microsoft.com/office/drawing/2014/main" id="{688FF164-9A2B-43B0-9696-203851843A06}"/>
              </a:ext>
            </a:extLst>
          </p:cNvPr>
          <p:cNvSpPr txBox="1"/>
          <p:nvPr/>
        </p:nvSpPr>
        <p:spPr>
          <a:xfrm>
            <a:off x="9334500" y="3819525"/>
            <a:ext cx="2247900" cy="861774"/>
          </a:xfrm>
          <a:prstGeom prst="rect">
            <a:avLst/>
          </a:prstGeom>
          <a:noFill/>
        </p:spPr>
        <p:txBody>
          <a:bodyPr wrap="square" rtlCol="0">
            <a:spAutoFit/>
          </a:bodyPr>
          <a:lstStyle/>
          <a:p>
            <a:r>
              <a:rPr lang="en-US" sz="1600" b="1" dirty="0">
                <a:solidFill>
                  <a:schemeClr val="tx2"/>
                </a:solidFill>
              </a:rPr>
              <a:t>K. Brouwer/J. Bamforth</a:t>
            </a:r>
          </a:p>
          <a:p>
            <a:r>
              <a:rPr lang="en-US" sz="1600" b="1" dirty="0">
                <a:solidFill>
                  <a:schemeClr val="tx2"/>
                </a:solidFill>
              </a:rPr>
              <a:t>Mary McClurg</a:t>
            </a:r>
          </a:p>
          <a:p>
            <a:r>
              <a:rPr lang="en-US" sz="1600" b="1" dirty="0">
                <a:solidFill>
                  <a:schemeClr val="tx2"/>
                </a:solidFill>
              </a:rPr>
              <a:t>Stefani Ferreri</a:t>
            </a:r>
          </a:p>
        </p:txBody>
      </p:sp>
      <p:sp>
        <p:nvSpPr>
          <p:cNvPr id="24" name="TextBox 23">
            <a:extLst>
              <a:ext uri="{FF2B5EF4-FFF2-40B4-BE49-F238E27FC236}">
                <a16:creationId xmlns:a16="http://schemas.microsoft.com/office/drawing/2014/main" id="{06BD277F-F95A-4BF2-8523-E97FF52D4C15}"/>
              </a:ext>
            </a:extLst>
          </p:cNvPr>
          <p:cNvSpPr txBox="1"/>
          <p:nvPr/>
        </p:nvSpPr>
        <p:spPr>
          <a:xfrm>
            <a:off x="9334500" y="5476875"/>
            <a:ext cx="2247900" cy="861774"/>
          </a:xfrm>
          <a:prstGeom prst="rect">
            <a:avLst/>
          </a:prstGeom>
          <a:noFill/>
        </p:spPr>
        <p:txBody>
          <a:bodyPr wrap="square" rtlCol="0">
            <a:spAutoFit/>
          </a:bodyPr>
          <a:lstStyle/>
          <a:p>
            <a:r>
              <a:rPr lang="en-US" sz="1600" b="1" dirty="0">
                <a:solidFill>
                  <a:schemeClr val="tx2"/>
                </a:solidFill>
              </a:rPr>
              <a:t>Matt Rivenbark</a:t>
            </a:r>
          </a:p>
          <a:p>
            <a:r>
              <a:rPr lang="en-US" sz="1600" b="1" dirty="0">
                <a:solidFill>
                  <a:schemeClr val="tx2"/>
                </a:solidFill>
              </a:rPr>
              <a:t>Angela Kashuba</a:t>
            </a:r>
          </a:p>
          <a:p>
            <a:r>
              <a:rPr lang="en-US" sz="1600" b="1" dirty="0">
                <a:solidFill>
                  <a:schemeClr val="tx2"/>
                </a:solidFill>
              </a:rPr>
              <a:t>Scott Savage</a:t>
            </a:r>
          </a:p>
        </p:txBody>
      </p:sp>
      <p:pic>
        <p:nvPicPr>
          <p:cNvPr id="25" name="Picture 24" descr="Chart&#10;&#10;Description automatically generated">
            <a:extLst>
              <a:ext uri="{FF2B5EF4-FFF2-40B4-BE49-F238E27FC236}">
                <a16:creationId xmlns:a16="http://schemas.microsoft.com/office/drawing/2014/main" id="{AA808646-1C04-497C-A242-0A721CD8DF60}"/>
              </a:ext>
            </a:extLst>
          </p:cNvPr>
          <p:cNvPicPr>
            <a:picLocks noChangeAspect="1"/>
          </p:cNvPicPr>
          <p:nvPr/>
        </p:nvPicPr>
        <p:blipFill>
          <a:blip r:embed="rId2"/>
          <a:stretch>
            <a:fillRect/>
          </a:stretch>
        </p:blipFill>
        <p:spPr>
          <a:xfrm>
            <a:off x="11257280" y="5679440"/>
            <a:ext cx="441960" cy="957580"/>
          </a:xfrm>
          <a:prstGeom prst="rect">
            <a:avLst/>
          </a:prstGeom>
        </p:spPr>
      </p:pic>
      <p:sp>
        <p:nvSpPr>
          <p:cNvPr id="26" name="TextBox 25">
            <a:extLst>
              <a:ext uri="{FF2B5EF4-FFF2-40B4-BE49-F238E27FC236}">
                <a16:creationId xmlns:a16="http://schemas.microsoft.com/office/drawing/2014/main" id="{79E321CD-7A32-4853-B435-FB76B611C597}"/>
              </a:ext>
            </a:extLst>
          </p:cNvPr>
          <p:cNvSpPr txBox="1"/>
          <p:nvPr/>
        </p:nvSpPr>
        <p:spPr>
          <a:xfrm>
            <a:off x="11218545" y="6283960"/>
            <a:ext cx="548640" cy="307777"/>
          </a:xfrm>
          <a:prstGeom prst="rect">
            <a:avLst/>
          </a:prstGeom>
          <a:noFill/>
        </p:spPr>
        <p:txBody>
          <a:bodyPr wrap="square" rtlCol="0">
            <a:spAutoFit/>
          </a:bodyPr>
          <a:lstStyle/>
          <a:p>
            <a:pPr algn="ctr"/>
            <a:r>
              <a:rPr lang="en-US" sz="1400" dirty="0">
                <a:solidFill>
                  <a:schemeClr val="bg1"/>
                </a:solidFill>
              </a:rPr>
              <a:t>12</a:t>
            </a:r>
          </a:p>
        </p:txBody>
      </p:sp>
    </p:spTree>
    <p:extLst>
      <p:ext uri="{BB962C8B-B14F-4D97-AF65-F5344CB8AC3E}">
        <p14:creationId xmlns:p14="http://schemas.microsoft.com/office/powerpoint/2010/main" val="39445053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2578E18-B353-40DF-BBAC-0BC8CA3E06F3}"/>
              </a:ext>
            </a:extLst>
          </p:cNvPr>
          <p:cNvSpPr/>
          <p:nvPr/>
        </p:nvSpPr>
        <p:spPr>
          <a:xfrm>
            <a:off x="388326" y="1676492"/>
            <a:ext cx="2778135" cy="43471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Research and Translation</a:t>
            </a:r>
          </a:p>
        </p:txBody>
      </p:sp>
      <p:sp>
        <p:nvSpPr>
          <p:cNvPr id="5" name="Rectangle 4">
            <a:extLst>
              <a:ext uri="{FF2B5EF4-FFF2-40B4-BE49-F238E27FC236}">
                <a16:creationId xmlns:a16="http://schemas.microsoft.com/office/drawing/2014/main" id="{559F4DB4-B2FB-4AE6-9CD5-E7BD440A1E4F}"/>
              </a:ext>
            </a:extLst>
          </p:cNvPr>
          <p:cNvSpPr/>
          <p:nvPr/>
        </p:nvSpPr>
        <p:spPr>
          <a:xfrm>
            <a:off x="3267397" y="1687967"/>
            <a:ext cx="2778135" cy="43471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rPr>
              <a:t>Education</a:t>
            </a:r>
          </a:p>
        </p:txBody>
      </p:sp>
      <p:sp>
        <p:nvSpPr>
          <p:cNvPr id="6" name="Rectangle 5">
            <a:extLst>
              <a:ext uri="{FF2B5EF4-FFF2-40B4-BE49-F238E27FC236}">
                <a16:creationId xmlns:a16="http://schemas.microsoft.com/office/drawing/2014/main" id="{5D5ED944-84E1-4644-91E7-77F6D2506D80}"/>
              </a:ext>
            </a:extLst>
          </p:cNvPr>
          <p:cNvSpPr/>
          <p:nvPr/>
        </p:nvSpPr>
        <p:spPr>
          <a:xfrm>
            <a:off x="6146468" y="1687966"/>
            <a:ext cx="2778135" cy="43471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rPr>
              <a:t>Practice</a:t>
            </a:r>
          </a:p>
        </p:txBody>
      </p:sp>
      <p:sp>
        <p:nvSpPr>
          <p:cNvPr id="10" name="Rectangle 9">
            <a:extLst>
              <a:ext uri="{FF2B5EF4-FFF2-40B4-BE49-F238E27FC236}">
                <a16:creationId xmlns:a16="http://schemas.microsoft.com/office/drawing/2014/main" id="{EE6E2EDD-1000-4266-8818-E4859236049C}"/>
              </a:ext>
            </a:extLst>
          </p:cNvPr>
          <p:cNvSpPr/>
          <p:nvPr/>
        </p:nvSpPr>
        <p:spPr>
          <a:xfrm>
            <a:off x="9025540" y="1676492"/>
            <a:ext cx="2778135" cy="43471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rPr>
              <a:t>Organizational Initiatives</a:t>
            </a:r>
          </a:p>
        </p:txBody>
      </p:sp>
      <p:sp>
        <p:nvSpPr>
          <p:cNvPr id="12" name="Content Placeholder 2">
            <a:extLst>
              <a:ext uri="{FF2B5EF4-FFF2-40B4-BE49-F238E27FC236}">
                <a16:creationId xmlns:a16="http://schemas.microsoft.com/office/drawing/2014/main" id="{C7CD9EDD-C775-42F2-8ECC-CB6BA1C53188}"/>
              </a:ext>
            </a:extLst>
          </p:cNvPr>
          <p:cNvSpPr txBox="1">
            <a:spLocks/>
          </p:cNvSpPr>
          <p:nvPr/>
        </p:nvSpPr>
        <p:spPr>
          <a:xfrm>
            <a:off x="388325" y="2191381"/>
            <a:ext cx="2778135" cy="4187106"/>
          </a:xfrm>
          <a:prstGeom prst="rect">
            <a:avLst/>
          </a:prstGeom>
        </p:spPr>
        <p:txBody>
          <a:bodyPr vert="horz" lIns="91440" tIns="45720" rIns="91440" bIns="45720" rtlCol="0">
            <a:normAutofit/>
          </a:bodyPr>
          <a:lstStyle>
            <a:lvl1pPr marL="119063" indent="-119063" algn="l" defTabSz="914400" rtl="0" eaLnBrk="1" latinLnBrk="0" hangingPunct="1">
              <a:spcBef>
                <a:spcPct val="20000"/>
              </a:spcBef>
              <a:buClr>
                <a:schemeClr val="bg1"/>
              </a:buClr>
              <a:buFont typeface="Arial" pitchFamily="34" charset="0"/>
              <a:buChar char="•"/>
              <a:defRPr sz="2000" b="1" kern="1200">
                <a:solidFill>
                  <a:schemeClr val="accent1"/>
                </a:solidFill>
                <a:latin typeface="Calibri" panose="020F0502020204030204" pitchFamily="34" charset="0"/>
                <a:ea typeface="Verdana" panose="020B0604030504040204" pitchFamily="34" charset="0"/>
                <a:cs typeface="Arial" panose="020B0604020202020204" pitchFamily="34" charset="0"/>
              </a:defRPr>
            </a:lvl1pPr>
            <a:lvl2pPr marL="457200" indent="-228600" algn="l" defTabSz="914400" rtl="0" eaLnBrk="1" latinLnBrk="0" hangingPunct="1">
              <a:spcBef>
                <a:spcPct val="20000"/>
              </a:spcBef>
              <a:buClr>
                <a:schemeClr val="accent1"/>
              </a:buClr>
              <a:buFont typeface="Arial" pitchFamily="34" charset="0"/>
              <a:buChar char="•"/>
              <a:defRPr sz="1800" kern="1200">
                <a:solidFill>
                  <a:schemeClr val="tx1"/>
                </a:solidFill>
                <a:latin typeface="Calibri" panose="020F0502020204030204" pitchFamily="34" charset="0"/>
                <a:ea typeface="Verdana" panose="020B0604030504040204" pitchFamily="34" charset="0"/>
                <a:cs typeface="Arial" panose="020B0604020202020204" pitchFamily="34" charset="0"/>
              </a:defRPr>
            </a:lvl2pPr>
            <a:lvl3pPr marL="685800" indent="-228600" algn="l" defTabSz="914400" rtl="0" eaLnBrk="1" latinLnBrk="0" hangingPunct="1">
              <a:spcBef>
                <a:spcPct val="20000"/>
              </a:spcBef>
              <a:buClr>
                <a:schemeClr val="accent1"/>
              </a:buClr>
              <a:buFont typeface="Calibri" pitchFamily="34" charset="0"/>
              <a:buChar char="‒"/>
              <a:defRPr sz="1600" kern="1200">
                <a:solidFill>
                  <a:schemeClr val="tx1"/>
                </a:solidFill>
                <a:latin typeface="Calibri" panose="020F0502020204030204" pitchFamily="34" charset="0"/>
                <a:ea typeface="Verdana" panose="020B0604030504040204" pitchFamily="34" charset="0"/>
                <a:cs typeface="Arial" panose="020B0604020202020204" pitchFamily="34" charset="0"/>
              </a:defRPr>
            </a:lvl3pPr>
            <a:lvl4pPr marL="1033463" indent="-228600" algn="l" defTabSz="914400" rtl="0" eaLnBrk="1" latinLnBrk="0" hangingPunct="1">
              <a:spcBef>
                <a:spcPct val="20000"/>
              </a:spcBef>
              <a:buClr>
                <a:schemeClr val="accent1"/>
              </a:buClr>
              <a:buFont typeface="Arial" pitchFamily="34" charset="0"/>
              <a:buChar char="»"/>
              <a:defRPr sz="1400" kern="1200">
                <a:solidFill>
                  <a:schemeClr val="tx1"/>
                </a:solidFill>
                <a:latin typeface="Calibri" panose="020F0502020204030204" pitchFamily="34" charset="0"/>
                <a:ea typeface="Verdana" panose="020B0604030504040204" pitchFamily="34" charset="0"/>
                <a:cs typeface="Arial" panose="020B0604020202020204" pitchFamily="34" charset="0"/>
              </a:defRPr>
            </a:lvl4pPr>
            <a:lvl5pPr marL="1371600" indent="-228600" algn="l" defTabSz="914400" rtl="0" eaLnBrk="1" latinLnBrk="0" hangingPunct="1">
              <a:spcBef>
                <a:spcPct val="20000"/>
              </a:spcBef>
              <a:buClr>
                <a:schemeClr val="accent1"/>
              </a:buClr>
              <a:buFont typeface="Wingdings" pitchFamily="2" charset="2"/>
              <a:buChar char="v"/>
              <a:defRPr sz="1400" kern="1200">
                <a:solidFill>
                  <a:schemeClr val="tx1"/>
                </a:solidFill>
                <a:latin typeface="Calibri" panose="020F0502020204030204" pitchFamily="34" charset="0"/>
                <a:ea typeface="Verdana" panose="020B0604030504040204" pitchFamily="34" charset="0"/>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300"/>
              </a:spcAft>
              <a:buClr>
                <a:schemeClr val="accent1"/>
              </a:buClr>
            </a:pPr>
            <a:r>
              <a:rPr lang="en-US" sz="1600" b="0" dirty="0">
                <a:solidFill>
                  <a:schemeClr val="tx1"/>
                </a:solidFill>
                <a:latin typeface="+mn-lt"/>
                <a:ea typeface="Times New Roman" panose="02020603050405020304" pitchFamily="18" charset="0"/>
              </a:rPr>
              <a:t>Pursuit of internationally ranked, vanguard, high impact collaborative research </a:t>
            </a:r>
          </a:p>
          <a:p>
            <a:pPr>
              <a:spcAft>
                <a:spcPts val="300"/>
              </a:spcAft>
              <a:buClr>
                <a:schemeClr val="accent1"/>
              </a:buClr>
            </a:pPr>
            <a:r>
              <a:rPr lang="en-US" sz="1600" b="0" dirty="0">
                <a:solidFill>
                  <a:schemeClr val="tx1"/>
                </a:solidFill>
                <a:latin typeface="+mn-lt"/>
                <a:ea typeface="Times New Roman" panose="02020603050405020304" pitchFamily="18" charset="0"/>
              </a:rPr>
              <a:t>Recruitment and retention of  high impact faculty </a:t>
            </a:r>
          </a:p>
          <a:p>
            <a:pPr>
              <a:spcAft>
                <a:spcPts val="300"/>
              </a:spcAft>
              <a:buClr>
                <a:schemeClr val="accent1"/>
              </a:buClr>
            </a:pPr>
            <a:r>
              <a:rPr lang="en-US" sz="1600" b="0" dirty="0">
                <a:solidFill>
                  <a:schemeClr val="tx1"/>
                </a:solidFill>
                <a:latin typeface="+mn-lt"/>
                <a:ea typeface="Times New Roman" panose="02020603050405020304" pitchFamily="18" charset="0"/>
              </a:rPr>
              <a:t>Our focus on entrepreneurship and translation</a:t>
            </a:r>
          </a:p>
          <a:p>
            <a:pPr lvl="1">
              <a:spcAft>
                <a:spcPts val="300"/>
              </a:spcAft>
            </a:pPr>
            <a:r>
              <a:rPr lang="en-US" sz="1400" b="0" dirty="0">
                <a:solidFill>
                  <a:schemeClr val="tx1"/>
                </a:solidFill>
                <a:latin typeface="+mn-lt"/>
                <a:ea typeface="Times New Roman" panose="02020603050405020304" pitchFamily="18" charset="0"/>
              </a:rPr>
              <a:t>Support sustainability of the EII, including new DDI and READDI initiatives</a:t>
            </a:r>
          </a:p>
          <a:p>
            <a:pPr>
              <a:spcAft>
                <a:spcPts val="300"/>
              </a:spcAft>
              <a:buClr>
                <a:schemeClr val="accent1"/>
              </a:buClr>
            </a:pPr>
            <a:r>
              <a:rPr lang="en-US" sz="1600" b="0" dirty="0">
                <a:solidFill>
                  <a:schemeClr val="tx1"/>
                </a:solidFill>
                <a:latin typeface="+mn-lt"/>
                <a:ea typeface="Times New Roman" panose="02020603050405020304" pitchFamily="18" charset="0"/>
              </a:rPr>
              <a:t>Support of our Centers’ fiscal sustainability and high impact</a:t>
            </a:r>
            <a:endParaRPr lang="en-US" sz="1400" b="1" dirty="0">
              <a:solidFill>
                <a:schemeClr val="tx1"/>
              </a:solidFill>
              <a:latin typeface="+mn-lt"/>
            </a:endParaRPr>
          </a:p>
        </p:txBody>
      </p:sp>
      <p:sp>
        <p:nvSpPr>
          <p:cNvPr id="13" name="Content Placeholder 2">
            <a:extLst>
              <a:ext uri="{FF2B5EF4-FFF2-40B4-BE49-F238E27FC236}">
                <a16:creationId xmlns:a16="http://schemas.microsoft.com/office/drawing/2014/main" id="{1C0EE004-0B9C-4D80-9236-E03E82CEB2FA}"/>
              </a:ext>
            </a:extLst>
          </p:cNvPr>
          <p:cNvSpPr txBox="1">
            <a:spLocks/>
          </p:cNvSpPr>
          <p:nvPr/>
        </p:nvSpPr>
        <p:spPr>
          <a:xfrm>
            <a:off x="3267396" y="2191381"/>
            <a:ext cx="2778135" cy="4187106"/>
          </a:xfrm>
          <a:prstGeom prst="rect">
            <a:avLst/>
          </a:prstGeom>
        </p:spPr>
        <p:txBody>
          <a:bodyPr vert="horz" lIns="91440" tIns="45720" rIns="91440" bIns="45720" rtlCol="0">
            <a:normAutofit/>
          </a:bodyPr>
          <a:lstStyle>
            <a:lvl1pPr marL="119063" indent="-119063" algn="l" defTabSz="914400" rtl="0" eaLnBrk="1" latinLnBrk="0" hangingPunct="1">
              <a:spcBef>
                <a:spcPct val="20000"/>
              </a:spcBef>
              <a:buClr>
                <a:schemeClr val="bg1"/>
              </a:buClr>
              <a:buFont typeface="Arial" pitchFamily="34" charset="0"/>
              <a:buChar char="•"/>
              <a:defRPr sz="2000" b="1" kern="1200">
                <a:solidFill>
                  <a:schemeClr val="accent1"/>
                </a:solidFill>
                <a:latin typeface="Calibri" panose="020F0502020204030204" pitchFamily="34" charset="0"/>
                <a:ea typeface="Verdana" panose="020B0604030504040204" pitchFamily="34" charset="0"/>
                <a:cs typeface="Arial" panose="020B0604020202020204" pitchFamily="34" charset="0"/>
              </a:defRPr>
            </a:lvl1pPr>
            <a:lvl2pPr marL="457200" indent="-228600" algn="l" defTabSz="914400" rtl="0" eaLnBrk="1" latinLnBrk="0" hangingPunct="1">
              <a:spcBef>
                <a:spcPct val="20000"/>
              </a:spcBef>
              <a:buClr>
                <a:schemeClr val="accent1"/>
              </a:buClr>
              <a:buFont typeface="Arial" pitchFamily="34" charset="0"/>
              <a:buChar char="•"/>
              <a:defRPr sz="1800" kern="1200">
                <a:solidFill>
                  <a:schemeClr val="tx1"/>
                </a:solidFill>
                <a:latin typeface="Calibri" panose="020F0502020204030204" pitchFamily="34" charset="0"/>
                <a:ea typeface="Verdana" panose="020B0604030504040204" pitchFamily="34" charset="0"/>
                <a:cs typeface="Arial" panose="020B0604020202020204" pitchFamily="34" charset="0"/>
              </a:defRPr>
            </a:lvl2pPr>
            <a:lvl3pPr marL="685800" indent="-228600" algn="l" defTabSz="914400" rtl="0" eaLnBrk="1" latinLnBrk="0" hangingPunct="1">
              <a:spcBef>
                <a:spcPct val="20000"/>
              </a:spcBef>
              <a:buClr>
                <a:schemeClr val="accent1"/>
              </a:buClr>
              <a:buFont typeface="Calibri" pitchFamily="34" charset="0"/>
              <a:buChar char="‒"/>
              <a:defRPr sz="1600" kern="1200">
                <a:solidFill>
                  <a:schemeClr val="tx1"/>
                </a:solidFill>
                <a:latin typeface="Calibri" panose="020F0502020204030204" pitchFamily="34" charset="0"/>
                <a:ea typeface="Verdana" panose="020B0604030504040204" pitchFamily="34" charset="0"/>
                <a:cs typeface="Arial" panose="020B0604020202020204" pitchFamily="34" charset="0"/>
              </a:defRPr>
            </a:lvl3pPr>
            <a:lvl4pPr marL="1033463" indent="-228600" algn="l" defTabSz="914400" rtl="0" eaLnBrk="1" latinLnBrk="0" hangingPunct="1">
              <a:spcBef>
                <a:spcPct val="20000"/>
              </a:spcBef>
              <a:buClr>
                <a:schemeClr val="accent1"/>
              </a:buClr>
              <a:buFont typeface="Arial" pitchFamily="34" charset="0"/>
              <a:buChar char="»"/>
              <a:defRPr sz="1400" kern="1200">
                <a:solidFill>
                  <a:schemeClr val="tx1"/>
                </a:solidFill>
                <a:latin typeface="Calibri" panose="020F0502020204030204" pitchFamily="34" charset="0"/>
                <a:ea typeface="Verdana" panose="020B0604030504040204" pitchFamily="34" charset="0"/>
                <a:cs typeface="Arial" panose="020B0604020202020204" pitchFamily="34" charset="0"/>
              </a:defRPr>
            </a:lvl4pPr>
            <a:lvl5pPr marL="1371600" indent="-228600" algn="l" defTabSz="914400" rtl="0" eaLnBrk="1" latinLnBrk="0" hangingPunct="1">
              <a:spcBef>
                <a:spcPct val="20000"/>
              </a:spcBef>
              <a:buClr>
                <a:schemeClr val="accent1"/>
              </a:buClr>
              <a:buFont typeface="Wingdings" pitchFamily="2" charset="2"/>
              <a:buChar char="v"/>
              <a:defRPr sz="1400" kern="1200">
                <a:solidFill>
                  <a:schemeClr val="tx1"/>
                </a:solidFill>
                <a:latin typeface="Calibri" panose="020F0502020204030204" pitchFamily="34" charset="0"/>
                <a:ea typeface="Verdana" panose="020B0604030504040204" pitchFamily="34" charset="0"/>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300"/>
              </a:spcAft>
              <a:buClr>
                <a:schemeClr val="accent1"/>
              </a:buClr>
            </a:pPr>
            <a:r>
              <a:rPr lang="en-US" sz="1600" b="0" dirty="0">
                <a:solidFill>
                  <a:schemeClr val="tx1"/>
                </a:solidFill>
                <a:latin typeface="+mn-lt"/>
                <a:ea typeface="Times New Roman" panose="02020603050405020304" pitchFamily="18" charset="0"/>
              </a:rPr>
              <a:t>Leading in educational innovation through research and educator development, nationally and internationally</a:t>
            </a:r>
          </a:p>
          <a:p>
            <a:pPr>
              <a:spcAft>
                <a:spcPts val="300"/>
              </a:spcAft>
              <a:buClr>
                <a:schemeClr val="accent1"/>
              </a:buClr>
            </a:pPr>
            <a:r>
              <a:rPr lang="en-US" sz="1600" b="0" dirty="0">
                <a:solidFill>
                  <a:schemeClr val="tx1"/>
                </a:solidFill>
                <a:ea typeface="Times New Roman" panose="02020603050405020304" pitchFamily="18" charset="0"/>
              </a:rPr>
              <a:t>Our approach to Continual Quality Improvement of our strong curricula </a:t>
            </a:r>
          </a:p>
          <a:p>
            <a:pPr>
              <a:spcAft>
                <a:spcPts val="300"/>
              </a:spcAft>
              <a:buClr>
                <a:schemeClr val="accent1"/>
              </a:buClr>
            </a:pPr>
            <a:r>
              <a:rPr lang="en-US" sz="1600" b="0" dirty="0">
                <a:solidFill>
                  <a:schemeClr val="tx1"/>
                </a:solidFill>
                <a:ea typeface="Times New Roman" panose="02020603050405020304" pitchFamily="18" charset="0"/>
              </a:rPr>
              <a:t>Outreach to NC practice sites/partnership development</a:t>
            </a:r>
          </a:p>
          <a:p>
            <a:pPr marL="0" indent="0">
              <a:spcAft>
                <a:spcPts val="300"/>
              </a:spcAft>
              <a:buClr>
                <a:schemeClr val="accent1"/>
              </a:buClr>
              <a:buNone/>
            </a:pPr>
            <a:r>
              <a:rPr lang="en-US" sz="1600" b="0" dirty="0">
                <a:solidFill>
                  <a:schemeClr val="tx1"/>
                </a:solidFill>
                <a:latin typeface="+mn-lt"/>
                <a:ea typeface="Times New Roman" panose="02020603050405020304" pitchFamily="18" charset="0"/>
              </a:rPr>
              <a:t> </a:t>
            </a:r>
          </a:p>
          <a:p>
            <a:pPr>
              <a:spcAft>
                <a:spcPts val="300"/>
              </a:spcAft>
              <a:buClr>
                <a:schemeClr val="accent1"/>
              </a:buClr>
            </a:pPr>
            <a:endParaRPr lang="en-US" sz="1600" b="0" dirty="0">
              <a:solidFill>
                <a:schemeClr val="tx1"/>
              </a:solidFill>
              <a:latin typeface="+mn-lt"/>
              <a:ea typeface="Times New Roman" panose="02020603050405020304" pitchFamily="18" charset="0"/>
            </a:endParaRPr>
          </a:p>
          <a:p>
            <a:pPr>
              <a:spcAft>
                <a:spcPts val="300"/>
              </a:spcAft>
              <a:buClr>
                <a:schemeClr val="accent1"/>
              </a:buClr>
            </a:pPr>
            <a:endParaRPr lang="en-US" sz="1600" b="0" dirty="0">
              <a:solidFill>
                <a:schemeClr val="tx1"/>
              </a:solidFill>
              <a:latin typeface="+mn-lt"/>
              <a:ea typeface="Times New Roman" panose="02020603050405020304" pitchFamily="18" charset="0"/>
            </a:endParaRPr>
          </a:p>
          <a:p>
            <a:pPr>
              <a:spcAft>
                <a:spcPts val="300"/>
              </a:spcAft>
              <a:buClr>
                <a:schemeClr val="accent1"/>
              </a:buClr>
            </a:pPr>
            <a:endParaRPr lang="en-US" sz="1600" b="0" dirty="0">
              <a:solidFill>
                <a:schemeClr val="tx1"/>
              </a:solidFill>
              <a:latin typeface="+mn-lt"/>
              <a:ea typeface="Times New Roman" panose="02020603050405020304" pitchFamily="18" charset="0"/>
            </a:endParaRPr>
          </a:p>
        </p:txBody>
      </p:sp>
      <p:sp>
        <p:nvSpPr>
          <p:cNvPr id="14" name="Content Placeholder 2">
            <a:extLst>
              <a:ext uri="{FF2B5EF4-FFF2-40B4-BE49-F238E27FC236}">
                <a16:creationId xmlns:a16="http://schemas.microsoft.com/office/drawing/2014/main" id="{A4E28775-1D57-46C6-B7D4-E19F84F53783}"/>
              </a:ext>
            </a:extLst>
          </p:cNvPr>
          <p:cNvSpPr txBox="1">
            <a:spLocks/>
          </p:cNvSpPr>
          <p:nvPr/>
        </p:nvSpPr>
        <p:spPr>
          <a:xfrm>
            <a:off x="9025536" y="2174355"/>
            <a:ext cx="2778135" cy="4187106"/>
          </a:xfrm>
          <a:prstGeom prst="rect">
            <a:avLst/>
          </a:prstGeom>
        </p:spPr>
        <p:txBody>
          <a:bodyPr vert="horz" lIns="91440" tIns="45720" rIns="91440" bIns="45720" rtlCol="0">
            <a:normAutofit/>
          </a:bodyPr>
          <a:lstStyle>
            <a:lvl1pPr marL="119063" indent="-119063" algn="l" defTabSz="914400" rtl="0" eaLnBrk="1" latinLnBrk="0" hangingPunct="1">
              <a:spcBef>
                <a:spcPct val="20000"/>
              </a:spcBef>
              <a:buClr>
                <a:schemeClr val="bg1"/>
              </a:buClr>
              <a:buFont typeface="Arial" pitchFamily="34" charset="0"/>
              <a:buChar char="•"/>
              <a:defRPr sz="2000" b="1" kern="1200">
                <a:solidFill>
                  <a:schemeClr val="accent1"/>
                </a:solidFill>
                <a:latin typeface="Calibri" panose="020F0502020204030204" pitchFamily="34" charset="0"/>
                <a:ea typeface="Verdana" panose="020B0604030504040204" pitchFamily="34" charset="0"/>
                <a:cs typeface="Arial" panose="020B0604020202020204" pitchFamily="34" charset="0"/>
              </a:defRPr>
            </a:lvl1pPr>
            <a:lvl2pPr marL="457200" indent="-228600" algn="l" defTabSz="914400" rtl="0" eaLnBrk="1" latinLnBrk="0" hangingPunct="1">
              <a:spcBef>
                <a:spcPct val="20000"/>
              </a:spcBef>
              <a:buClr>
                <a:schemeClr val="accent1"/>
              </a:buClr>
              <a:buFont typeface="Arial" pitchFamily="34" charset="0"/>
              <a:buChar char="•"/>
              <a:defRPr sz="1800" kern="1200">
                <a:solidFill>
                  <a:schemeClr val="tx1"/>
                </a:solidFill>
                <a:latin typeface="Calibri" panose="020F0502020204030204" pitchFamily="34" charset="0"/>
                <a:ea typeface="Verdana" panose="020B0604030504040204" pitchFamily="34" charset="0"/>
                <a:cs typeface="Arial" panose="020B0604020202020204" pitchFamily="34" charset="0"/>
              </a:defRPr>
            </a:lvl2pPr>
            <a:lvl3pPr marL="685800" indent="-228600" algn="l" defTabSz="914400" rtl="0" eaLnBrk="1" latinLnBrk="0" hangingPunct="1">
              <a:spcBef>
                <a:spcPct val="20000"/>
              </a:spcBef>
              <a:buClr>
                <a:schemeClr val="accent1"/>
              </a:buClr>
              <a:buFont typeface="Calibri" pitchFamily="34" charset="0"/>
              <a:buChar char="‒"/>
              <a:defRPr sz="1600" kern="1200">
                <a:solidFill>
                  <a:schemeClr val="tx1"/>
                </a:solidFill>
                <a:latin typeface="Calibri" panose="020F0502020204030204" pitchFamily="34" charset="0"/>
                <a:ea typeface="Verdana" panose="020B0604030504040204" pitchFamily="34" charset="0"/>
                <a:cs typeface="Arial" panose="020B0604020202020204" pitchFamily="34" charset="0"/>
              </a:defRPr>
            </a:lvl3pPr>
            <a:lvl4pPr marL="1033463" indent="-228600" algn="l" defTabSz="914400" rtl="0" eaLnBrk="1" latinLnBrk="0" hangingPunct="1">
              <a:spcBef>
                <a:spcPct val="20000"/>
              </a:spcBef>
              <a:buClr>
                <a:schemeClr val="accent1"/>
              </a:buClr>
              <a:buFont typeface="Arial" pitchFamily="34" charset="0"/>
              <a:buChar char="»"/>
              <a:defRPr sz="1400" kern="1200">
                <a:solidFill>
                  <a:schemeClr val="tx1"/>
                </a:solidFill>
                <a:latin typeface="Calibri" panose="020F0502020204030204" pitchFamily="34" charset="0"/>
                <a:ea typeface="Verdana" panose="020B0604030504040204" pitchFamily="34" charset="0"/>
                <a:cs typeface="Arial" panose="020B0604020202020204" pitchFamily="34" charset="0"/>
              </a:defRPr>
            </a:lvl4pPr>
            <a:lvl5pPr marL="1371600" indent="-228600" algn="l" defTabSz="914400" rtl="0" eaLnBrk="1" latinLnBrk="0" hangingPunct="1">
              <a:spcBef>
                <a:spcPct val="20000"/>
              </a:spcBef>
              <a:buClr>
                <a:schemeClr val="accent1"/>
              </a:buClr>
              <a:buFont typeface="Wingdings" pitchFamily="2" charset="2"/>
              <a:buChar char="v"/>
              <a:defRPr sz="1400" kern="1200">
                <a:solidFill>
                  <a:schemeClr val="tx1"/>
                </a:solidFill>
                <a:latin typeface="Calibri" panose="020F0502020204030204" pitchFamily="34" charset="0"/>
                <a:ea typeface="Verdana" panose="020B0604030504040204" pitchFamily="34" charset="0"/>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300"/>
              </a:spcAft>
              <a:buClr>
                <a:schemeClr val="accent1"/>
              </a:buClr>
            </a:pPr>
            <a:r>
              <a:rPr lang="en-US" sz="1600" b="0" dirty="0">
                <a:solidFill>
                  <a:schemeClr val="tx1"/>
                </a:solidFill>
                <a:latin typeface="+mn-lt"/>
              </a:rPr>
              <a:t>Our focus on data driven decision making </a:t>
            </a:r>
          </a:p>
          <a:p>
            <a:pPr>
              <a:spcAft>
                <a:spcPts val="300"/>
              </a:spcAft>
              <a:buClr>
                <a:schemeClr val="accent1"/>
              </a:buClr>
            </a:pPr>
            <a:r>
              <a:rPr lang="en-US" sz="1600" b="0" dirty="0">
                <a:solidFill>
                  <a:schemeClr val="tx1"/>
                </a:solidFill>
                <a:latin typeface="+mn-lt"/>
              </a:rPr>
              <a:t>Enhancing faculty, staff, student, and alumni engagement </a:t>
            </a:r>
          </a:p>
          <a:p>
            <a:pPr>
              <a:spcAft>
                <a:spcPts val="300"/>
              </a:spcAft>
              <a:buClr>
                <a:schemeClr val="accent1"/>
              </a:buClr>
            </a:pPr>
            <a:r>
              <a:rPr lang="en-US" sz="1600" b="0" dirty="0">
                <a:solidFill>
                  <a:schemeClr val="tx1"/>
                </a:solidFill>
                <a:latin typeface="+mn-lt"/>
              </a:rPr>
              <a:t>Faculty mentoring programs </a:t>
            </a:r>
            <a:endParaRPr lang="en-US" sz="1400" b="1" dirty="0">
              <a:solidFill>
                <a:schemeClr val="tx1"/>
              </a:solidFill>
              <a:latin typeface="+mn-lt"/>
            </a:endParaRPr>
          </a:p>
        </p:txBody>
      </p:sp>
      <p:sp>
        <p:nvSpPr>
          <p:cNvPr id="15" name="Content Placeholder 2">
            <a:extLst>
              <a:ext uri="{FF2B5EF4-FFF2-40B4-BE49-F238E27FC236}">
                <a16:creationId xmlns:a16="http://schemas.microsoft.com/office/drawing/2014/main" id="{631ED835-8200-4B76-BE45-3DE1CB3DF595}"/>
              </a:ext>
            </a:extLst>
          </p:cNvPr>
          <p:cNvSpPr txBox="1">
            <a:spLocks/>
          </p:cNvSpPr>
          <p:nvPr/>
        </p:nvSpPr>
        <p:spPr>
          <a:xfrm>
            <a:off x="6146467" y="2191381"/>
            <a:ext cx="2778135" cy="4187106"/>
          </a:xfrm>
          <a:prstGeom prst="rect">
            <a:avLst/>
          </a:prstGeom>
        </p:spPr>
        <p:txBody>
          <a:bodyPr vert="horz" lIns="91440" tIns="45720" rIns="91440" bIns="45720" rtlCol="0">
            <a:normAutofit/>
          </a:bodyPr>
          <a:lstStyle>
            <a:lvl1pPr marL="119063" indent="-119063" algn="l" defTabSz="914400" rtl="0" eaLnBrk="1" latinLnBrk="0" hangingPunct="1">
              <a:spcBef>
                <a:spcPct val="20000"/>
              </a:spcBef>
              <a:buClr>
                <a:schemeClr val="bg1"/>
              </a:buClr>
              <a:buFont typeface="Arial" pitchFamily="34" charset="0"/>
              <a:buChar char="•"/>
              <a:defRPr sz="2000" b="1" kern="1200">
                <a:solidFill>
                  <a:schemeClr val="accent1"/>
                </a:solidFill>
                <a:latin typeface="Calibri" panose="020F0502020204030204" pitchFamily="34" charset="0"/>
                <a:ea typeface="Verdana" panose="020B0604030504040204" pitchFamily="34" charset="0"/>
                <a:cs typeface="Arial" panose="020B0604020202020204" pitchFamily="34" charset="0"/>
              </a:defRPr>
            </a:lvl1pPr>
            <a:lvl2pPr marL="457200" indent="-228600" algn="l" defTabSz="914400" rtl="0" eaLnBrk="1" latinLnBrk="0" hangingPunct="1">
              <a:spcBef>
                <a:spcPct val="20000"/>
              </a:spcBef>
              <a:buClr>
                <a:schemeClr val="accent1"/>
              </a:buClr>
              <a:buFont typeface="Arial" pitchFamily="34" charset="0"/>
              <a:buChar char="•"/>
              <a:defRPr sz="1800" kern="1200">
                <a:solidFill>
                  <a:schemeClr val="tx1"/>
                </a:solidFill>
                <a:latin typeface="Calibri" panose="020F0502020204030204" pitchFamily="34" charset="0"/>
                <a:ea typeface="Verdana" panose="020B0604030504040204" pitchFamily="34" charset="0"/>
                <a:cs typeface="Arial" panose="020B0604020202020204" pitchFamily="34" charset="0"/>
              </a:defRPr>
            </a:lvl2pPr>
            <a:lvl3pPr marL="685800" indent="-228600" algn="l" defTabSz="914400" rtl="0" eaLnBrk="1" latinLnBrk="0" hangingPunct="1">
              <a:spcBef>
                <a:spcPct val="20000"/>
              </a:spcBef>
              <a:buClr>
                <a:schemeClr val="accent1"/>
              </a:buClr>
              <a:buFont typeface="Calibri" pitchFamily="34" charset="0"/>
              <a:buChar char="‒"/>
              <a:defRPr sz="1600" kern="1200">
                <a:solidFill>
                  <a:schemeClr val="tx1"/>
                </a:solidFill>
                <a:latin typeface="Calibri" panose="020F0502020204030204" pitchFamily="34" charset="0"/>
                <a:ea typeface="Verdana" panose="020B0604030504040204" pitchFamily="34" charset="0"/>
                <a:cs typeface="Arial" panose="020B0604020202020204" pitchFamily="34" charset="0"/>
              </a:defRPr>
            </a:lvl3pPr>
            <a:lvl4pPr marL="1033463" indent="-228600" algn="l" defTabSz="914400" rtl="0" eaLnBrk="1" latinLnBrk="0" hangingPunct="1">
              <a:spcBef>
                <a:spcPct val="20000"/>
              </a:spcBef>
              <a:buClr>
                <a:schemeClr val="accent1"/>
              </a:buClr>
              <a:buFont typeface="Arial" pitchFamily="34" charset="0"/>
              <a:buChar char="»"/>
              <a:defRPr sz="1400" kern="1200">
                <a:solidFill>
                  <a:schemeClr val="tx1"/>
                </a:solidFill>
                <a:latin typeface="Calibri" panose="020F0502020204030204" pitchFamily="34" charset="0"/>
                <a:ea typeface="Verdana" panose="020B0604030504040204" pitchFamily="34" charset="0"/>
                <a:cs typeface="Arial" panose="020B0604020202020204" pitchFamily="34" charset="0"/>
              </a:defRPr>
            </a:lvl4pPr>
            <a:lvl5pPr marL="1371600" indent="-228600" algn="l" defTabSz="914400" rtl="0" eaLnBrk="1" latinLnBrk="0" hangingPunct="1">
              <a:spcBef>
                <a:spcPct val="20000"/>
              </a:spcBef>
              <a:buClr>
                <a:schemeClr val="accent1"/>
              </a:buClr>
              <a:buFont typeface="Wingdings" pitchFamily="2" charset="2"/>
              <a:buChar char="v"/>
              <a:defRPr sz="1400" kern="1200">
                <a:solidFill>
                  <a:schemeClr val="tx1"/>
                </a:solidFill>
                <a:latin typeface="Calibri" panose="020F0502020204030204" pitchFamily="34" charset="0"/>
                <a:ea typeface="Verdana" panose="020B0604030504040204" pitchFamily="34" charset="0"/>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300"/>
              </a:spcAft>
              <a:buClr>
                <a:schemeClr val="accent1"/>
              </a:buClr>
            </a:pPr>
            <a:r>
              <a:rPr lang="en-US" sz="1600" b="0" dirty="0">
                <a:solidFill>
                  <a:schemeClr val="tx1"/>
                </a:solidFill>
                <a:latin typeface="+mn-lt"/>
              </a:rPr>
              <a:t>Connecting and enhancing our relationship with key stakeholders</a:t>
            </a:r>
          </a:p>
          <a:p>
            <a:pPr>
              <a:spcAft>
                <a:spcPts val="300"/>
              </a:spcAft>
              <a:buClr>
                <a:schemeClr val="accent1"/>
              </a:buClr>
            </a:pPr>
            <a:r>
              <a:rPr lang="en-US" sz="1600" b="0" dirty="0">
                <a:solidFill>
                  <a:schemeClr val="tx2"/>
                </a:solidFill>
                <a:latin typeface="+mn-lt"/>
              </a:rPr>
              <a:t>Strengthening our relationships with health system pharmacy partners</a:t>
            </a:r>
          </a:p>
          <a:p>
            <a:pPr>
              <a:spcAft>
                <a:spcPts val="300"/>
              </a:spcAft>
              <a:buClr>
                <a:schemeClr val="accent1"/>
              </a:buClr>
            </a:pPr>
            <a:r>
              <a:rPr lang="en-US" sz="1600" b="0" dirty="0">
                <a:solidFill>
                  <a:schemeClr val="tx1"/>
                </a:solidFill>
                <a:latin typeface="+mn-lt"/>
              </a:rPr>
              <a:t>Expanding funded practice-based research efforts </a:t>
            </a:r>
          </a:p>
          <a:p>
            <a:pPr>
              <a:spcAft>
                <a:spcPts val="300"/>
              </a:spcAft>
              <a:buClr>
                <a:schemeClr val="accent1"/>
              </a:buClr>
            </a:pPr>
            <a:r>
              <a:rPr lang="en-US" sz="1600" b="0" dirty="0">
                <a:solidFill>
                  <a:schemeClr val="tx1"/>
                </a:solidFill>
                <a:latin typeface="+mn-lt"/>
              </a:rPr>
              <a:t>Developing impactful advocacy initiatives </a:t>
            </a:r>
          </a:p>
        </p:txBody>
      </p:sp>
      <p:sp>
        <p:nvSpPr>
          <p:cNvPr id="16" name="TextBox 15">
            <a:extLst>
              <a:ext uri="{FF2B5EF4-FFF2-40B4-BE49-F238E27FC236}">
                <a16:creationId xmlns:a16="http://schemas.microsoft.com/office/drawing/2014/main" id="{BE420ADD-14FA-416F-8E11-86DCDE2E0AA9}"/>
              </a:ext>
            </a:extLst>
          </p:cNvPr>
          <p:cNvSpPr txBox="1"/>
          <p:nvPr/>
        </p:nvSpPr>
        <p:spPr>
          <a:xfrm>
            <a:off x="388325" y="6072377"/>
            <a:ext cx="11415345" cy="338554"/>
          </a:xfrm>
          <a:prstGeom prst="rect">
            <a:avLst/>
          </a:prstGeom>
          <a:solidFill>
            <a:schemeClr val="bg1">
              <a:lumMod val="95000"/>
            </a:schemeClr>
          </a:solidFill>
        </p:spPr>
        <p:txBody>
          <a:bodyPr wrap="square" rtlCol="0">
            <a:spAutoFit/>
          </a:bodyPr>
          <a:lstStyle/>
          <a:p>
            <a:pPr algn="ctr"/>
            <a:r>
              <a:rPr lang="en-US" sz="1600" b="1" dirty="0"/>
              <a:t>Pan-ESOP initiatives: The Partnership in Patient Care, </a:t>
            </a:r>
            <a:r>
              <a:rPr lang="en-US" sz="1600" b="1" dirty="0" err="1"/>
              <a:t>PharmAlliance</a:t>
            </a:r>
            <a:r>
              <a:rPr lang="en-US" sz="1600" b="1" dirty="0"/>
              <a:t>, UNC Health Sciences at MAHEC</a:t>
            </a:r>
          </a:p>
        </p:txBody>
      </p:sp>
      <p:sp>
        <p:nvSpPr>
          <p:cNvPr id="18" name="Title 1">
            <a:extLst>
              <a:ext uri="{FF2B5EF4-FFF2-40B4-BE49-F238E27FC236}">
                <a16:creationId xmlns:a16="http://schemas.microsoft.com/office/drawing/2014/main" id="{7D9BAFA3-3774-4731-8BD8-C48E4D6DA807}"/>
              </a:ext>
            </a:extLst>
          </p:cNvPr>
          <p:cNvSpPr>
            <a:spLocks noGrp="1"/>
          </p:cNvSpPr>
          <p:nvPr>
            <p:ph type="title"/>
          </p:nvPr>
        </p:nvSpPr>
        <p:spPr>
          <a:xfrm>
            <a:off x="838200" y="365125"/>
            <a:ext cx="10515600" cy="1325563"/>
          </a:xfrm>
        </p:spPr>
        <p:txBody>
          <a:bodyPr/>
          <a:lstStyle/>
          <a:p>
            <a:r>
              <a:rPr lang="en-US" b="1" dirty="0">
                <a:solidFill>
                  <a:schemeClr val="accent5"/>
                </a:solidFill>
              </a:rPr>
              <a:t>Initiatives We Plan to Continue</a:t>
            </a:r>
          </a:p>
        </p:txBody>
      </p:sp>
      <p:pic>
        <p:nvPicPr>
          <p:cNvPr id="17" name="Picture 16" descr="Chart&#10;&#10;Description automatically generated">
            <a:extLst>
              <a:ext uri="{FF2B5EF4-FFF2-40B4-BE49-F238E27FC236}">
                <a16:creationId xmlns:a16="http://schemas.microsoft.com/office/drawing/2014/main" id="{BBEB5B5F-2FAD-4231-B7AF-1C8AB733FBF2}"/>
              </a:ext>
            </a:extLst>
          </p:cNvPr>
          <p:cNvPicPr>
            <a:picLocks noChangeAspect="1"/>
          </p:cNvPicPr>
          <p:nvPr/>
        </p:nvPicPr>
        <p:blipFill>
          <a:blip r:embed="rId2"/>
          <a:stretch>
            <a:fillRect/>
          </a:stretch>
        </p:blipFill>
        <p:spPr>
          <a:xfrm>
            <a:off x="11257280" y="5679440"/>
            <a:ext cx="441960" cy="957580"/>
          </a:xfrm>
          <a:prstGeom prst="rect">
            <a:avLst/>
          </a:prstGeom>
        </p:spPr>
      </p:pic>
      <p:sp>
        <p:nvSpPr>
          <p:cNvPr id="19" name="TextBox 18">
            <a:extLst>
              <a:ext uri="{FF2B5EF4-FFF2-40B4-BE49-F238E27FC236}">
                <a16:creationId xmlns:a16="http://schemas.microsoft.com/office/drawing/2014/main" id="{A10B31C9-30DA-4F09-B99B-C03E9E92BB5A}"/>
              </a:ext>
            </a:extLst>
          </p:cNvPr>
          <p:cNvSpPr txBox="1"/>
          <p:nvPr/>
        </p:nvSpPr>
        <p:spPr>
          <a:xfrm>
            <a:off x="11218545" y="6283960"/>
            <a:ext cx="548640" cy="307777"/>
          </a:xfrm>
          <a:prstGeom prst="rect">
            <a:avLst/>
          </a:prstGeom>
          <a:noFill/>
        </p:spPr>
        <p:txBody>
          <a:bodyPr wrap="square" rtlCol="0">
            <a:spAutoFit/>
          </a:bodyPr>
          <a:lstStyle/>
          <a:p>
            <a:pPr algn="ctr"/>
            <a:r>
              <a:rPr lang="en-US" sz="1400" dirty="0">
                <a:solidFill>
                  <a:schemeClr val="bg1"/>
                </a:solidFill>
              </a:rPr>
              <a:t>13</a:t>
            </a:r>
          </a:p>
        </p:txBody>
      </p:sp>
    </p:spTree>
    <p:extLst>
      <p:ext uri="{BB962C8B-B14F-4D97-AF65-F5344CB8AC3E}">
        <p14:creationId xmlns:p14="http://schemas.microsoft.com/office/powerpoint/2010/main" val="37453235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9D2A28E-D892-45A9-89DB-1D784C7809B2}"/>
              </a:ext>
            </a:extLst>
          </p:cNvPr>
          <p:cNvSpPr>
            <a:spLocks noGrp="1"/>
          </p:cNvSpPr>
          <p:nvPr>
            <p:ph type="title"/>
          </p:nvPr>
        </p:nvSpPr>
        <p:spPr>
          <a:xfrm>
            <a:off x="424815" y="365125"/>
            <a:ext cx="10515600" cy="1325563"/>
          </a:xfrm>
        </p:spPr>
        <p:txBody>
          <a:bodyPr/>
          <a:lstStyle/>
          <a:p>
            <a:r>
              <a:rPr lang="en-US" b="1" dirty="0">
                <a:solidFill>
                  <a:schemeClr val="accent5"/>
                </a:solidFill>
              </a:rPr>
              <a:t>Priority #1: </a:t>
            </a:r>
            <a:r>
              <a:rPr lang="en-US" sz="3200" b="1" dirty="0">
                <a:solidFill>
                  <a:schemeClr val="tx2"/>
                </a:solidFill>
              </a:rPr>
              <a:t>Create the most engaging culture</a:t>
            </a:r>
            <a:endParaRPr lang="en-US" sz="2400" b="1" dirty="0">
              <a:solidFill>
                <a:schemeClr val="tx2"/>
              </a:solidFill>
            </a:endParaRPr>
          </a:p>
        </p:txBody>
      </p:sp>
      <p:pic>
        <p:nvPicPr>
          <p:cNvPr id="4" name="Picture 3" descr="Chart&#10;&#10;Description automatically generated">
            <a:extLst>
              <a:ext uri="{FF2B5EF4-FFF2-40B4-BE49-F238E27FC236}">
                <a16:creationId xmlns:a16="http://schemas.microsoft.com/office/drawing/2014/main" id="{CEC8CC4D-0475-4ADA-B760-1FBCFB369BE9}"/>
              </a:ext>
            </a:extLst>
          </p:cNvPr>
          <p:cNvPicPr>
            <a:picLocks noChangeAspect="1"/>
          </p:cNvPicPr>
          <p:nvPr/>
        </p:nvPicPr>
        <p:blipFill>
          <a:blip r:embed="rId2"/>
          <a:stretch>
            <a:fillRect/>
          </a:stretch>
        </p:blipFill>
        <p:spPr>
          <a:xfrm>
            <a:off x="11257280" y="5679440"/>
            <a:ext cx="441960" cy="957580"/>
          </a:xfrm>
          <a:prstGeom prst="rect">
            <a:avLst/>
          </a:prstGeom>
        </p:spPr>
      </p:pic>
      <p:sp>
        <p:nvSpPr>
          <p:cNvPr id="7" name="TextBox 6">
            <a:extLst>
              <a:ext uri="{FF2B5EF4-FFF2-40B4-BE49-F238E27FC236}">
                <a16:creationId xmlns:a16="http://schemas.microsoft.com/office/drawing/2014/main" id="{FCCA94E6-B14F-44AC-8675-2C891D0D0ADC}"/>
              </a:ext>
            </a:extLst>
          </p:cNvPr>
          <p:cNvSpPr txBox="1"/>
          <p:nvPr/>
        </p:nvSpPr>
        <p:spPr>
          <a:xfrm>
            <a:off x="11218545" y="6283960"/>
            <a:ext cx="548640" cy="307777"/>
          </a:xfrm>
          <a:prstGeom prst="rect">
            <a:avLst/>
          </a:prstGeom>
          <a:noFill/>
        </p:spPr>
        <p:txBody>
          <a:bodyPr wrap="square" rtlCol="0">
            <a:spAutoFit/>
          </a:bodyPr>
          <a:lstStyle/>
          <a:p>
            <a:pPr algn="ctr"/>
            <a:r>
              <a:rPr lang="en-US" sz="1400" dirty="0">
                <a:solidFill>
                  <a:schemeClr val="bg1"/>
                </a:solidFill>
              </a:rPr>
              <a:t>14</a:t>
            </a:r>
          </a:p>
        </p:txBody>
      </p:sp>
      <p:graphicFrame>
        <p:nvGraphicFramePr>
          <p:cNvPr id="2" name="Table 1">
            <a:extLst>
              <a:ext uri="{FF2B5EF4-FFF2-40B4-BE49-F238E27FC236}">
                <a16:creationId xmlns:a16="http://schemas.microsoft.com/office/drawing/2014/main" id="{6F3C6774-0341-4EFA-A70D-D286A9C976F5}"/>
              </a:ext>
            </a:extLst>
          </p:cNvPr>
          <p:cNvGraphicFramePr>
            <a:graphicFrameLocks noGrp="1"/>
          </p:cNvGraphicFramePr>
          <p:nvPr>
            <p:extLst>
              <p:ext uri="{D42A27DB-BD31-4B8C-83A1-F6EECF244321}">
                <p14:modId xmlns:p14="http://schemas.microsoft.com/office/powerpoint/2010/main" val="2640699392"/>
              </p:ext>
            </p:extLst>
          </p:nvPr>
        </p:nvGraphicFramePr>
        <p:xfrm>
          <a:off x="424815" y="1763137"/>
          <a:ext cx="10700385" cy="4828600"/>
        </p:xfrm>
        <a:graphic>
          <a:graphicData uri="http://schemas.openxmlformats.org/drawingml/2006/table">
            <a:tbl>
              <a:tblPr/>
              <a:tblGrid>
                <a:gridCol w="3566795">
                  <a:extLst>
                    <a:ext uri="{9D8B030D-6E8A-4147-A177-3AD203B41FA5}">
                      <a16:colId xmlns:a16="http://schemas.microsoft.com/office/drawing/2014/main" val="2254473212"/>
                    </a:ext>
                  </a:extLst>
                </a:gridCol>
                <a:gridCol w="3566795">
                  <a:extLst>
                    <a:ext uri="{9D8B030D-6E8A-4147-A177-3AD203B41FA5}">
                      <a16:colId xmlns:a16="http://schemas.microsoft.com/office/drawing/2014/main" val="1741596427"/>
                    </a:ext>
                  </a:extLst>
                </a:gridCol>
                <a:gridCol w="3566795">
                  <a:extLst>
                    <a:ext uri="{9D8B030D-6E8A-4147-A177-3AD203B41FA5}">
                      <a16:colId xmlns:a16="http://schemas.microsoft.com/office/drawing/2014/main" val="2412427974"/>
                    </a:ext>
                  </a:extLst>
                </a:gridCol>
              </a:tblGrid>
              <a:tr h="459867">
                <a:tc>
                  <a:txBody>
                    <a:bodyPr/>
                    <a:lstStyle/>
                    <a:p>
                      <a:pPr algn="ctr" fontAlgn="base"/>
                      <a:r>
                        <a:rPr lang="en-US" sz="1800" b="1" i="0" dirty="0">
                          <a:solidFill>
                            <a:srgbClr val="FFFFFF"/>
                          </a:solidFill>
                          <a:effectLst/>
                          <a:latin typeface="Calibri" panose="020F0502020204030204" pitchFamily="34" charset="0"/>
                        </a:rPr>
                        <a:t>Objectives​</a:t>
                      </a:r>
                      <a:endParaRPr lang="en-US" sz="2400" b="1" i="0" dirty="0">
                        <a:solidFill>
                          <a:srgbClr val="FFFFFF"/>
                        </a:solidFill>
                        <a:effectLst/>
                      </a:endParaRPr>
                    </a:p>
                  </a:txBody>
                  <a:tcPr>
                    <a:lnL w="5080" cap="flat" cmpd="sng" algn="ctr">
                      <a:solidFill>
                        <a:srgbClr val="FFFFFF"/>
                      </a:solidFill>
                      <a:prstDash val="solid"/>
                      <a:round/>
                      <a:headEnd type="none" w="med" len="med"/>
                      <a:tailEnd type="none" w="med" len="med"/>
                    </a:lnL>
                    <a:lnR w="5080" cap="flat" cmpd="sng" algn="ctr">
                      <a:solidFill>
                        <a:srgbClr val="FFFFFF"/>
                      </a:solidFill>
                      <a:prstDash val="solid"/>
                      <a:round/>
                      <a:headEnd type="none" w="med" len="med"/>
                      <a:tailEnd type="none" w="med" len="med"/>
                    </a:lnR>
                    <a:lnT w="5080" cap="flat" cmpd="sng" algn="ctr">
                      <a:solidFill>
                        <a:srgbClr val="FFFFFF"/>
                      </a:solidFill>
                      <a:prstDash val="solid"/>
                      <a:round/>
                      <a:headEnd type="none" w="med" len="med"/>
                      <a:tailEnd type="none" w="med" len="med"/>
                    </a:lnT>
                    <a:lnB w="15240" cap="flat" cmpd="sng" algn="ctr">
                      <a:solidFill>
                        <a:srgbClr val="FFFFFF"/>
                      </a:solidFill>
                      <a:prstDash val="solid"/>
                      <a:round/>
                      <a:headEnd type="none" w="med" len="med"/>
                      <a:tailEnd type="none" w="med" len="med"/>
                    </a:lnB>
                    <a:solidFill>
                      <a:srgbClr val="56A0D3"/>
                    </a:solidFill>
                  </a:tcPr>
                </a:tc>
                <a:tc>
                  <a:txBody>
                    <a:bodyPr/>
                    <a:lstStyle/>
                    <a:p>
                      <a:pPr algn="ctr" fontAlgn="base"/>
                      <a:r>
                        <a:rPr lang="en-US" sz="1800" b="1" i="0" dirty="0">
                          <a:solidFill>
                            <a:srgbClr val="FFFFFF"/>
                          </a:solidFill>
                          <a:effectLst/>
                          <a:latin typeface="Calibri" panose="020F0502020204030204" pitchFamily="34" charset="0"/>
                        </a:rPr>
                        <a:t>Initiatives​</a:t>
                      </a:r>
                      <a:endParaRPr lang="en-US" sz="2400" b="1" i="0" dirty="0">
                        <a:solidFill>
                          <a:srgbClr val="FFFFFF"/>
                        </a:solidFill>
                        <a:effectLst/>
                      </a:endParaRPr>
                    </a:p>
                  </a:txBody>
                  <a:tcPr>
                    <a:lnL w="5080" cap="flat" cmpd="sng" algn="ctr">
                      <a:solidFill>
                        <a:srgbClr val="FFFFFF"/>
                      </a:solidFill>
                      <a:prstDash val="solid"/>
                      <a:round/>
                      <a:headEnd type="none" w="med" len="med"/>
                      <a:tailEnd type="none" w="med" len="med"/>
                    </a:lnL>
                    <a:lnR w="5080" cap="flat" cmpd="sng" algn="ctr">
                      <a:solidFill>
                        <a:srgbClr val="FFFFFF"/>
                      </a:solidFill>
                      <a:prstDash val="solid"/>
                      <a:round/>
                      <a:headEnd type="none" w="med" len="med"/>
                      <a:tailEnd type="none" w="med" len="med"/>
                    </a:lnR>
                    <a:lnT w="5080" cap="flat" cmpd="sng" algn="ctr">
                      <a:solidFill>
                        <a:srgbClr val="FFFFFF"/>
                      </a:solidFill>
                      <a:prstDash val="solid"/>
                      <a:round/>
                      <a:headEnd type="none" w="med" len="med"/>
                      <a:tailEnd type="none" w="med" len="med"/>
                    </a:lnT>
                    <a:lnB w="15240" cap="flat" cmpd="sng" algn="ctr">
                      <a:solidFill>
                        <a:srgbClr val="FFFFFF"/>
                      </a:solidFill>
                      <a:prstDash val="solid"/>
                      <a:round/>
                      <a:headEnd type="none" w="med" len="med"/>
                      <a:tailEnd type="none" w="med" len="med"/>
                    </a:lnB>
                    <a:solidFill>
                      <a:srgbClr val="56A0D3"/>
                    </a:solidFill>
                  </a:tcPr>
                </a:tc>
                <a:tc>
                  <a:txBody>
                    <a:bodyPr/>
                    <a:lstStyle/>
                    <a:p>
                      <a:pPr algn="ctr" fontAlgn="base"/>
                      <a:r>
                        <a:rPr lang="en-US" sz="1800" b="1" i="0" dirty="0">
                          <a:solidFill>
                            <a:srgbClr val="FFFFFF"/>
                          </a:solidFill>
                          <a:effectLst/>
                          <a:latin typeface="Calibri" panose="020F0502020204030204" pitchFamily="34" charset="0"/>
                        </a:rPr>
                        <a:t>Proposed Team Members​</a:t>
                      </a:r>
                      <a:endParaRPr lang="en-US" sz="2400" b="1" i="0" dirty="0">
                        <a:solidFill>
                          <a:srgbClr val="FFFFFF"/>
                        </a:solidFill>
                        <a:effectLst/>
                      </a:endParaRPr>
                    </a:p>
                  </a:txBody>
                  <a:tcPr>
                    <a:lnL w="5080" cap="flat" cmpd="sng" algn="ctr">
                      <a:solidFill>
                        <a:srgbClr val="FFFFFF"/>
                      </a:solidFill>
                      <a:prstDash val="solid"/>
                      <a:round/>
                      <a:headEnd type="none" w="med" len="med"/>
                      <a:tailEnd type="none" w="med" len="med"/>
                    </a:lnL>
                    <a:lnR w="5080" cap="flat" cmpd="sng" algn="ctr">
                      <a:solidFill>
                        <a:srgbClr val="FFFFFF"/>
                      </a:solidFill>
                      <a:prstDash val="solid"/>
                      <a:round/>
                      <a:headEnd type="none" w="med" len="med"/>
                      <a:tailEnd type="none" w="med" len="med"/>
                    </a:lnR>
                    <a:lnT w="5080" cap="flat" cmpd="sng" algn="ctr">
                      <a:solidFill>
                        <a:srgbClr val="FFFFFF"/>
                      </a:solidFill>
                      <a:prstDash val="solid"/>
                      <a:round/>
                      <a:headEnd type="none" w="med" len="med"/>
                      <a:tailEnd type="none" w="med" len="med"/>
                    </a:lnT>
                    <a:lnB w="15240" cap="flat" cmpd="sng" algn="ctr">
                      <a:solidFill>
                        <a:srgbClr val="FFFFFF"/>
                      </a:solidFill>
                      <a:prstDash val="solid"/>
                      <a:round/>
                      <a:headEnd type="none" w="med" len="med"/>
                      <a:tailEnd type="none" w="med" len="med"/>
                    </a:lnB>
                    <a:solidFill>
                      <a:srgbClr val="56A0D3"/>
                    </a:solidFill>
                  </a:tcPr>
                </a:tc>
                <a:extLst>
                  <a:ext uri="{0D108BD9-81ED-4DB2-BD59-A6C34878D82A}">
                    <a16:rowId xmlns:a16="http://schemas.microsoft.com/office/drawing/2014/main" val="3037571535"/>
                  </a:ext>
                </a:extLst>
              </a:tr>
              <a:tr h="392803">
                <a:tc rowSpan="3">
                  <a:txBody>
                    <a:bodyPr/>
                    <a:lstStyle/>
                    <a:p>
                      <a:pPr algn="ctr" fontAlgn="base"/>
                      <a:r>
                        <a:rPr lang="en-US" sz="1600" b="1" i="0">
                          <a:solidFill>
                            <a:srgbClr val="000000"/>
                          </a:solidFill>
                          <a:effectLst/>
                          <a:latin typeface="Calibri" panose="020F0502020204030204" pitchFamily="34" charset="0"/>
                        </a:rPr>
                        <a:t>Foster Diversity, Equity, &amp; Inclusion</a:t>
                      </a:r>
                      <a:r>
                        <a:rPr lang="en-US" sz="1600" b="0" i="0">
                          <a:solidFill>
                            <a:srgbClr val="000000"/>
                          </a:solidFill>
                          <a:effectLst/>
                          <a:latin typeface="Calibri" panose="020F0502020204030204" pitchFamily="34" charset="0"/>
                        </a:rPr>
                        <a:t>​</a:t>
                      </a:r>
                      <a:endParaRPr lang="en-US" sz="2400" b="0" i="0">
                        <a:solidFill>
                          <a:srgbClr val="000000"/>
                        </a:solidFill>
                        <a:effectLst/>
                      </a:endParaRPr>
                    </a:p>
                    <a:p>
                      <a:pPr algn="ctr" fontAlgn="base"/>
                      <a:r>
                        <a:rPr lang="en-US" sz="1600" b="0" i="0">
                          <a:solidFill>
                            <a:srgbClr val="000000"/>
                          </a:solidFill>
                          <a:effectLst/>
                          <a:latin typeface="Calibri" panose="020F0502020204030204" pitchFamily="34" charset="0"/>
                        </a:rPr>
                        <a:t>(Carla White)​</a:t>
                      </a:r>
                      <a:endParaRPr lang="en-US" sz="2400" b="0" i="0">
                        <a:solidFill>
                          <a:srgbClr val="000000"/>
                        </a:solidFill>
                        <a:effectLst/>
                      </a:endParaRPr>
                    </a:p>
                  </a:txBody>
                  <a:tcPr anchor="ctr">
                    <a:lnL w="5080" cap="flat" cmpd="sng" algn="ctr">
                      <a:solidFill>
                        <a:srgbClr val="FFFFFF"/>
                      </a:solidFill>
                      <a:prstDash val="solid"/>
                      <a:round/>
                      <a:headEnd type="none" w="med" len="med"/>
                      <a:tailEnd type="none" w="med" len="med"/>
                    </a:lnL>
                    <a:lnR w="5080" cap="flat" cmpd="sng" algn="ctr">
                      <a:solidFill>
                        <a:srgbClr val="FFFFFF"/>
                      </a:solidFill>
                      <a:prstDash val="solid"/>
                      <a:round/>
                      <a:headEnd type="none" w="med" len="med"/>
                      <a:tailEnd type="none" w="med" len="med"/>
                    </a:lnR>
                    <a:lnT w="15240" cap="flat" cmpd="sng" algn="ctr">
                      <a:solidFill>
                        <a:srgbClr val="FFFFFF"/>
                      </a:solidFill>
                      <a:prstDash val="solid"/>
                      <a:round/>
                      <a:headEnd type="none" w="med" len="med"/>
                      <a:tailEnd type="none" w="med" len="med"/>
                    </a:lnT>
                    <a:lnB w="5080" cap="flat" cmpd="sng" algn="ctr">
                      <a:solidFill>
                        <a:srgbClr val="FFFFFF"/>
                      </a:solidFill>
                      <a:prstDash val="solid"/>
                      <a:round/>
                      <a:headEnd type="none" w="med" len="med"/>
                      <a:tailEnd type="none" w="med" len="med"/>
                    </a:lnB>
                    <a:solidFill>
                      <a:srgbClr val="D1DFEF"/>
                    </a:solidFill>
                  </a:tcPr>
                </a:tc>
                <a:tc>
                  <a:txBody>
                    <a:bodyPr/>
                    <a:lstStyle/>
                    <a:p>
                      <a:pPr algn="ctr" fontAlgn="base"/>
                      <a:r>
                        <a:rPr lang="en-US" sz="1400" b="1" i="1">
                          <a:solidFill>
                            <a:srgbClr val="12294B"/>
                          </a:solidFill>
                          <a:effectLst/>
                          <a:latin typeface="Calibri" panose="020F0502020204030204" pitchFamily="34" charset="0"/>
                        </a:rPr>
                        <a:t>Recruit and retain diverse talent</a:t>
                      </a:r>
                      <a:r>
                        <a:rPr lang="en-US" sz="1400" b="0" i="0">
                          <a:solidFill>
                            <a:srgbClr val="000000"/>
                          </a:solidFill>
                          <a:effectLst/>
                          <a:latin typeface="Calibri" panose="020F0502020204030204" pitchFamily="34" charset="0"/>
                        </a:rPr>
                        <a:t>​</a:t>
                      </a:r>
                      <a:endParaRPr lang="en-US" sz="2400" b="0" i="0">
                        <a:solidFill>
                          <a:srgbClr val="000000"/>
                        </a:solidFill>
                        <a:effectLst/>
                      </a:endParaRPr>
                    </a:p>
                  </a:txBody>
                  <a:tcPr anchor="ctr">
                    <a:lnL w="5080" cap="flat" cmpd="sng" algn="ctr">
                      <a:solidFill>
                        <a:srgbClr val="FFFFFF"/>
                      </a:solidFill>
                      <a:prstDash val="solid"/>
                      <a:round/>
                      <a:headEnd type="none" w="med" len="med"/>
                      <a:tailEnd type="none" w="med" len="med"/>
                    </a:lnL>
                    <a:lnR w="5080" cap="flat" cmpd="sng" algn="ctr">
                      <a:solidFill>
                        <a:srgbClr val="FFFFFF"/>
                      </a:solidFill>
                      <a:prstDash val="solid"/>
                      <a:round/>
                      <a:headEnd type="none" w="med" len="med"/>
                      <a:tailEnd type="none" w="med" len="med"/>
                    </a:lnR>
                    <a:lnT w="15240" cap="flat" cmpd="sng" algn="ctr">
                      <a:solidFill>
                        <a:srgbClr val="FFFFFF"/>
                      </a:solidFill>
                      <a:prstDash val="solid"/>
                      <a:round/>
                      <a:headEnd type="none" w="med" len="med"/>
                      <a:tailEnd type="none" w="med" len="med"/>
                    </a:lnT>
                    <a:lnB w="5080" cap="flat" cmpd="sng" algn="ctr">
                      <a:solidFill>
                        <a:srgbClr val="FFFFFF"/>
                      </a:solidFill>
                      <a:prstDash val="solid"/>
                      <a:round/>
                      <a:headEnd type="none" w="med" len="med"/>
                      <a:tailEnd type="none" w="med" len="med"/>
                    </a:lnB>
                    <a:solidFill>
                      <a:srgbClr val="D1DFEF"/>
                    </a:solidFill>
                  </a:tcPr>
                </a:tc>
                <a:tc rowSpan="3">
                  <a:txBody>
                    <a:bodyPr/>
                    <a:lstStyle/>
                    <a:p>
                      <a:pPr algn="l" fontAlgn="base"/>
                      <a:r>
                        <a:rPr lang="en-US" sz="1100" b="0" i="0" dirty="0">
                          <a:solidFill>
                            <a:srgbClr val="000000"/>
                          </a:solidFill>
                          <a:effectLst/>
                          <a:latin typeface="Calibri" panose="020F0502020204030204" pitchFamily="34" charset="0"/>
                        </a:rPr>
                        <a:t>Ami Patel, John Bamforth, Annie Hager-Blunk, Pamela Davis-Reeves, Klarissa Jackson, Jennifer Lafata, Sara Pettaway, Nicole Kenny, Justin Veeder (postdoctoral fellow), Kevin Wiltz (alumnus), Christian Brown (PY2), Ava Vargason (graduate student), Marshall </a:t>
                      </a:r>
                      <a:r>
                        <a:rPr lang="en-US" sz="1100" b="0" i="0" dirty="0" err="1">
                          <a:solidFill>
                            <a:srgbClr val="000000"/>
                          </a:solidFill>
                          <a:effectLst/>
                          <a:latin typeface="Calibri" panose="020F0502020204030204" pitchFamily="34" charset="0"/>
                        </a:rPr>
                        <a:t>Winget</a:t>
                      </a:r>
                      <a:r>
                        <a:rPr lang="en-US" sz="1100" b="0" i="0" dirty="0">
                          <a:solidFill>
                            <a:srgbClr val="000000"/>
                          </a:solidFill>
                          <a:effectLst/>
                          <a:latin typeface="Calibri" panose="020F0502020204030204" pitchFamily="34" charset="0"/>
                        </a:rPr>
                        <a:t> (PY2) ​</a:t>
                      </a:r>
                      <a:endParaRPr lang="en-US" sz="2400" b="0" i="0" dirty="0">
                        <a:solidFill>
                          <a:srgbClr val="000000"/>
                        </a:solidFill>
                        <a:effectLst/>
                      </a:endParaRPr>
                    </a:p>
                  </a:txBody>
                  <a:tcPr anchor="ctr">
                    <a:lnL w="5080" cap="flat" cmpd="sng" algn="ctr">
                      <a:solidFill>
                        <a:srgbClr val="FFFFFF"/>
                      </a:solidFill>
                      <a:prstDash val="solid"/>
                      <a:round/>
                      <a:headEnd type="none" w="med" len="med"/>
                      <a:tailEnd type="none" w="med" len="med"/>
                    </a:lnL>
                    <a:lnR w="5080" cap="flat" cmpd="sng" algn="ctr">
                      <a:solidFill>
                        <a:srgbClr val="FFFFFF"/>
                      </a:solidFill>
                      <a:prstDash val="solid"/>
                      <a:round/>
                      <a:headEnd type="none" w="med" len="med"/>
                      <a:tailEnd type="none" w="med" len="med"/>
                    </a:lnR>
                    <a:lnT w="15240" cap="flat" cmpd="sng" algn="ctr">
                      <a:solidFill>
                        <a:srgbClr val="FFFFFF"/>
                      </a:solidFill>
                      <a:prstDash val="solid"/>
                      <a:round/>
                      <a:headEnd type="none" w="med" len="med"/>
                      <a:tailEnd type="none" w="med" len="med"/>
                    </a:lnT>
                    <a:lnB w="5080" cap="flat" cmpd="sng" algn="ctr">
                      <a:solidFill>
                        <a:srgbClr val="FFFFFF"/>
                      </a:solidFill>
                      <a:prstDash val="solid"/>
                      <a:round/>
                      <a:headEnd type="none" w="med" len="med"/>
                      <a:tailEnd type="none" w="med" len="med"/>
                    </a:lnB>
                    <a:solidFill>
                      <a:srgbClr val="D1DFEF"/>
                    </a:solidFill>
                  </a:tcPr>
                </a:tc>
                <a:extLst>
                  <a:ext uri="{0D108BD9-81ED-4DB2-BD59-A6C34878D82A}">
                    <a16:rowId xmlns:a16="http://schemas.microsoft.com/office/drawing/2014/main" val="1399585716"/>
                  </a:ext>
                </a:extLst>
              </a:tr>
              <a:tr h="392803">
                <a:tc vMerge="1">
                  <a:txBody>
                    <a:bodyPr/>
                    <a:lstStyle/>
                    <a:p>
                      <a:endParaRPr lang="en-US"/>
                    </a:p>
                  </a:txBody>
                  <a:tcPr/>
                </a:tc>
                <a:tc>
                  <a:txBody>
                    <a:bodyPr/>
                    <a:lstStyle/>
                    <a:p>
                      <a:pPr algn="ctr" fontAlgn="base"/>
                      <a:r>
                        <a:rPr lang="en-US" sz="1400" b="1" i="1">
                          <a:solidFill>
                            <a:srgbClr val="12294B"/>
                          </a:solidFill>
                          <a:effectLst/>
                          <a:latin typeface="Calibri" panose="020F0502020204030204" pitchFamily="34" charset="0"/>
                        </a:rPr>
                        <a:t>Prepare culturally intelligent professionals</a:t>
                      </a:r>
                      <a:r>
                        <a:rPr lang="en-US" sz="1400" b="0" i="0">
                          <a:solidFill>
                            <a:srgbClr val="000000"/>
                          </a:solidFill>
                          <a:effectLst/>
                          <a:latin typeface="Calibri" panose="020F0502020204030204" pitchFamily="34" charset="0"/>
                        </a:rPr>
                        <a:t>​</a:t>
                      </a:r>
                      <a:endParaRPr lang="en-US" sz="2400" b="0" i="0">
                        <a:solidFill>
                          <a:srgbClr val="000000"/>
                        </a:solidFill>
                        <a:effectLst/>
                      </a:endParaRPr>
                    </a:p>
                  </a:txBody>
                  <a:tcPr anchor="ctr">
                    <a:lnL w="5080" cap="flat" cmpd="sng" algn="ctr">
                      <a:solidFill>
                        <a:srgbClr val="FFFFFF"/>
                      </a:solidFill>
                      <a:prstDash val="solid"/>
                      <a:round/>
                      <a:headEnd type="none" w="med" len="med"/>
                      <a:tailEnd type="none" w="med" len="med"/>
                    </a:lnL>
                    <a:lnR w="5080" cap="flat" cmpd="sng" algn="ctr">
                      <a:solidFill>
                        <a:srgbClr val="FFFFFF"/>
                      </a:solidFill>
                      <a:prstDash val="solid"/>
                      <a:round/>
                      <a:headEnd type="none" w="med" len="med"/>
                      <a:tailEnd type="none" w="med" len="med"/>
                    </a:lnR>
                    <a:lnT w="5080" cap="flat" cmpd="sng" algn="ctr">
                      <a:solidFill>
                        <a:srgbClr val="FFFFFF"/>
                      </a:solidFill>
                      <a:prstDash val="solid"/>
                      <a:round/>
                      <a:headEnd type="none" w="med" len="med"/>
                      <a:tailEnd type="none" w="med" len="med"/>
                    </a:lnT>
                    <a:lnB w="5080" cap="flat" cmpd="sng" algn="ctr">
                      <a:solidFill>
                        <a:srgbClr val="FFFFFF"/>
                      </a:solidFill>
                      <a:prstDash val="solid"/>
                      <a:round/>
                      <a:headEnd type="none" w="med" len="med"/>
                      <a:tailEnd type="none" w="med" len="med"/>
                    </a:lnB>
                    <a:solidFill>
                      <a:srgbClr val="E9F0F7"/>
                    </a:solidFill>
                  </a:tcPr>
                </a:tc>
                <a:tc vMerge="1">
                  <a:txBody>
                    <a:bodyPr/>
                    <a:lstStyle/>
                    <a:p>
                      <a:endParaRPr lang="en-US"/>
                    </a:p>
                  </a:txBody>
                  <a:tcPr/>
                </a:tc>
                <a:extLst>
                  <a:ext uri="{0D108BD9-81ED-4DB2-BD59-A6C34878D82A}">
                    <a16:rowId xmlns:a16="http://schemas.microsoft.com/office/drawing/2014/main" val="1734315178"/>
                  </a:ext>
                </a:extLst>
              </a:tr>
              <a:tr h="502021">
                <a:tc vMerge="1">
                  <a:txBody>
                    <a:bodyPr/>
                    <a:lstStyle/>
                    <a:p>
                      <a:endParaRPr lang="en-US"/>
                    </a:p>
                  </a:txBody>
                  <a:tcPr/>
                </a:tc>
                <a:tc>
                  <a:txBody>
                    <a:bodyPr/>
                    <a:lstStyle/>
                    <a:p>
                      <a:pPr algn="ctr" fontAlgn="base"/>
                      <a:r>
                        <a:rPr lang="en-US" sz="1400" b="1" i="1">
                          <a:solidFill>
                            <a:srgbClr val="12294B"/>
                          </a:solidFill>
                          <a:effectLst/>
                          <a:latin typeface="Calibri" panose="020F0502020204030204" pitchFamily="34" charset="0"/>
                        </a:rPr>
                        <a:t>Build an inclusive community</a:t>
                      </a:r>
                      <a:r>
                        <a:rPr lang="en-US" sz="1400" b="0" i="0">
                          <a:solidFill>
                            <a:srgbClr val="000000"/>
                          </a:solidFill>
                          <a:effectLst/>
                          <a:latin typeface="Calibri" panose="020F0502020204030204" pitchFamily="34" charset="0"/>
                        </a:rPr>
                        <a:t>​</a:t>
                      </a:r>
                      <a:endParaRPr lang="en-US" sz="2400" b="0" i="0">
                        <a:solidFill>
                          <a:srgbClr val="000000"/>
                        </a:solidFill>
                        <a:effectLst/>
                      </a:endParaRPr>
                    </a:p>
                  </a:txBody>
                  <a:tcPr anchor="ctr">
                    <a:lnL w="5080" cap="flat" cmpd="sng" algn="ctr">
                      <a:solidFill>
                        <a:srgbClr val="FFFFFF"/>
                      </a:solidFill>
                      <a:prstDash val="solid"/>
                      <a:round/>
                      <a:headEnd type="none" w="med" len="med"/>
                      <a:tailEnd type="none" w="med" len="med"/>
                    </a:lnL>
                    <a:lnR w="5080" cap="flat" cmpd="sng" algn="ctr">
                      <a:solidFill>
                        <a:srgbClr val="FFFFFF"/>
                      </a:solidFill>
                      <a:prstDash val="solid"/>
                      <a:round/>
                      <a:headEnd type="none" w="med" len="med"/>
                      <a:tailEnd type="none" w="med" len="med"/>
                    </a:lnR>
                    <a:lnT w="5080" cap="flat" cmpd="sng" algn="ctr">
                      <a:solidFill>
                        <a:srgbClr val="FFFFFF"/>
                      </a:solidFill>
                      <a:prstDash val="solid"/>
                      <a:round/>
                      <a:headEnd type="none" w="med" len="med"/>
                      <a:tailEnd type="none" w="med" len="med"/>
                    </a:lnT>
                    <a:lnB w="5080" cap="flat" cmpd="sng" algn="ctr">
                      <a:solidFill>
                        <a:srgbClr val="FFFFFF"/>
                      </a:solidFill>
                      <a:prstDash val="solid"/>
                      <a:round/>
                      <a:headEnd type="none" w="med" len="med"/>
                      <a:tailEnd type="none" w="med" len="med"/>
                    </a:lnB>
                    <a:solidFill>
                      <a:srgbClr val="D1DFEF"/>
                    </a:solidFill>
                  </a:tcPr>
                </a:tc>
                <a:tc vMerge="1">
                  <a:txBody>
                    <a:bodyPr/>
                    <a:lstStyle/>
                    <a:p>
                      <a:endParaRPr lang="en-US"/>
                    </a:p>
                  </a:txBody>
                  <a:tcPr/>
                </a:tc>
                <a:extLst>
                  <a:ext uri="{0D108BD9-81ED-4DB2-BD59-A6C34878D82A}">
                    <a16:rowId xmlns:a16="http://schemas.microsoft.com/office/drawing/2014/main" val="3681208997"/>
                  </a:ext>
                </a:extLst>
              </a:tr>
              <a:tr h="643813">
                <a:tc rowSpan="2">
                  <a:txBody>
                    <a:bodyPr/>
                    <a:lstStyle/>
                    <a:p>
                      <a:pPr algn="ctr" fontAlgn="base"/>
                      <a:r>
                        <a:rPr lang="en-US" sz="1600" b="1" i="0">
                          <a:solidFill>
                            <a:srgbClr val="000000"/>
                          </a:solidFill>
                          <a:effectLst/>
                          <a:latin typeface="Calibri" panose="020F0502020204030204" pitchFamily="34" charset="0"/>
                        </a:rPr>
                        <a:t>Improve Well-being &amp; Resiliency</a:t>
                      </a:r>
                      <a:r>
                        <a:rPr lang="en-US" sz="1600" b="0" i="0">
                          <a:solidFill>
                            <a:srgbClr val="000000"/>
                          </a:solidFill>
                          <a:effectLst/>
                          <a:latin typeface="Calibri" panose="020F0502020204030204" pitchFamily="34" charset="0"/>
                        </a:rPr>
                        <a:t>​</a:t>
                      </a:r>
                      <a:endParaRPr lang="en-US" sz="2400" b="0" i="0">
                        <a:solidFill>
                          <a:srgbClr val="000000"/>
                        </a:solidFill>
                        <a:effectLst/>
                      </a:endParaRPr>
                    </a:p>
                    <a:p>
                      <a:pPr algn="ctr" fontAlgn="base"/>
                      <a:r>
                        <a:rPr lang="en-US" sz="1600" b="0" i="0">
                          <a:solidFill>
                            <a:srgbClr val="000000"/>
                          </a:solidFill>
                          <a:effectLst/>
                          <a:latin typeface="Calibri" panose="020F0502020204030204" pitchFamily="34" charset="0"/>
                        </a:rPr>
                        <a:t>(Suzie Harris)</a:t>
                      </a:r>
                      <a:r>
                        <a:rPr lang="en-US" sz="1600" b="1" i="0">
                          <a:solidFill>
                            <a:srgbClr val="000000"/>
                          </a:solidFill>
                          <a:effectLst/>
                          <a:latin typeface="Calibri" panose="020F0502020204030204" pitchFamily="34" charset="0"/>
                        </a:rPr>
                        <a:t> </a:t>
                      </a:r>
                      <a:r>
                        <a:rPr lang="en-US" sz="1600" b="0" i="0">
                          <a:solidFill>
                            <a:srgbClr val="000000"/>
                          </a:solidFill>
                          <a:effectLst/>
                          <a:latin typeface="Calibri" panose="020F0502020204030204" pitchFamily="34" charset="0"/>
                        </a:rPr>
                        <a:t>​</a:t>
                      </a:r>
                      <a:endParaRPr lang="en-US" sz="2400" b="0" i="0">
                        <a:solidFill>
                          <a:srgbClr val="000000"/>
                        </a:solidFill>
                        <a:effectLst/>
                      </a:endParaRPr>
                    </a:p>
                  </a:txBody>
                  <a:tcPr anchor="ctr">
                    <a:lnL w="5080" cap="flat" cmpd="sng" algn="ctr">
                      <a:solidFill>
                        <a:srgbClr val="FFFFFF"/>
                      </a:solidFill>
                      <a:prstDash val="solid"/>
                      <a:round/>
                      <a:headEnd type="none" w="med" len="med"/>
                      <a:tailEnd type="none" w="med" len="med"/>
                    </a:lnL>
                    <a:lnR w="5080" cap="flat" cmpd="sng" algn="ctr">
                      <a:solidFill>
                        <a:srgbClr val="FFFFFF"/>
                      </a:solidFill>
                      <a:prstDash val="solid"/>
                      <a:round/>
                      <a:headEnd type="none" w="med" len="med"/>
                      <a:tailEnd type="none" w="med" len="med"/>
                    </a:lnR>
                    <a:lnT w="5080" cap="flat" cmpd="sng" algn="ctr">
                      <a:solidFill>
                        <a:srgbClr val="FFFFFF"/>
                      </a:solidFill>
                      <a:prstDash val="solid"/>
                      <a:round/>
                      <a:headEnd type="none" w="med" len="med"/>
                      <a:tailEnd type="none" w="med" len="med"/>
                    </a:lnT>
                    <a:lnB w="5080" cap="flat" cmpd="sng" algn="ctr">
                      <a:solidFill>
                        <a:srgbClr val="FFFFFF"/>
                      </a:solidFill>
                      <a:prstDash val="solid"/>
                      <a:round/>
                      <a:headEnd type="none" w="med" len="med"/>
                      <a:tailEnd type="none" w="med" len="med"/>
                    </a:lnB>
                    <a:solidFill>
                      <a:srgbClr val="E9F0F7"/>
                    </a:solidFill>
                  </a:tcPr>
                </a:tc>
                <a:tc>
                  <a:txBody>
                    <a:bodyPr/>
                    <a:lstStyle/>
                    <a:p>
                      <a:pPr algn="ctr" fontAlgn="base"/>
                      <a:r>
                        <a:rPr lang="en-US" sz="1400" b="1" i="1">
                          <a:solidFill>
                            <a:srgbClr val="12294B"/>
                          </a:solidFill>
                          <a:effectLst/>
                          <a:latin typeface="Calibri" panose="020F0502020204030204" pitchFamily="34" charset="0"/>
                        </a:rPr>
                        <a:t>Create a comprehensive employee and student wellbeing program </a:t>
                      </a:r>
                      <a:r>
                        <a:rPr lang="en-US" sz="1400" b="0" i="0">
                          <a:solidFill>
                            <a:srgbClr val="000000"/>
                          </a:solidFill>
                          <a:effectLst/>
                          <a:latin typeface="Calibri" panose="020F0502020204030204" pitchFamily="34" charset="0"/>
                        </a:rPr>
                        <a:t>​</a:t>
                      </a:r>
                      <a:endParaRPr lang="en-US" sz="2400" b="0" i="0">
                        <a:solidFill>
                          <a:srgbClr val="000000"/>
                        </a:solidFill>
                        <a:effectLst/>
                      </a:endParaRPr>
                    </a:p>
                  </a:txBody>
                  <a:tcPr anchor="ctr">
                    <a:lnL w="5080" cap="flat" cmpd="sng" algn="ctr">
                      <a:solidFill>
                        <a:srgbClr val="FFFFFF"/>
                      </a:solidFill>
                      <a:prstDash val="solid"/>
                      <a:round/>
                      <a:headEnd type="none" w="med" len="med"/>
                      <a:tailEnd type="none" w="med" len="med"/>
                    </a:lnL>
                    <a:lnR w="5080" cap="flat" cmpd="sng" algn="ctr">
                      <a:solidFill>
                        <a:srgbClr val="FFFFFF"/>
                      </a:solidFill>
                      <a:prstDash val="solid"/>
                      <a:round/>
                      <a:headEnd type="none" w="med" len="med"/>
                      <a:tailEnd type="none" w="med" len="med"/>
                    </a:lnR>
                    <a:lnT w="5080" cap="flat" cmpd="sng" algn="ctr">
                      <a:solidFill>
                        <a:srgbClr val="FFFFFF"/>
                      </a:solidFill>
                      <a:prstDash val="solid"/>
                      <a:round/>
                      <a:headEnd type="none" w="med" len="med"/>
                      <a:tailEnd type="none" w="med" len="med"/>
                    </a:lnT>
                    <a:lnB w="5080" cap="flat" cmpd="sng" algn="ctr">
                      <a:solidFill>
                        <a:srgbClr val="FFFFFF"/>
                      </a:solidFill>
                      <a:prstDash val="solid"/>
                      <a:round/>
                      <a:headEnd type="none" w="med" len="med"/>
                      <a:tailEnd type="none" w="med" len="med"/>
                    </a:lnB>
                    <a:solidFill>
                      <a:srgbClr val="E9F0F7"/>
                    </a:solidFill>
                  </a:tcPr>
                </a:tc>
                <a:tc rowSpan="2">
                  <a:txBody>
                    <a:bodyPr/>
                    <a:lstStyle/>
                    <a:p>
                      <a:pPr algn="l" fontAlgn="base"/>
                      <a:r>
                        <a:rPr lang="en-US" sz="1100" b="0" i="0" dirty="0">
                          <a:solidFill>
                            <a:srgbClr val="000000"/>
                          </a:solidFill>
                          <a:effectLst/>
                          <a:latin typeface="Calibri" panose="020F0502020204030204" pitchFamily="34" charset="0"/>
                        </a:rPr>
                        <a:t>Brad Wingo, Mike Jarstfer, Heidi Anksorus, Mike Mulkeen, Kyle Ritter (PY2), Frank Tillman (UNCH)​</a:t>
                      </a:r>
                      <a:endParaRPr lang="en-US" sz="2400" b="0" i="0" dirty="0">
                        <a:solidFill>
                          <a:srgbClr val="000000"/>
                        </a:solidFill>
                        <a:effectLst/>
                      </a:endParaRPr>
                    </a:p>
                  </a:txBody>
                  <a:tcPr anchor="ctr">
                    <a:lnL w="5080" cap="flat" cmpd="sng" algn="ctr">
                      <a:solidFill>
                        <a:srgbClr val="FFFFFF"/>
                      </a:solidFill>
                      <a:prstDash val="solid"/>
                      <a:round/>
                      <a:headEnd type="none" w="med" len="med"/>
                      <a:tailEnd type="none" w="med" len="med"/>
                    </a:lnL>
                    <a:lnR w="5080" cap="flat" cmpd="sng" algn="ctr">
                      <a:solidFill>
                        <a:srgbClr val="FFFFFF"/>
                      </a:solidFill>
                      <a:prstDash val="solid"/>
                      <a:round/>
                      <a:headEnd type="none" w="med" len="med"/>
                      <a:tailEnd type="none" w="med" len="med"/>
                    </a:lnR>
                    <a:lnT w="5080" cap="flat" cmpd="sng" algn="ctr">
                      <a:solidFill>
                        <a:srgbClr val="FFFFFF"/>
                      </a:solidFill>
                      <a:prstDash val="solid"/>
                      <a:round/>
                      <a:headEnd type="none" w="med" len="med"/>
                      <a:tailEnd type="none" w="med" len="med"/>
                    </a:lnT>
                    <a:lnB w="5080" cap="flat" cmpd="sng" algn="ctr">
                      <a:solidFill>
                        <a:srgbClr val="FFFFFF"/>
                      </a:solidFill>
                      <a:prstDash val="solid"/>
                      <a:round/>
                      <a:headEnd type="none" w="med" len="med"/>
                      <a:tailEnd type="none" w="med" len="med"/>
                    </a:lnB>
                    <a:solidFill>
                      <a:srgbClr val="E9F0F7"/>
                    </a:solidFill>
                  </a:tcPr>
                </a:tc>
                <a:extLst>
                  <a:ext uri="{0D108BD9-81ED-4DB2-BD59-A6C34878D82A}">
                    <a16:rowId xmlns:a16="http://schemas.microsoft.com/office/drawing/2014/main" val="2260836366"/>
                  </a:ext>
                </a:extLst>
              </a:tr>
              <a:tr h="896740">
                <a:tc vMerge="1">
                  <a:txBody>
                    <a:bodyPr/>
                    <a:lstStyle/>
                    <a:p>
                      <a:endParaRPr lang="en-US"/>
                    </a:p>
                  </a:txBody>
                  <a:tcPr/>
                </a:tc>
                <a:tc>
                  <a:txBody>
                    <a:bodyPr/>
                    <a:lstStyle/>
                    <a:p>
                      <a:pPr algn="ctr" fontAlgn="base"/>
                      <a:r>
                        <a:rPr lang="en-US" sz="1400" b="1" i="1" dirty="0">
                          <a:solidFill>
                            <a:srgbClr val="12294B"/>
                          </a:solidFill>
                          <a:effectLst/>
                          <a:latin typeface="Calibri" panose="020F0502020204030204" pitchFamily="34" charset="0"/>
                        </a:rPr>
                        <a:t>Establish cross-campus collaborations to implement best practices that promote well-being and resiliency across health sciences</a:t>
                      </a:r>
                      <a:r>
                        <a:rPr lang="en-US" sz="1400" b="0" i="0" dirty="0">
                          <a:solidFill>
                            <a:srgbClr val="000000"/>
                          </a:solidFill>
                          <a:effectLst/>
                          <a:latin typeface="Calibri" panose="020F0502020204030204" pitchFamily="34" charset="0"/>
                        </a:rPr>
                        <a:t>​</a:t>
                      </a:r>
                      <a:endParaRPr lang="en-US" sz="2400" b="0" i="0" dirty="0">
                        <a:solidFill>
                          <a:srgbClr val="000000"/>
                        </a:solidFill>
                        <a:effectLst/>
                      </a:endParaRPr>
                    </a:p>
                  </a:txBody>
                  <a:tcPr anchor="ctr">
                    <a:lnL w="5080" cap="flat" cmpd="sng" algn="ctr">
                      <a:solidFill>
                        <a:srgbClr val="FFFFFF"/>
                      </a:solidFill>
                      <a:prstDash val="solid"/>
                      <a:round/>
                      <a:headEnd type="none" w="med" len="med"/>
                      <a:tailEnd type="none" w="med" len="med"/>
                    </a:lnL>
                    <a:lnR w="5080" cap="flat" cmpd="sng" algn="ctr">
                      <a:solidFill>
                        <a:srgbClr val="FFFFFF"/>
                      </a:solidFill>
                      <a:prstDash val="solid"/>
                      <a:round/>
                      <a:headEnd type="none" w="med" len="med"/>
                      <a:tailEnd type="none" w="med" len="med"/>
                    </a:lnR>
                    <a:lnT w="5080" cap="flat" cmpd="sng" algn="ctr">
                      <a:solidFill>
                        <a:srgbClr val="FFFFFF"/>
                      </a:solidFill>
                      <a:prstDash val="solid"/>
                      <a:round/>
                      <a:headEnd type="none" w="med" len="med"/>
                      <a:tailEnd type="none" w="med" len="med"/>
                    </a:lnT>
                    <a:lnB w="5080" cap="flat" cmpd="sng" algn="ctr">
                      <a:solidFill>
                        <a:srgbClr val="FFFFFF"/>
                      </a:solidFill>
                      <a:prstDash val="solid"/>
                      <a:round/>
                      <a:headEnd type="none" w="med" len="med"/>
                      <a:tailEnd type="none" w="med" len="med"/>
                    </a:lnB>
                    <a:solidFill>
                      <a:srgbClr val="D1DFEF"/>
                    </a:solidFill>
                  </a:tcPr>
                </a:tc>
                <a:tc vMerge="1">
                  <a:txBody>
                    <a:bodyPr/>
                    <a:lstStyle/>
                    <a:p>
                      <a:endParaRPr lang="en-US"/>
                    </a:p>
                  </a:txBody>
                  <a:tcPr/>
                </a:tc>
                <a:extLst>
                  <a:ext uri="{0D108BD9-81ED-4DB2-BD59-A6C34878D82A}">
                    <a16:rowId xmlns:a16="http://schemas.microsoft.com/office/drawing/2014/main" val="1791275021"/>
                  </a:ext>
                </a:extLst>
              </a:tr>
              <a:tr h="896740">
                <a:tc rowSpan="2">
                  <a:txBody>
                    <a:bodyPr/>
                    <a:lstStyle/>
                    <a:p>
                      <a:pPr algn="ctr" fontAlgn="base"/>
                      <a:r>
                        <a:rPr lang="en-US" sz="1600" b="1" i="0" dirty="0">
                          <a:solidFill>
                            <a:srgbClr val="000000"/>
                          </a:solidFill>
                          <a:effectLst/>
                          <a:latin typeface="Calibri" panose="020F0502020204030204" pitchFamily="34" charset="0"/>
                        </a:rPr>
                        <a:t>Expand Engagement</a:t>
                      </a:r>
                      <a:r>
                        <a:rPr lang="en-US" sz="1600" b="0" i="0" dirty="0">
                          <a:solidFill>
                            <a:srgbClr val="000000"/>
                          </a:solidFill>
                          <a:effectLst/>
                          <a:latin typeface="Calibri" panose="020F0502020204030204" pitchFamily="34" charset="0"/>
                        </a:rPr>
                        <a:t>​</a:t>
                      </a:r>
                      <a:endParaRPr lang="en-US" sz="2400" b="0" i="0" dirty="0">
                        <a:solidFill>
                          <a:srgbClr val="000000"/>
                        </a:solidFill>
                        <a:effectLst/>
                      </a:endParaRPr>
                    </a:p>
                    <a:p>
                      <a:pPr algn="ctr" fontAlgn="base"/>
                      <a:r>
                        <a:rPr lang="en-US" sz="1600" b="0" i="0" dirty="0">
                          <a:solidFill>
                            <a:srgbClr val="000000"/>
                          </a:solidFill>
                          <a:effectLst/>
                          <a:latin typeface="Calibri" panose="020F0502020204030204" pitchFamily="34" charset="0"/>
                        </a:rPr>
                        <a:t>(Angela Lyght)​</a:t>
                      </a:r>
                      <a:endParaRPr lang="en-US" sz="2400" b="0" i="0" dirty="0">
                        <a:solidFill>
                          <a:srgbClr val="000000"/>
                        </a:solidFill>
                        <a:effectLst/>
                      </a:endParaRPr>
                    </a:p>
                  </a:txBody>
                  <a:tcPr anchor="ctr">
                    <a:lnL w="5080" cap="flat" cmpd="sng" algn="ctr">
                      <a:solidFill>
                        <a:srgbClr val="FFFFFF"/>
                      </a:solidFill>
                      <a:prstDash val="solid"/>
                      <a:round/>
                      <a:headEnd type="none" w="med" len="med"/>
                      <a:tailEnd type="none" w="med" len="med"/>
                    </a:lnL>
                    <a:lnR w="5080" cap="flat" cmpd="sng" algn="ctr">
                      <a:solidFill>
                        <a:srgbClr val="FFFFFF"/>
                      </a:solidFill>
                      <a:prstDash val="solid"/>
                      <a:round/>
                      <a:headEnd type="none" w="med" len="med"/>
                      <a:tailEnd type="none" w="med" len="med"/>
                    </a:lnR>
                    <a:lnT w="5080" cap="flat" cmpd="sng" algn="ctr">
                      <a:solidFill>
                        <a:srgbClr val="FFFFFF"/>
                      </a:solidFill>
                      <a:prstDash val="solid"/>
                      <a:round/>
                      <a:headEnd type="none" w="med" len="med"/>
                      <a:tailEnd type="none" w="med" len="med"/>
                    </a:lnT>
                    <a:lnB w="5080" cap="flat" cmpd="sng" algn="ctr">
                      <a:solidFill>
                        <a:srgbClr val="FFFFFF"/>
                      </a:solidFill>
                      <a:prstDash val="solid"/>
                      <a:round/>
                      <a:headEnd type="none" w="med" len="med"/>
                      <a:tailEnd type="none" w="med" len="med"/>
                    </a:lnB>
                    <a:solidFill>
                      <a:srgbClr val="D1DFEF"/>
                    </a:solidFill>
                  </a:tcPr>
                </a:tc>
                <a:tc>
                  <a:txBody>
                    <a:bodyPr/>
                    <a:lstStyle/>
                    <a:p>
                      <a:pPr algn="ctr" fontAlgn="base"/>
                      <a:r>
                        <a:rPr lang="en-US" sz="1400" b="1" i="1">
                          <a:solidFill>
                            <a:srgbClr val="12294B"/>
                          </a:solidFill>
                          <a:effectLst/>
                          <a:latin typeface="Calibri" panose="020F0502020204030204" pitchFamily="34" charset="0"/>
                        </a:rPr>
                        <a:t>Provide access to mentorship and educational opportunities for career advancement and continuous professional development</a:t>
                      </a:r>
                      <a:r>
                        <a:rPr lang="en-US" sz="1400" b="0" i="0">
                          <a:solidFill>
                            <a:srgbClr val="000000"/>
                          </a:solidFill>
                          <a:effectLst/>
                          <a:latin typeface="Calibri" panose="020F0502020204030204" pitchFamily="34" charset="0"/>
                        </a:rPr>
                        <a:t>​</a:t>
                      </a:r>
                      <a:endParaRPr lang="en-US" sz="2400" b="0" i="0">
                        <a:solidFill>
                          <a:srgbClr val="000000"/>
                        </a:solidFill>
                        <a:effectLst/>
                      </a:endParaRPr>
                    </a:p>
                  </a:txBody>
                  <a:tcPr anchor="ctr">
                    <a:lnL w="5080" cap="flat" cmpd="sng" algn="ctr">
                      <a:solidFill>
                        <a:srgbClr val="FFFFFF"/>
                      </a:solidFill>
                      <a:prstDash val="solid"/>
                      <a:round/>
                      <a:headEnd type="none" w="med" len="med"/>
                      <a:tailEnd type="none" w="med" len="med"/>
                    </a:lnL>
                    <a:lnR w="5080" cap="flat" cmpd="sng" algn="ctr">
                      <a:solidFill>
                        <a:srgbClr val="FFFFFF"/>
                      </a:solidFill>
                      <a:prstDash val="solid"/>
                      <a:round/>
                      <a:headEnd type="none" w="med" len="med"/>
                      <a:tailEnd type="none" w="med" len="med"/>
                    </a:lnR>
                    <a:lnT w="5080" cap="flat" cmpd="sng" algn="ctr">
                      <a:solidFill>
                        <a:srgbClr val="FFFFFF"/>
                      </a:solidFill>
                      <a:prstDash val="solid"/>
                      <a:round/>
                      <a:headEnd type="none" w="med" len="med"/>
                      <a:tailEnd type="none" w="med" len="med"/>
                    </a:lnT>
                    <a:lnB w="5080" cap="flat" cmpd="sng" algn="ctr">
                      <a:solidFill>
                        <a:srgbClr val="FFFFFF"/>
                      </a:solidFill>
                      <a:prstDash val="solid"/>
                      <a:round/>
                      <a:headEnd type="none" w="med" len="med"/>
                      <a:tailEnd type="none" w="med" len="med"/>
                    </a:lnB>
                    <a:solidFill>
                      <a:srgbClr val="E9F0F7"/>
                    </a:solidFill>
                  </a:tcPr>
                </a:tc>
                <a:tc rowSpan="2">
                  <a:txBody>
                    <a:bodyPr/>
                    <a:lstStyle/>
                    <a:p>
                      <a:pPr algn="l" fontAlgn="base"/>
                      <a:r>
                        <a:rPr lang="en-US" sz="1100" b="0" i="0" dirty="0">
                          <a:solidFill>
                            <a:srgbClr val="000000"/>
                          </a:solidFill>
                          <a:effectLst/>
                          <a:latin typeface="Calibri" panose="020F0502020204030204" pitchFamily="34" charset="0"/>
                        </a:rPr>
                        <a:t>Scott Savage, Mary McClurg, Director of Postdoctoral Programs, Austin Companion, Laura Bratsch, Adam Persky, Ashlie Thomas​</a:t>
                      </a:r>
                      <a:endParaRPr lang="en-US" sz="2400" b="0" i="0" dirty="0">
                        <a:solidFill>
                          <a:srgbClr val="000000"/>
                        </a:solidFill>
                        <a:effectLst/>
                      </a:endParaRPr>
                    </a:p>
                  </a:txBody>
                  <a:tcPr anchor="ctr">
                    <a:lnL w="5080" cap="flat" cmpd="sng" algn="ctr">
                      <a:solidFill>
                        <a:srgbClr val="FFFFFF"/>
                      </a:solidFill>
                      <a:prstDash val="solid"/>
                      <a:round/>
                      <a:headEnd type="none" w="med" len="med"/>
                      <a:tailEnd type="none" w="med" len="med"/>
                    </a:lnL>
                    <a:lnR w="5080" cap="flat" cmpd="sng" algn="ctr">
                      <a:solidFill>
                        <a:srgbClr val="FFFFFF"/>
                      </a:solidFill>
                      <a:prstDash val="solid"/>
                      <a:round/>
                      <a:headEnd type="none" w="med" len="med"/>
                      <a:tailEnd type="none" w="med" len="med"/>
                    </a:lnR>
                    <a:lnT w="5080" cap="flat" cmpd="sng" algn="ctr">
                      <a:solidFill>
                        <a:srgbClr val="FFFFFF"/>
                      </a:solidFill>
                      <a:prstDash val="solid"/>
                      <a:round/>
                      <a:headEnd type="none" w="med" len="med"/>
                      <a:tailEnd type="none" w="med" len="med"/>
                    </a:lnT>
                    <a:lnB w="5080" cap="flat" cmpd="sng" algn="ctr">
                      <a:solidFill>
                        <a:srgbClr val="FFFFFF"/>
                      </a:solidFill>
                      <a:prstDash val="solid"/>
                      <a:round/>
                      <a:headEnd type="none" w="med" len="med"/>
                      <a:tailEnd type="none" w="med" len="med"/>
                    </a:lnB>
                    <a:solidFill>
                      <a:srgbClr val="D1DFEF"/>
                    </a:solidFill>
                  </a:tcPr>
                </a:tc>
                <a:extLst>
                  <a:ext uri="{0D108BD9-81ED-4DB2-BD59-A6C34878D82A}">
                    <a16:rowId xmlns:a16="http://schemas.microsoft.com/office/drawing/2014/main" val="2565677801"/>
                  </a:ext>
                </a:extLst>
              </a:tr>
              <a:tr h="643813">
                <a:tc vMerge="1">
                  <a:txBody>
                    <a:bodyPr/>
                    <a:lstStyle/>
                    <a:p>
                      <a:endParaRPr lang="en-US"/>
                    </a:p>
                  </a:txBody>
                  <a:tcPr/>
                </a:tc>
                <a:tc>
                  <a:txBody>
                    <a:bodyPr/>
                    <a:lstStyle/>
                    <a:p>
                      <a:pPr algn="ctr" fontAlgn="base"/>
                      <a:r>
                        <a:rPr lang="en-US" sz="1400" b="1" i="1" dirty="0">
                          <a:solidFill>
                            <a:srgbClr val="12294B"/>
                          </a:solidFill>
                          <a:effectLst/>
                          <a:latin typeface="Calibri" panose="020F0502020204030204" pitchFamily="34" charset="0"/>
                        </a:rPr>
                        <a:t>Improve culture through school and unit-specific initiatives</a:t>
                      </a:r>
                      <a:r>
                        <a:rPr lang="en-US" sz="1400" b="0" i="0" dirty="0">
                          <a:solidFill>
                            <a:srgbClr val="000000"/>
                          </a:solidFill>
                          <a:effectLst/>
                          <a:latin typeface="Calibri" panose="020F0502020204030204" pitchFamily="34" charset="0"/>
                        </a:rPr>
                        <a:t>​</a:t>
                      </a:r>
                      <a:endParaRPr lang="en-US" sz="2400" b="0" i="0" dirty="0">
                        <a:solidFill>
                          <a:srgbClr val="000000"/>
                        </a:solidFill>
                        <a:effectLst/>
                      </a:endParaRPr>
                    </a:p>
                  </a:txBody>
                  <a:tcPr anchor="ctr">
                    <a:lnL w="5080" cap="flat" cmpd="sng" algn="ctr">
                      <a:solidFill>
                        <a:srgbClr val="FFFFFF"/>
                      </a:solidFill>
                      <a:prstDash val="solid"/>
                      <a:round/>
                      <a:headEnd type="none" w="med" len="med"/>
                      <a:tailEnd type="none" w="med" len="med"/>
                    </a:lnL>
                    <a:lnR w="5080" cap="flat" cmpd="sng" algn="ctr">
                      <a:solidFill>
                        <a:srgbClr val="FFFFFF"/>
                      </a:solidFill>
                      <a:prstDash val="solid"/>
                      <a:round/>
                      <a:headEnd type="none" w="med" len="med"/>
                      <a:tailEnd type="none" w="med" len="med"/>
                    </a:lnR>
                    <a:lnT w="5080" cap="flat" cmpd="sng" algn="ctr">
                      <a:solidFill>
                        <a:srgbClr val="FFFFFF"/>
                      </a:solidFill>
                      <a:prstDash val="solid"/>
                      <a:round/>
                      <a:headEnd type="none" w="med" len="med"/>
                      <a:tailEnd type="none" w="med" len="med"/>
                    </a:lnT>
                    <a:lnB w="5080" cap="flat" cmpd="sng" algn="ctr">
                      <a:solidFill>
                        <a:srgbClr val="FFFFFF"/>
                      </a:solidFill>
                      <a:prstDash val="solid"/>
                      <a:round/>
                      <a:headEnd type="none" w="med" len="med"/>
                      <a:tailEnd type="none" w="med" len="med"/>
                    </a:lnB>
                    <a:solidFill>
                      <a:srgbClr val="D1DFEF"/>
                    </a:solidFill>
                  </a:tcPr>
                </a:tc>
                <a:tc vMerge="1">
                  <a:txBody>
                    <a:bodyPr/>
                    <a:lstStyle/>
                    <a:p>
                      <a:endParaRPr lang="en-US"/>
                    </a:p>
                  </a:txBody>
                  <a:tcPr/>
                </a:tc>
                <a:extLst>
                  <a:ext uri="{0D108BD9-81ED-4DB2-BD59-A6C34878D82A}">
                    <a16:rowId xmlns:a16="http://schemas.microsoft.com/office/drawing/2014/main" val="3074359190"/>
                  </a:ext>
                </a:extLst>
              </a:tr>
            </a:tbl>
          </a:graphicData>
        </a:graphic>
      </p:graphicFrame>
      <p:sp>
        <p:nvSpPr>
          <p:cNvPr id="3" name="Rectangle 1">
            <a:extLst>
              <a:ext uri="{FF2B5EF4-FFF2-40B4-BE49-F238E27FC236}">
                <a16:creationId xmlns:a16="http://schemas.microsoft.com/office/drawing/2014/main" id="{ABFF7823-AE60-4B49-AB03-25104384B614}"/>
              </a:ext>
            </a:extLst>
          </p:cNvPr>
          <p:cNvSpPr>
            <a:spLocks noChangeArrowheads="1"/>
          </p:cNvSpPr>
          <p:nvPr/>
        </p:nvSpPr>
        <p:spPr bwMode="auto">
          <a:xfrm>
            <a:off x="1066800" y="176393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990970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3495C94-586E-4BAC-9930-B69C0883A820}"/>
              </a:ext>
            </a:extLst>
          </p:cNvPr>
          <p:cNvSpPr>
            <a:spLocks noGrp="1"/>
          </p:cNvSpPr>
          <p:nvPr>
            <p:ph type="title"/>
          </p:nvPr>
        </p:nvSpPr>
        <p:spPr>
          <a:xfrm>
            <a:off x="492760" y="467354"/>
            <a:ext cx="11153775" cy="1325563"/>
          </a:xfrm>
        </p:spPr>
        <p:txBody>
          <a:bodyPr>
            <a:normAutofit/>
          </a:bodyPr>
          <a:lstStyle/>
          <a:p>
            <a:r>
              <a:rPr lang="en-US" b="1" dirty="0">
                <a:solidFill>
                  <a:schemeClr val="accent5"/>
                </a:solidFill>
              </a:rPr>
              <a:t>Priority #2: </a:t>
            </a:r>
            <a:r>
              <a:rPr lang="en-US" sz="3100" b="1" dirty="0">
                <a:solidFill>
                  <a:schemeClr val="tx2"/>
                </a:solidFill>
              </a:rPr>
              <a:t>Accelerate innovation and transformational change in 		        pharmacy &amp; pharmaceutical sciences</a:t>
            </a:r>
            <a:endParaRPr lang="en-US" sz="2400" b="1" dirty="0">
              <a:solidFill>
                <a:schemeClr val="tx2"/>
              </a:solidFill>
            </a:endParaRPr>
          </a:p>
        </p:txBody>
      </p:sp>
      <p:pic>
        <p:nvPicPr>
          <p:cNvPr id="4" name="Picture 3" descr="Chart&#10;&#10;Description automatically generated">
            <a:extLst>
              <a:ext uri="{FF2B5EF4-FFF2-40B4-BE49-F238E27FC236}">
                <a16:creationId xmlns:a16="http://schemas.microsoft.com/office/drawing/2014/main" id="{17C9EF35-F8E5-4A77-90DB-99F8F1E13B49}"/>
              </a:ext>
            </a:extLst>
          </p:cNvPr>
          <p:cNvPicPr>
            <a:picLocks noChangeAspect="1"/>
          </p:cNvPicPr>
          <p:nvPr/>
        </p:nvPicPr>
        <p:blipFill>
          <a:blip r:embed="rId2"/>
          <a:stretch>
            <a:fillRect/>
          </a:stretch>
        </p:blipFill>
        <p:spPr>
          <a:xfrm>
            <a:off x="11257280" y="5679440"/>
            <a:ext cx="441960" cy="957580"/>
          </a:xfrm>
          <a:prstGeom prst="rect">
            <a:avLst/>
          </a:prstGeom>
        </p:spPr>
      </p:pic>
      <p:sp>
        <p:nvSpPr>
          <p:cNvPr id="6" name="TextBox 5">
            <a:extLst>
              <a:ext uri="{FF2B5EF4-FFF2-40B4-BE49-F238E27FC236}">
                <a16:creationId xmlns:a16="http://schemas.microsoft.com/office/drawing/2014/main" id="{48EBACAB-8BF4-4637-84FD-884E5CD925B6}"/>
              </a:ext>
            </a:extLst>
          </p:cNvPr>
          <p:cNvSpPr txBox="1"/>
          <p:nvPr/>
        </p:nvSpPr>
        <p:spPr>
          <a:xfrm>
            <a:off x="11218545" y="6283960"/>
            <a:ext cx="548640" cy="307777"/>
          </a:xfrm>
          <a:prstGeom prst="rect">
            <a:avLst/>
          </a:prstGeom>
          <a:noFill/>
        </p:spPr>
        <p:txBody>
          <a:bodyPr wrap="square" rtlCol="0">
            <a:spAutoFit/>
          </a:bodyPr>
          <a:lstStyle/>
          <a:p>
            <a:pPr algn="ctr"/>
            <a:r>
              <a:rPr lang="en-US" sz="1400" dirty="0">
                <a:solidFill>
                  <a:schemeClr val="bg1"/>
                </a:solidFill>
              </a:rPr>
              <a:t>15</a:t>
            </a:r>
          </a:p>
        </p:txBody>
      </p:sp>
      <p:sp>
        <p:nvSpPr>
          <p:cNvPr id="7" name="Rectangle 1">
            <a:extLst>
              <a:ext uri="{FF2B5EF4-FFF2-40B4-BE49-F238E27FC236}">
                <a16:creationId xmlns:a16="http://schemas.microsoft.com/office/drawing/2014/main" id="{4ABCCB91-A24C-4B36-A04D-84504B10D6A5}"/>
              </a:ext>
            </a:extLst>
          </p:cNvPr>
          <p:cNvSpPr>
            <a:spLocks noChangeArrowheads="1"/>
          </p:cNvSpPr>
          <p:nvPr/>
        </p:nvSpPr>
        <p:spPr bwMode="auto">
          <a:xfrm>
            <a:off x="1665288" y="17081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8" name="Table 7">
            <a:extLst>
              <a:ext uri="{FF2B5EF4-FFF2-40B4-BE49-F238E27FC236}">
                <a16:creationId xmlns:a16="http://schemas.microsoft.com/office/drawing/2014/main" id="{A3A977FD-2CA3-45E4-9447-1BF71B259394}"/>
              </a:ext>
            </a:extLst>
          </p:cNvPr>
          <p:cNvGraphicFramePr>
            <a:graphicFrameLocks noGrp="1"/>
          </p:cNvGraphicFramePr>
          <p:nvPr>
            <p:extLst>
              <p:ext uri="{D42A27DB-BD31-4B8C-83A1-F6EECF244321}">
                <p14:modId xmlns:p14="http://schemas.microsoft.com/office/powerpoint/2010/main" val="3094517280"/>
              </p:ext>
            </p:extLst>
          </p:nvPr>
        </p:nvGraphicFramePr>
        <p:xfrm>
          <a:off x="492760" y="1792917"/>
          <a:ext cx="10645552" cy="4942446"/>
        </p:xfrm>
        <a:graphic>
          <a:graphicData uri="http://schemas.openxmlformats.org/drawingml/2006/table">
            <a:tbl>
              <a:tblPr/>
              <a:tblGrid>
                <a:gridCol w="3527138">
                  <a:extLst>
                    <a:ext uri="{9D8B030D-6E8A-4147-A177-3AD203B41FA5}">
                      <a16:colId xmlns:a16="http://schemas.microsoft.com/office/drawing/2014/main" val="3694549755"/>
                    </a:ext>
                  </a:extLst>
                </a:gridCol>
                <a:gridCol w="3601032">
                  <a:extLst>
                    <a:ext uri="{9D8B030D-6E8A-4147-A177-3AD203B41FA5}">
                      <a16:colId xmlns:a16="http://schemas.microsoft.com/office/drawing/2014/main" val="893616509"/>
                    </a:ext>
                  </a:extLst>
                </a:gridCol>
                <a:gridCol w="3517382">
                  <a:extLst>
                    <a:ext uri="{9D8B030D-6E8A-4147-A177-3AD203B41FA5}">
                      <a16:colId xmlns:a16="http://schemas.microsoft.com/office/drawing/2014/main" val="3140132674"/>
                    </a:ext>
                  </a:extLst>
                </a:gridCol>
              </a:tblGrid>
              <a:tr h="375501">
                <a:tc>
                  <a:txBody>
                    <a:bodyPr/>
                    <a:lstStyle/>
                    <a:p>
                      <a:pPr algn="ctr" fontAlgn="base"/>
                      <a:r>
                        <a:rPr lang="en-US" sz="2000" b="1" i="0" dirty="0">
                          <a:solidFill>
                            <a:srgbClr val="FFFFFF"/>
                          </a:solidFill>
                          <a:effectLst/>
                          <a:latin typeface="Calibri" panose="020F0502020204030204" pitchFamily="34" charset="0"/>
                        </a:rPr>
                        <a:t>Objectives​</a:t>
                      </a:r>
                      <a:endParaRPr lang="en-US" sz="2000" b="1" i="0" dirty="0">
                        <a:solidFill>
                          <a:srgbClr val="FFFFFF"/>
                        </a:solidFill>
                        <a:effectLst/>
                      </a:endParaRPr>
                    </a:p>
                  </a:txBody>
                  <a:tcPr marL="81081" marR="81081" marT="40540" marB="40540">
                    <a:lnL w="4724" cap="flat" cmpd="sng" algn="ctr">
                      <a:solidFill>
                        <a:srgbClr val="FFFFFF"/>
                      </a:solidFill>
                      <a:prstDash val="solid"/>
                      <a:round/>
                      <a:headEnd type="none" w="med" len="med"/>
                      <a:tailEnd type="none" w="med" len="med"/>
                    </a:lnL>
                    <a:lnR w="4724" cap="flat" cmpd="sng" algn="ctr">
                      <a:solidFill>
                        <a:srgbClr val="FFFFFF"/>
                      </a:solidFill>
                      <a:prstDash val="solid"/>
                      <a:round/>
                      <a:headEnd type="none" w="med" len="med"/>
                      <a:tailEnd type="none" w="med" len="med"/>
                    </a:lnR>
                    <a:lnT w="4724" cap="flat" cmpd="sng" algn="ctr">
                      <a:solidFill>
                        <a:srgbClr val="FFFFFF"/>
                      </a:solidFill>
                      <a:prstDash val="solid"/>
                      <a:round/>
                      <a:headEnd type="none" w="med" len="med"/>
                      <a:tailEnd type="none" w="med" len="med"/>
                    </a:lnT>
                    <a:lnB w="14180" cap="flat" cmpd="sng" algn="ctr">
                      <a:solidFill>
                        <a:srgbClr val="FFFFFF"/>
                      </a:solidFill>
                      <a:prstDash val="solid"/>
                      <a:round/>
                      <a:headEnd type="none" w="med" len="med"/>
                      <a:tailEnd type="none" w="med" len="med"/>
                    </a:lnB>
                    <a:solidFill>
                      <a:srgbClr val="56A0D3"/>
                    </a:solidFill>
                  </a:tcPr>
                </a:tc>
                <a:tc>
                  <a:txBody>
                    <a:bodyPr/>
                    <a:lstStyle/>
                    <a:p>
                      <a:pPr algn="ctr" fontAlgn="base"/>
                      <a:r>
                        <a:rPr lang="en-US" sz="2000" b="1" i="0" dirty="0">
                          <a:solidFill>
                            <a:srgbClr val="FFFFFF"/>
                          </a:solidFill>
                          <a:effectLst/>
                          <a:latin typeface="Calibri" panose="020F0502020204030204" pitchFamily="34" charset="0"/>
                        </a:rPr>
                        <a:t>Initiatives​</a:t>
                      </a:r>
                      <a:endParaRPr lang="en-US" sz="2000" b="1" i="0" dirty="0">
                        <a:solidFill>
                          <a:srgbClr val="FFFFFF"/>
                        </a:solidFill>
                        <a:effectLst/>
                      </a:endParaRPr>
                    </a:p>
                  </a:txBody>
                  <a:tcPr marL="81081" marR="81081" marT="40540" marB="40540">
                    <a:lnL w="4724" cap="flat" cmpd="sng" algn="ctr">
                      <a:solidFill>
                        <a:srgbClr val="FFFFFF"/>
                      </a:solidFill>
                      <a:prstDash val="solid"/>
                      <a:round/>
                      <a:headEnd type="none" w="med" len="med"/>
                      <a:tailEnd type="none" w="med" len="med"/>
                    </a:lnL>
                    <a:lnR w="4724" cap="flat" cmpd="sng" algn="ctr">
                      <a:solidFill>
                        <a:srgbClr val="FFFFFF"/>
                      </a:solidFill>
                      <a:prstDash val="solid"/>
                      <a:round/>
                      <a:headEnd type="none" w="med" len="med"/>
                      <a:tailEnd type="none" w="med" len="med"/>
                    </a:lnR>
                    <a:lnT w="4724" cap="flat" cmpd="sng" algn="ctr">
                      <a:solidFill>
                        <a:srgbClr val="FFFFFF"/>
                      </a:solidFill>
                      <a:prstDash val="solid"/>
                      <a:round/>
                      <a:headEnd type="none" w="med" len="med"/>
                      <a:tailEnd type="none" w="med" len="med"/>
                    </a:lnT>
                    <a:lnB w="14180" cap="flat" cmpd="sng" algn="ctr">
                      <a:solidFill>
                        <a:srgbClr val="FFFFFF"/>
                      </a:solidFill>
                      <a:prstDash val="solid"/>
                      <a:round/>
                      <a:headEnd type="none" w="med" len="med"/>
                      <a:tailEnd type="none" w="med" len="med"/>
                    </a:lnB>
                    <a:solidFill>
                      <a:srgbClr val="56A0D3"/>
                    </a:solidFill>
                  </a:tcPr>
                </a:tc>
                <a:tc>
                  <a:txBody>
                    <a:bodyPr/>
                    <a:lstStyle/>
                    <a:p>
                      <a:pPr algn="ctr" fontAlgn="base"/>
                      <a:r>
                        <a:rPr lang="en-US" sz="2000" b="1" i="0" dirty="0">
                          <a:solidFill>
                            <a:srgbClr val="FFFFFF"/>
                          </a:solidFill>
                          <a:effectLst/>
                          <a:latin typeface="Calibri" panose="020F0502020204030204" pitchFamily="34" charset="0"/>
                        </a:rPr>
                        <a:t>Proposed Team Members​</a:t>
                      </a:r>
                      <a:endParaRPr lang="en-US" sz="2000" b="1" i="0" dirty="0">
                        <a:solidFill>
                          <a:srgbClr val="FFFFFF"/>
                        </a:solidFill>
                        <a:effectLst/>
                      </a:endParaRPr>
                    </a:p>
                  </a:txBody>
                  <a:tcPr marL="81081" marR="81081" marT="40540" marB="40540">
                    <a:lnL w="4724" cap="flat" cmpd="sng" algn="ctr">
                      <a:solidFill>
                        <a:srgbClr val="FFFFFF"/>
                      </a:solidFill>
                      <a:prstDash val="solid"/>
                      <a:round/>
                      <a:headEnd type="none" w="med" len="med"/>
                      <a:tailEnd type="none" w="med" len="med"/>
                    </a:lnL>
                    <a:lnR w="4724" cap="flat" cmpd="sng" algn="ctr">
                      <a:solidFill>
                        <a:srgbClr val="FFFFFF"/>
                      </a:solidFill>
                      <a:prstDash val="solid"/>
                      <a:round/>
                      <a:headEnd type="none" w="med" len="med"/>
                      <a:tailEnd type="none" w="med" len="med"/>
                    </a:lnR>
                    <a:lnT w="4724" cap="flat" cmpd="sng" algn="ctr">
                      <a:solidFill>
                        <a:srgbClr val="FFFFFF"/>
                      </a:solidFill>
                      <a:prstDash val="solid"/>
                      <a:round/>
                      <a:headEnd type="none" w="med" len="med"/>
                      <a:tailEnd type="none" w="med" len="med"/>
                    </a:lnT>
                    <a:lnB w="14180" cap="flat" cmpd="sng" algn="ctr">
                      <a:solidFill>
                        <a:srgbClr val="FFFFFF"/>
                      </a:solidFill>
                      <a:prstDash val="solid"/>
                      <a:round/>
                      <a:headEnd type="none" w="med" len="med"/>
                      <a:tailEnd type="none" w="med" len="med"/>
                    </a:lnB>
                    <a:solidFill>
                      <a:srgbClr val="56A0D3"/>
                    </a:solidFill>
                  </a:tcPr>
                </a:tc>
                <a:extLst>
                  <a:ext uri="{0D108BD9-81ED-4DB2-BD59-A6C34878D82A}">
                    <a16:rowId xmlns:a16="http://schemas.microsoft.com/office/drawing/2014/main" val="876205830"/>
                  </a:ext>
                </a:extLst>
              </a:tr>
              <a:tr h="790744">
                <a:tc rowSpan="2">
                  <a:txBody>
                    <a:bodyPr/>
                    <a:lstStyle/>
                    <a:p>
                      <a:pPr algn="ctr" fontAlgn="base"/>
                      <a:r>
                        <a:rPr lang="en-US" sz="1600" b="1" i="0">
                          <a:solidFill>
                            <a:srgbClr val="000000"/>
                          </a:solidFill>
                          <a:effectLst/>
                          <a:latin typeface="Calibri" panose="020F0502020204030204" pitchFamily="34" charset="0"/>
                        </a:rPr>
                        <a:t>Prioritize Research &amp; Translation</a:t>
                      </a:r>
                      <a:r>
                        <a:rPr lang="en-US" sz="1600" b="0" i="0">
                          <a:solidFill>
                            <a:srgbClr val="000000"/>
                          </a:solidFill>
                          <a:effectLst/>
                          <a:latin typeface="Calibri" panose="020F0502020204030204" pitchFamily="34" charset="0"/>
                        </a:rPr>
                        <a:t>​</a:t>
                      </a:r>
                      <a:endParaRPr lang="en-US" sz="2400" b="0" i="0">
                        <a:solidFill>
                          <a:srgbClr val="000000"/>
                        </a:solidFill>
                        <a:effectLst/>
                      </a:endParaRPr>
                    </a:p>
                    <a:p>
                      <a:pPr algn="ctr" fontAlgn="base"/>
                      <a:r>
                        <a:rPr lang="en-US" sz="1600" b="0" i="0">
                          <a:solidFill>
                            <a:srgbClr val="000000"/>
                          </a:solidFill>
                          <a:effectLst/>
                          <a:latin typeface="Calibri" panose="020F0502020204030204" pitchFamily="34" charset="0"/>
                        </a:rPr>
                        <a:t>(Kim Brouwer/ John Bamforth)​</a:t>
                      </a:r>
                      <a:endParaRPr lang="en-US" sz="2400" b="0" i="0">
                        <a:solidFill>
                          <a:srgbClr val="000000"/>
                        </a:solidFill>
                        <a:effectLst/>
                      </a:endParaRPr>
                    </a:p>
                  </a:txBody>
                  <a:tcPr marL="81081" marR="81081" marT="40540" marB="40540" anchor="ctr">
                    <a:lnL w="4724" cap="flat" cmpd="sng" algn="ctr">
                      <a:solidFill>
                        <a:srgbClr val="FFFFFF"/>
                      </a:solidFill>
                      <a:prstDash val="solid"/>
                      <a:round/>
                      <a:headEnd type="none" w="med" len="med"/>
                      <a:tailEnd type="none" w="med" len="med"/>
                    </a:lnL>
                    <a:lnR w="4724" cap="flat" cmpd="sng" algn="ctr">
                      <a:solidFill>
                        <a:srgbClr val="FFFFFF"/>
                      </a:solidFill>
                      <a:prstDash val="solid"/>
                      <a:round/>
                      <a:headEnd type="none" w="med" len="med"/>
                      <a:tailEnd type="none" w="med" len="med"/>
                    </a:lnR>
                    <a:lnT w="14180" cap="flat" cmpd="sng" algn="ctr">
                      <a:solidFill>
                        <a:srgbClr val="FFFFFF"/>
                      </a:solidFill>
                      <a:prstDash val="solid"/>
                      <a:round/>
                      <a:headEnd type="none" w="med" len="med"/>
                      <a:tailEnd type="none" w="med" len="med"/>
                    </a:lnT>
                    <a:lnB w="4724" cap="flat" cmpd="sng" algn="ctr">
                      <a:solidFill>
                        <a:srgbClr val="FFFFFF"/>
                      </a:solidFill>
                      <a:prstDash val="solid"/>
                      <a:round/>
                      <a:headEnd type="none" w="med" len="med"/>
                      <a:tailEnd type="none" w="med" len="med"/>
                    </a:lnB>
                    <a:solidFill>
                      <a:srgbClr val="D1DFEF"/>
                    </a:solidFill>
                  </a:tcPr>
                </a:tc>
                <a:tc>
                  <a:txBody>
                    <a:bodyPr/>
                    <a:lstStyle/>
                    <a:p>
                      <a:pPr algn="ctr" fontAlgn="base"/>
                      <a:r>
                        <a:rPr lang="en-US" sz="1200" b="1" i="1">
                          <a:solidFill>
                            <a:srgbClr val="12294B"/>
                          </a:solidFill>
                          <a:effectLst/>
                          <a:latin typeface="Calibri" panose="020F0502020204030204" pitchFamily="34" charset="0"/>
                        </a:rPr>
                        <a:t>Create a strategy and secure significant personnel resources to become a recognized leader in neuroscience drug discovery/development &amp; therapeutic applications</a:t>
                      </a:r>
                      <a:r>
                        <a:rPr lang="en-US" sz="1200" b="0" i="0">
                          <a:solidFill>
                            <a:srgbClr val="000000"/>
                          </a:solidFill>
                          <a:effectLst/>
                          <a:latin typeface="Calibri" panose="020F0502020204030204" pitchFamily="34" charset="0"/>
                        </a:rPr>
                        <a:t>​</a:t>
                      </a:r>
                      <a:endParaRPr lang="en-US" sz="2400" b="0" i="0">
                        <a:solidFill>
                          <a:srgbClr val="000000"/>
                        </a:solidFill>
                        <a:effectLst/>
                      </a:endParaRPr>
                    </a:p>
                  </a:txBody>
                  <a:tcPr marL="81081" marR="81081" marT="40540" marB="40540" anchor="ctr">
                    <a:lnL w="4724" cap="flat" cmpd="sng" algn="ctr">
                      <a:solidFill>
                        <a:srgbClr val="FFFFFF"/>
                      </a:solidFill>
                      <a:prstDash val="solid"/>
                      <a:round/>
                      <a:headEnd type="none" w="med" len="med"/>
                      <a:tailEnd type="none" w="med" len="med"/>
                    </a:lnL>
                    <a:lnR w="4724" cap="flat" cmpd="sng" algn="ctr">
                      <a:solidFill>
                        <a:srgbClr val="FFFFFF"/>
                      </a:solidFill>
                      <a:prstDash val="solid"/>
                      <a:round/>
                      <a:headEnd type="none" w="med" len="med"/>
                      <a:tailEnd type="none" w="med" len="med"/>
                    </a:lnR>
                    <a:lnT w="14180" cap="flat" cmpd="sng" algn="ctr">
                      <a:solidFill>
                        <a:srgbClr val="FFFFFF"/>
                      </a:solidFill>
                      <a:prstDash val="solid"/>
                      <a:round/>
                      <a:headEnd type="none" w="med" len="med"/>
                      <a:tailEnd type="none" w="med" len="med"/>
                    </a:lnT>
                    <a:lnB w="4724" cap="flat" cmpd="sng" algn="ctr">
                      <a:solidFill>
                        <a:srgbClr val="FFFFFF"/>
                      </a:solidFill>
                      <a:prstDash val="solid"/>
                      <a:round/>
                      <a:headEnd type="none" w="med" len="med"/>
                      <a:tailEnd type="none" w="med" len="med"/>
                    </a:lnB>
                    <a:solidFill>
                      <a:srgbClr val="D1DFEF"/>
                    </a:solidFill>
                  </a:tcPr>
                </a:tc>
                <a:tc>
                  <a:txBody>
                    <a:bodyPr/>
                    <a:lstStyle/>
                    <a:p>
                      <a:pPr algn="l" fontAlgn="base"/>
                      <a:r>
                        <a:rPr lang="en-US" sz="1100" b="0" i="0" dirty="0">
                          <a:solidFill>
                            <a:srgbClr val="000000"/>
                          </a:solidFill>
                          <a:effectLst/>
                          <a:latin typeface="Calibri" panose="020F0502020204030204" pitchFamily="34" charset="0"/>
                        </a:rPr>
                        <a:t>Near Term: Sumitra Pati, Ruth Everett, Nathan Blouin​</a:t>
                      </a:r>
                      <a:endParaRPr lang="en-US" sz="2400" b="0" i="0" dirty="0">
                        <a:solidFill>
                          <a:srgbClr val="000000"/>
                        </a:solidFill>
                        <a:effectLst/>
                      </a:endParaRPr>
                    </a:p>
                    <a:p>
                      <a:pPr algn="l" fontAlgn="base"/>
                      <a:r>
                        <a:rPr lang="en-US" sz="1100" b="0" i="0" dirty="0">
                          <a:solidFill>
                            <a:srgbClr val="000000"/>
                          </a:solidFill>
                          <a:effectLst/>
                          <a:latin typeface="Calibri" panose="020F0502020204030204" pitchFamily="34" charset="0"/>
                        </a:rPr>
                        <a:t>Long Term: add Stephen Frye, Erin Heinzen, Jeff Aube, Bryan Roth​</a:t>
                      </a:r>
                      <a:endParaRPr lang="en-US" sz="2400" b="0" i="0" dirty="0">
                        <a:solidFill>
                          <a:srgbClr val="000000"/>
                        </a:solidFill>
                        <a:effectLst/>
                      </a:endParaRPr>
                    </a:p>
                  </a:txBody>
                  <a:tcPr marL="81081" marR="81081" marT="40540" marB="40540" anchor="ctr">
                    <a:lnL w="4724" cap="flat" cmpd="sng" algn="ctr">
                      <a:solidFill>
                        <a:srgbClr val="FFFFFF"/>
                      </a:solidFill>
                      <a:prstDash val="solid"/>
                      <a:round/>
                      <a:headEnd type="none" w="med" len="med"/>
                      <a:tailEnd type="none" w="med" len="med"/>
                    </a:lnL>
                    <a:lnR w="4724" cap="flat" cmpd="sng" algn="ctr">
                      <a:solidFill>
                        <a:srgbClr val="FFFFFF"/>
                      </a:solidFill>
                      <a:prstDash val="solid"/>
                      <a:round/>
                      <a:headEnd type="none" w="med" len="med"/>
                      <a:tailEnd type="none" w="med" len="med"/>
                    </a:lnR>
                    <a:lnT w="14180" cap="flat" cmpd="sng" algn="ctr">
                      <a:solidFill>
                        <a:srgbClr val="FFFFFF"/>
                      </a:solidFill>
                      <a:prstDash val="solid"/>
                      <a:round/>
                      <a:headEnd type="none" w="med" len="med"/>
                      <a:tailEnd type="none" w="med" len="med"/>
                    </a:lnT>
                    <a:lnB w="4724" cap="flat" cmpd="sng" algn="ctr">
                      <a:solidFill>
                        <a:srgbClr val="FFFFFF"/>
                      </a:solidFill>
                      <a:prstDash val="solid"/>
                      <a:round/>
                      <a:headEnd type="none" w="med" len="med"/>
                      <a:tailEnd type="none" w="med" len="med"/>
                    </a:lnB>
                    <a:solidFill>
                      <a:srgbClr val="D1DFEF"/>
                    </a:solidFill>
                  </a:tcPr>
                </a:tc>
                <a:extLst>
                  <a:ext uri="{0D108BD9-81ED-4DB2-BD59-A6C34878D82A}">
                    <a16:rowId xmlns:a16="http://schemas.microsoft.com/office/drawing/2014/main" val="1485339615"/>
                  </a:ext>
                </a:extLst>
              </a:tr>
              <a:tr h="790744">
                <a:tc vMerge="1">
                  <a:txBody>
                    <a:bodyPr/>
                    <a:lstStyle/>
                    <a:p>
                      <a:endParaRPr lang="en-US"/>
                    </a:p>
                  </a:txBody>
                  <a:tcPr/>
                </a:tc>
                <a:tc>
                  <a:txBody>
                    <a:bodyPr/>
                    <a:lstStyle/>
                    <a:p>
                      <a:pPr algn="ctr" fontAlgn="base"/>
                      <a:r>
                        <a:rPr lang="en-US" sz="1200" b="1" i="1">
                          <a:solidFill>
                            <a:srgbClr val="12294B"/>
                          </a:solidFill>
                          <a:effectLst/>
                          <a:latin typeface="Calibri" panose="020F0502020204030204" pitchFamily="34" charset="0"/>
                        </a:rPr>
                        <a:t>Use translation and entrepreneurship to deliver tangible new products and services all the way to the market; enhance IP commercialization for greater success</a:t>
                      </a:r>
                      <a:r>
                        <a:rPr lang="en-US" sz="1200" b="0" i="0">
                          <a:solidFill>
                            <a:srgbClr val="000000"/>
                          </a:solidFill>
                          <a:effectLst/>
                          <a:latin typeface="Calibri" panose="020F0502020204030204" pitchFamily="34" charset="0"/>
                        </a:rPr>
                        <a:t>​</a:t>
                      </a:r>
                      <a:endParaRPr lang="en-US" sz="2400" b="0" i="0">
                        <a:solidFill>
                          <a:srgbClr val="000000"/>
                        </a:solidFill>
                        <a:effectLst/>
                      </a:endParaRPr>
                    </a:p>
                  </a:txBody>
                  <a:tcPr marL="81081" marR="81081" marT="40540" marB="40540" anchor="ctr">
                    <a:lnL w="4724" cap="flat" cmpd="sng" algn="ctr">
                      <a:solidFill>
                        <a:srgbClr val="FFFFFF"/>
                      </a:solidFill>
                      <a:prstDash val="solid"/>
                      <a:round/>
                      <a:headEnd type="none" w="med" len="med"/>
                      <a:tailEnd type="none" w="med" len="med"/>
                    </a:lnL>
                    <a:lnR w="4724" cap="flat" cmpd="sng" algn="ctr">
                      <a:solidFill>
                        <a:srgbClr val="FFFFFF"/>
                      </a:solidFill>
                      <a:prstDash val="solid"/>
                      <a:round/>
                      <a:headEnd type="none" w="med" len="med"/>
                      <a:tailEnd type="none" w="med" len="med"/>
                    </a:lnR>
                    <a:lnT w="4724" cap="flat" cmpd="sng" algn="ctr">
                      <a:solidFill>
                        <a:srgbClr val="FFFFFF"/>
                      </a:solidFill>
                      <a:prstDash val="solid"/>
                      <a:round/>
                      <a:headEnd type="none" w="med" len="med"/>
                      <a:tailEnd type="none" w="med" len="med"/>
                    </a:lnT>
                    <a:lnB w="4724" cap="flat" cmpd="sng" algn="ctr">
                      <a:solidFill>
                        <a:srgbClr val="FFFFFF"/>
                      </a:solidFill>
                      <a:prstDash val="solid"/>
                      <a:round/>
                      <a:headEnd type="none" w="med" len="med"/>
                      <a:tailEnd type="none" w="med" len="med"/>
                    </a:lnB>
                    <a:solidFill>
                      <a:srgbClr val="E9F0F7"/>
                    </a:solidFill>
                  </a:tcPr>
                </a:tc>
                <a:tc>
                  <a:txBody>
                    <a:bodyPr/>
                    <a:lstStyle/>
                    <a:p>
                      <a:pPr algn="l" fontAlgn="base"/>
                      <a:r>
                        <a:rPr lang="en-US" sz="1100" b="0" i="0" dirty="0">
                          <a:solidFill>
                            <a:srgbClr val="000000"/>
                          </a:solidFill>
                          <a:effectLst/>
                          <a:latin typeface="Calibri" panose="020F0502020204030204" pitchFamily="34" charset="0"/>
                        </a:rPr>
                        <a:t>Roy Zwahlen, Kelly Collins, Stefanie Ferreri</a:t>
                      </a:r>
                      <a:endParaRPr lang="en-US" sz="2400" b="0" i="0" dirty="0">
                        <a:solidFill>
                          <a:srgbClr val="000000"/>
                        </a:solidFill>
                        <a:effectLst/>
                      </a:endParaRPr>
                    </a:p>
                  </a:txBody>
                  <a:tcPr marL="81081" marR="81081" marT="40540" marB="40540" anchor="ctr">
                    <a:lnL w="4724" cap="flat" cmpd="sng" algn="ctr">
                      <a:solidFill>
                        <a:srgbClr val="FFFFFF"/>
                      </a:solidFill>
                      <a:prstDash val="solid"/>
                      <a:round/>
                      <a:headEnd type="none" w="med" len="med"/>
                      <a:tailEnd type="none" w="med" len="med"/>
                    </a:lnL>
                    <a:lnR w="4724" cap="flat" cmpd="sng" algn="ctr">
                      <a:solidFill>
                        <a:srgbClr val="FFFFFF"/>
                      </a:solidFill>
                      <a:prstDash val="solid"/>
                      <a:round/>
                      <a:headEnd type="none" w="med" len="med"/>
                      <a:tailEnd type="none" w="med" len="med"/>
                    </a:lnR>
                    <a:lnT w="4724" cap="flat" cmpd="sng" algn="ctr">
                      <a:solidFill>
                        <a:srgbClr val="FFFFFF"/>
                      </a:solidFill>
                      <a:prstDash val="solid"/>
                      <a:round/>
                      <a:headEnd type="none" w="med" len="med"/>
                      <a:tailEnd type="none" w="med" len="med"/>
                    </a:lnT>
                    <a:lnB w="4724" cap="flat" cmpd="sng" algn="ctr">
                      <a:solidFill>
                        <a:srgbClr val="FFFFFF"/>
                      </a:solidFill>
                      <a:prstDash val="solid"/>
                      <a:round/>
                      <a:headEnd type="none" w="med" len="med"/>
                      <a:tailEnd type="none" w="med" len="med"/>
                    </a:lnB>
                    <a:solidFill>
                      <a:srgbClr val="E9F0F7"/>
                    </a:solidFill>
                  </a:tcPr>
                </a:tc>
                <a:extLst>
                  <a:ext uri="{0D108BD9-81ED-4DB2-BD59-A6C34878D82A}">
                    <a16:rowId xmlns:a16="http://schemas.microsoft.com/office/drawing/2014/main" val="799875852"/>
                  </a:ext>
                </a:extLst>
              </a:tr>
              <a:tr h="731423">
                <a:tc rowSpan="3">
                  <a:txBody>
                    <a:bodyPr/>
                    <a:lstStyle/>
                    <a:p>
                      <a:pPr algn="ctr" fontAlgn="base"/>
                      <a:r>
                        <a:rPr lang="en-US" sz="1600" b="1" i="0" dirty="0">
                          <a:solidFill>
                            <a:srgbClr val="000000"/>
                          </a:solidFill>
                          <a:effectLst/>
                          <a:latin typeface="Calibri" panose="020F0502020204030204" pitchFamily="34" charset="0"/>
                        </a:rPr>
                        <a:t>Develop Educational Offerings</a:t>
                      </a:r>
                      <a:r>
                        <a:rPr lang="en-US" sz="1600" b="0" i="0" dirty="0">
                          <a:solidFill>
                            <a:srgbClr val="000000"/>
                          </a:solidFill>
                          <a:effectLst/>
                          <a:latin typeface="Calibri" panose="020F0502020204030204" pitchFamily="34" charset="0"/>
                        </a:rPr>
                        <a:t>​</a:t>
                      </a:r>
                      <a:endParaRPr lang="en-US" sz="2400" b="0" i="0" dirty="0">
                        <a:solidFill>
                          <a:srgbClr val="000000"/>
                        </a:solidFill>
                        <a:effectLst/>
                      </a:endParaRPr>
                    </a:p>
                    <a:p>
                      <a:pPr algn="ctr" fontAlgn="base"/>
                      <a:r>
                        <a:rPr lang="en-US" sz="1600" b="0" i="0" dirty="0">
                          <a:solidFill>
                            <a:srgbClr val="000000"/>
                          </a:solidFill>
                          <a:effectLst/>
                          <a:latin typeface="Calibri" panose="020F0502020204030204" pitchFamily="34" charset="0"/>
                        </a:rPr>
                        <a:t>(Mary McClurg)​</a:t>
                      </a:r>
                      <a:endParaRPr lang="en-US" sz="2400" b="0" i="0" dirty="0">
                        <a:solidFill>
                          <a:srgbClr val="000000"/>
                        </a:solidFill>
                        <a:effectLst/>
                      </a:endParaRPr>
                    </a:p>
                  </a:txBody>
                  <a:tcPr marL="81081" marR="81081" marT="40540" marB="40540" anchor="ctr">
                    <a:lnL w="4724" cap="flat" cmpd="sng" algn="ctr">
                      <a:solidFill>
                        <a:srgbClr val="FFFFFF"/>
                      </a:solidFill>
                      <a:prstDash val="solid"/>
                      <a:round/>
                      <a:headEnd type="none" w="med" len="med"/>
                      <a:tailEnd type="none" w="med" len="med"/>
                    </a:lnL>
                    <a:lnR w="4724" cap="flat" cmpd="sng" algn="ctr">
                      <a:solidFill>
                        <a:srgbClr val="FFFFFF"/>
                      </a:solidFill>
                      <a:prstDash val="solid"/>
                      <a:round/>
                      <a:headEnd type="none" w="med" len="med"/>
                      <a:tailEnd type="none" w="med" len="med"/>
                    </a:lnR>
                    <a:lnT w="4724" cap="flat" cmpd="sng" algn="ctr">
                      <a:solidFill>
                        <a:srgbClr val="FFFFFF"/>
                      </a:solidFill>
                      <a:prstDash val="solid"/>
                      <a:round/>
                      <a:headEnd type="none" w="med" len="med"/>
                      <a:tailEnd type="none" w="med" len="med"/>
                    </a:lnT>
                    <a:lnB w="4724" cap="flat" cmpd="sng" algn="ctr">
                      <a:solidFill>
                        <a:srgbClr val="FFFFFF"/>
                      </a:solidFill>
                      <a:prstDash val="solid"/>
                      <a:round/>
                      <a:headEnd type="none" w="med" len="med"/>
                      <a:tailEnd type="none" w="med" len="med"/>
                    </a:lnB>
                    <a:solidFill>
                      <a:srgbClr val="E9F0F7"/>
                    </a:solidFill>
                  </a:tcPr>
                </a:tc>
                <a:tc>
                  <a:txBody>
                    <a:bodyPr/>
                    <a:lstStyle/>
                    <a:p>
                      <a:pPr algn="ctr" fontAlgn="base"/>
                      <a:r>
                        <a:rPr lang="en-US" sz="1200" b="1" i="1">
                          <a:solidFill>
                            <a:srgbClr val="12294B"/>
                          </a:solidFill>
                          <a:effectLst/>
                          <a:latin typeface="Calibri" panose="020F0502020204030204" pitchFamily="34" charset="0"/>
                        </a:rPr>
                        <a:t>Launch new high value, sustainable degree programs</a:t>
                      </a:r>
                      <a:r>
                        <a:rPr lang="en-US" sz="1200" b="0" i="0">
                          <a:solidFill>
                            <a:srgbClr val="000000"/>
                          </a:solidFill>
                          <a:effectLst/>
                          <a:latin typeface="Calibri" panose="020F0502020204030204" pitchFamily="34" charset="0"/>
                        </a:rPr>
                        <a:t>​</a:t>
                      </a:r>
                      <a:endParaRPr lang="en-US" sz="2400" b="0" i="0">
                        <a:solidFill>
                          <a:srgbClr val="000000"/>
                        </a:solidFill>
                        <a:effectLst/>
                      </a:endParaRPr>
                    </a:p>
                  </a:txBody>
                  <a:tcPr marL="81081" marR="81081" marT="40540" marB="40540" anchor="ctr">
                    <a:lnL w="4724" cap="flat" cmpd="sng" algn="ctr">
                      <a:solidFill>
                        <a:srgbClr val="FFFFFF"/>
                      </a:solidFill>
                      <a:prstDash val="solid"/>
                      <a:round/>
                      <a:headEnd type="none" w="med" len="med"/>
                      <a:tailEnd type="none" w="med" len="med"/>
                    </a:lnL>
                    <a:lnR w="4724" cap="flat" cmpd="sng" algn="ctr">
                      <a:solidFill>
                        <a:srgbClr val="FFFFFF"/>
                      </a:solidFill>
                      <a:prstDash val="solid"/>
                      <a:round/>
                      <a:headEnd type="none" w="med" len="med"/>
                      <a:tailEnd type="none" w="med" len="med"/>
                    </a:lnR>
                    <a:lnT w="4724" cap="flat" cmpd="sng" algn="ctr">
                      <a:solidFill>
                        <a:srgbClr val="FFFFFF"/>
                      </a:solidFill>
                      <a:prstDash val="solid"/>
                      <a:round/>
                      <a:headEnd type="none" w="med" len="med"/>
                      <a:tailEnd type="none" w="med" len="med"/>
                    </a:lnT>
                    <a:lnB w="4724" cap="flat" cmpd="sng" algn="ctr">
                      <a:solidFill>
                        <a:srgbClr val="FFFFFF"/>
                      </a:solidFill>
                      <a:prstDash val="solid"/>
                      <a:round/>
                      <a:headEnd type="none" w="med" len="med"/>
                      <a:tailEnd type="none" w="med" len="med"/>
                    </a:lnB>
                    <a:solidFill>
                      <a:srgbClr val="D1DFEF"/>
                    </a:solidFill>
                  </a:tcPr>
                </a:tc>
                <a:tc>
                  <a:txBody>
                    <a:bodyPr/>
                    <a:lstStyle/>
                    <a:p>
                      <a:pPr algn="l" fontAlgn="base"/>
                      <a:r>
                        <a:rPr lang="en-US" sz="1100" b="0" i="0" dirty="0">
                          <a:solidFill>
                            <a:srgbClr val="000000"/>
                          </a:solidFill>
                          <a:effectLst/>
                          <a:latin typeface="Calibri" panose="020F0502020204030204" pitchFamily="34" charset="0"/>
                        </a:rPr>
                        <a:t>Education Advisory Committee (EAC) - Mary McClurg, Amanda Corbett, Wendy Cox, Stephen Eckel, Chris Gosk, Josh Guffey, Mike Jarstfer, Catherine MacAllister, Jacqui McLaughlin, Denise Rhoney, Carla White, Heidi Collins​</a:t>
                      </a:r>
                      <a:endParaRPr lang="en-US" sz="2400" b="0" i="0" dirty="0">
                        <a:solidFill>
                          <a:srgbClr val="000000"/>
                        </a:solidFill>
                        <a:effectLst/>
                      </a:endParaRPr>
                    </a:p>
                  </a:txBody>
                  <a:tcPr marL="81081" marR="81081" marT="40540" marB="40540" anchor="ctr">
                    <a:lnL w="4724" cap="flat" cmpd="sng" algn="ctr">
                      <a:solidFill>
                        <a:srgbClr val="FFFFFF"/>
                      </a:solidFill>
                      <a:prstDash val="solid"/>
                      <a:round/>
                      <a:headEnd type="none" w="med" len="med"/>
                      <a:tailEnd type="none" w="med" len="med"/>
                    </a:lnL>
                    <a:lnR w="4724" cap="flat" cmpd="sng" algn="ctr">
                      <a:solidFill>
                        <a:srgbClr val="FFFFFF"/>
                      </a:solidFill>
                      <a:prstDash val="solid"/>
                      <a:round/>
                      <a:headEnd type="none" w="med" len="med"/>
                      <a:tailEnd type="none" w="med" len="med"/>
                    </a:lnR>
                    <a:lnT w="4724" cap="flat" cmpd="sng" algn="ctr">
                      <a:solidFill>
                        <a:srgbClr val="FFFFFF"/>
                      </a:solidFill>
                      <a:prstDash val="solid"/>
                      <a:round/>
                      <a:headEnd type="none" w="med" len="med"/>
                      <a:tailEnd type="none" w="med" len="med"/>
                    </a:lnT>
                    <a:lnB w="4724" cap="flat" cmpd="sng" algn="ctr">
                      <a:solidFill>
                        <a:srgbClr val="FFFFFF"/>
                      </a:solidFill>
                      <a:prstDash val="solid"/>
                      <a:round/>
                      <a:headEnd type="none" w="med" len="med"/>
                      <a:tailEnd type="none" w="med" len="med"/>
                    </a:lnB>
                    <a:solidFill>
                      <a:srgbClr val="D1DFEF"/>
                    </a:solidFill>
                  </a:tcPr>
                </a:tc>
                <a:extLst>
                  <a:ext uri="{0D108BD9-81ED-4DB2-BD59-A6C34878D82A}">
                    <a16:rowId xmlns:a16="http://schemas.microsoft.com/office/drawing/2014/main" val="977376124"/>
                  </a:ext>
                </a:extLst>
              </a:tr>
              <a:tr h="434822">
                <a:tc vMerge="1">
                  <a:txBody>
                    <a:bodyPr/>
                    <a:lstStyle/>
                    <a:p>
                      <a:endParaRPr lang="en-US"/>
                    </a:p>
                  </a:txBody>
                  <a:tcPr/>
                </a:tc>
                <a:tc>
                  <a:txBody>
                    <a:bodyPr/>
                    <a:lstStyle/>
                    <a:p>
                      <a:pPr algn="ctr" fontAlgn="base"/>
                      <a:r>
                        <a:rPr lang="en-US" sz="1200" b="1" i="1">
                          <a:solidFill>
                            <a:srgbClr val="12294B"/>
                          </a:solidFill>
                          <a:effectLst/>
                          <a:latin typeface="Calibri" panose="020F0502020204030204" pitchFamily="34" charset="0"/>
                        </a:rPr>
                        <a:t>Launch micro credential, professional education, and resources for emerging and untapped careers </a:t>
                      </a:r>
                      <a:r>
                        <a:rPr lang="en-US" sz="1200" b="0" i="0">
                          <a:solidFill>
                            <a:srgbClr val="000000"/>
                          </a:solidFill>
                          <a:effectLst/>
                          <a:latin typeface="Calibri" panose="020F0502020204030204" pitchFamily="34" charset="0"/>
                        </a:rPr>
                        <a:t>​</a:t>
                      </a:r>
                      <a:endParaRPr lang="en-US" sz="2400" b="0" i="0">
                        <a:solidFill>
                          <a:srgbClr val="000000"/>
                        </a:solidFill>
                        <a:effectLst/>
                      </a:endParaRPr>
                    </a:p>
                  </a:txBody>
                  <a:tcPr marL="81081" marR="81081" marT="40540" marB="40540" anchor="ctr">
                    <a:lnL w="4724" cap="flat" cmpd="sng" algn="ctr">
                      <a:solidFill>
                        <a:srgbClr val="FFFFFF"/>
                      </a:solidFill>
                      <a:prstDash val="solid"/>
                      <a:round/>
                      <a:headEnd type="none" w="med" len="med"/>
                      <a:tailEnd type="none" w="med" len="med"/>
                    </a:lnL>
                    <a:lnR w="4724" cap="flat" cmpd="sng" algn="ctr">
                      <a:solidFill>
                        <a:srgbClr val="FFFFFF"/>
                      </a:solidFill>
                      <a:prstDash val="solid"/>
                      <a:round/>
                      <a:headEnd type="none" w="med" len="med"/>
                      <a:tailEnd type="none" w="med" len="med"/>
                    </a:lnR>
                    <a:lnT w="4724" cap="flat" cmpd="sng" algn="ctr">
                      <a:solidFill>
                        <a:srgbClr val="FFFFFF"/>
                      </a:solidFill>
                      <a:prstDash val="solid"/>
                      <a:round/>
                      <a:headEnd type="none" w="med" len="med"/>
                      <a:tailEnd type="none" w="med" len="med"/>
                    </a:lnT>
                    <a:lnB w="4724" cap="flat" cmpd="sng" algn="ctr">
                      <a:solidFill>
                        <a:srgbClr val="FFFFFF"/>
                      </a:solidFill>
                      <a:prstDash val="solid"/>
                      <a:round/>
                      <a:headEnd type="none" w="med" len="med"/>
                      <a:tailEnd type="none" w="med" len="med"/>
                    </a:lnB>
                    <a:solidFill>
                      <a:srgbClr val="E9F0F7"/>
                    </a:solidFill>
                  </a:tcPr>
                </a:tc>
                <a:tc>
                  <a:txBody>
                    <a:bodyPr/>
                    <a:lstStyle/>
                    <a:p>
                      <a:pPr algn="l" fontAlgn="base"/>
                      <a:r>
                        <a:rPr lang="en-US" sz="1100" b="0" i="0">
                          <a:solidFill>
                            <a:srgbClr val="000000"/>
                          </a:solidFill>
                          <a:effectLst/>
                          <a:latin typeface="Calibri" panose="020F0502020204030204" pitchFamily="34" charset="0"/>
                        </a:rPr>
                        <a:t>EAC, and additional staff and faculty​</a:t>
                      </a:r>
                      <a:endParaRPr lang="en-US" sz="2400" b="0" i="0">
                        <a:solidFill>
                          <a:srgbClr val="000000"/>
                        </a:solidFill>
                        <a:effectLst/>
                      </a:endParaRPr>
                    </a:p>
                  </a:txBody>
                  <a:tcPr marL="81081" marR="81081" marT="40540" marB="40540" anchor="ctr">
                    <a:lnL w="4724" cap="flat" cmpd="sng" algn="ctr">
                      <a:solidFill>
                        <a:srgbClr val="FFFFFF"/>
                      </a:solidFill>
                      <a:prstDash val="solid"/>
                      <a:round/>
                      <a:headEnd type="none" w="med" len="med"/>
                      <a:tailEnd type="none" w="med" len="med"/>
                    </a:lnL>
                    <a:lnR w="4724" cap="flat" cmpd="sng" algn="ctr">
                      <a:solidFill>
                        <a:srgbClr val="FFFFFF"/>
                      </a:solidFill>
                      <a:prstDash val="solid"/>
                      <a:round/>
                      <a:headEnd type="none" w="med" len="med"/>
                      <a:tailEnd type="none" w="med" len="med"/>
                    </a:lnR>
                    <a:lnT w="4724" cap="flat" cmpd="sng" algn="ctr">
                      <a:solidFill>
                        <a:srgbClr val="FFFFFF"/>
                      </a:solidFill>
                      <a:prstDash val="solid"/>
                      <a:round/>
                      <a:headEnd type="none" w="med" len="med"/>
                      <a:tailEnd type="none" w="med" len="med"/>
                    </a:lnT>
                    <a:lnB w="4724" cap="flat" cmpd="sng" algn="ctr">
                      <a:solidFill>
                        <a:srgbClr val="FFFFFF"/>
                      </a:solidFill>
                      <a:prstDash val="solid"/>
                      <a:round/>
                      <a:headEnd type="none" w="med" len="med"/>
                      <a:tailEnd type="none" w="med" len="med"/>
                    </a:lnB>
                    <a:solidFill>
                      <a:srgbClr val="E9F0F7"/>
                    </a:solidFill>
                  </a:tcPr>
                </a:tc>
                <a:extLst>
                  <a:ext uri="{0D108BD9-81ED-4DB2-BD59-A6C34878D82A}">
                    <a16:rowId xmlns:a16="http://schemas.microsoft.com/office/drawing/2014/main" val="1510934449"/>
                  </a:ext>
                </a:extLst>
              </a:tr>
              <a:tr h="434822">
                <a:tc vMerge="1">
                  <a:txBody>
                    <a:bodyPr/>
                    <a:lstStyle/>
                    <a:p>
                      <a:endParaRPr lang="en-US"/>
                    </a:p>
                  </a:txBody>
                  <a:tcPr/>
                </a:tc>
                <a:tc>
                  <a:txBody>
                    <a:bodyPr/>
                    <a:lstStyle/>
                    <a:p>
                      <a:pPr algn="ctr" fontAlgn="base"/>
                      <a:r>
                        <a:rPr lang="en-US" sz="1200" b="1" i="1">
                          <a:solidFill>
                            <a:srgbClr val="12294B"/>
                          </a:solidFill>
                          <a:effectLst/>
                          <a:latin typeface="Calibri" panose="020F0502020204030204" pitchFamily="34" charset="0"/>
                        </a:rPr>
                        <a:t>Establish programs to attract and retain students in rural and underserved areas in NC</a:t>
                      </a:r>
                      <a:r>
                        <a:rPr lang="en-US" sz="1200" b="0" i="0">
                          <a:solidFill>
                            <a:srgbClr val="000000"/>
                          </a:solidFill>
                          <a:effectLst/>
                          <a:latin typeface="Calibri" panose="020F0502020204030204" pitchFamily="34" charset="0"/>
                        </a:rPr>
                        <a:t>​</a:t>
                      </a:r>
                      <a:endParaRPr lang="en-US" sz="2400" b="0" i="0">
                        <a:solidFill>
                          <a:srgbClr val="000000"/>
                        </a:solidFill>
                        <a:effectLst/>
                      </a:endParaRPr>
                    </a:p>
                  </a:txBody>
                  <a:tcPr marL="81081" marR="81081" marT="40540" marB="40540" anchor="ctr">
                    <a:lnL w="4724" cap="flat" cmpd="sng" algn="ctr">
                      <a:solidFill>
                        <a:srgbClr val="FFFFFF"/>
                      </a:solidFill>
                      <a:prstDash val="solid"/>
                      <a:round/>
                      <a:headEnd type="none" w="med" len="med"/>
                      <a:tailEnd type="none" w="med" len="med"/>
                    </a:lnL>
                    <a:lnR w="4724" cap="flat" cmpd="sng" algn="ctr">
                      <a:solidFill>
                        <a:srgbClr val="FFFFFF"/>
                      </a:solidFill>
                      <a:prstDash val="solid"/>
                      <a:round/>
                      <a:headEnd type="none" w="med" len="med"/>
                      <a:tailEnd type="none" w="med" len="med"/>
                    </a:lnR>
                    <a:lnT w="4724" cap="flat" cmpd="sng" algn="ctr">
                      <a:solidFill>
                        <a:srgbClr val="FFFFFF"/>
                      </a:solidFill>
                      <a:prstDash val="solid"/>
                      <a:round/>
                      <a:headEnd type="none" w="med" len="med"/>
                      <a:tailEnd type="none" w="med" len="med"/>
                    </a:lnT>
                    <a:lnB w="4724" cap="flat" cmpd="sng" algn="ctr">
                      <a:solidFill>
                        <a:srgbClr val="FFFFFF"/>
                      </a:solidFill>
                      <a:prstDash val="solid"/>
                      <a:round/>
                      <a:headEnd type="none" w="med" len="med"/>
                      <a:tailEnd type="none" w="med" len="med"/>
                    </a:lnB>
                    <a:solidFill>
                      <a:srgbClr val="D1DFEF"/>
                    </a:solidFill>
                  </a:tcPr>
                </a:tc>
                <a:tc>
                  <a:txBody>
                    <a:bodyPr/>
                    <a:lstStyle/>
                    <a:p>
                      <a:pPr algn="l" fontAlgn="base"/>
                      <a:r>
                        <a:rPr lang="en-US" sz="1100" b="0" i="0" dirty="0">
                          <a:solidFill>
                            <a:srgbClr val="000000"/>
                          </a:solidFill>
                          <a:effectLst/>
                          <a:latin typeface="Calibri" panose="020F0502020204030204" pitchFamily="34" charset="0"/>
                        </a:rPr>
                        <a:t>EAC, Wendy Cox, Mike Jarstfer​</a:t>
                      </a:r>
                      <a:endParaRPr lang="en-US" sz="2400" b="0" i="0" dirty="0">
                        <a:solidFill>
                          <a:srgbClr val="000000"/>
                        </a:solidFill>
                        <a:effectLst/>
                      </a:endParaRPr>
                    </a:p>
                  </a:txBody>
                  <a:tcPr marL="81081" marR="81081" marT="40540" marB="40540" anchor="ctr">
                    <a:lnL w="4724" cap="flat" cmpd="sng" algn="ctr">
                      <a:solidFill>
                        <a:srgbClr val="FFFFFF"/>
                      </a:solidFill>
                      <a:prstDash val="solid"/>
                      <a:round/>
                      <a:headEnd type="none" w="med" len="med"/>
                      <a:tailEnd type="none" w="med" len="med"/>
                    </a:lnL>
                    <a:lnR w="4724" cap="flat" cmpd="sng" algn="ctr">
                      <a:solidFill>
                        <a:srgbClr val="FFFFFF"/>
                      </a:solidFill>
                      <a:prstDash val="solid"/>
                      <a:round/>
                      <a:headEnd type="none" w="med" len="med"/>
                      <a:tailEnd type="none" w="med" len="med"/>
                    </a:lnR>
                    <a:lnT w="4724" cap="flat" cmpd="sng" algn="ctr">
                      <a:solidFill>
                        <a:srgbClr val="FFFFFF"/>
                      </a:solidFill>
                      <a:prstDash val="solid"/>
                      <a:round/>
                      <a:headEnd type="none" w="med" len="med"/>
                      <a:tailEnd type="none" w="med" len="med"/>
                    </a:lnT>
                    <a:lnB w="4724" cap="flat" cmpd="sng" algn="ctr">
                      <a:solidFill>
                        <a:srgbClr val="FFFFFF"/>
                      </a:solidFill>
                      <a:prstDash val="solid"/>
                      <a:round/>
                      <a:headEnd type="none" w="med" len="med"/>
                      <a:tailEnd type="none" w="med" len="med"/>
                    </a:lnB>
                    <a:solidFill>
                      <a:srgbClr val="D1DFEF"/>
                    </a:solidFill>
                  </a:tcPr>
                </a:tc>
                <a:extLst>
                  <a:ext uri="{0D108BD9-81ED-4DB2-BD59-A6C34878D82A}">
                    <a16:rowId xmlns:a16="http://schemas.microsoft.com/office/drawing/2014/main" val="3250029621"/>
                  </a:ext>
                </a:extLst>
              </a:tr>
              <a:tr h="614730">
                <a:tc rowSpan="2">
                  <a:txBody>
                    <a:bodyPr/>
                    <a:lstStyle/>
                    <a:p>
                      <a:pPr algn="ctr" fontAlgn="base"/>
                      <a:r>
                        <a:rPr lang="en-US" sz="1600" b="1" i="0" dirty="0">
                          <a:solidFill>
                            <a:srgbClr val="000000"/>
                          </a:solidFill>
                          <a:effectLst/>
                          <a:latin typeface="Calibri" panose="020F0502020204030204" pitchFamily="34" charset="0"/>
                        </a:rPr>
                        <a:t>Advance Practice</a:t>
                      </a:r>
                      <a:r>
                        <a:rPr lang="en-US" sz="1600" b="0" i="0" dirty="0">
                          <a:solidFill>
                            <a:srgbClr val="000000"/>
                          </a:solidFill>
                          <a:effectLst/>
                          <a:latin typeface="Calibri" panose="020F0502020204030204" pitchFamily="34" charset="0"/>
                        </a:rPr>
                        <a:t>​</a:t>
                      </a:r>
                      <a:endParaRPr lang="en-US" sz="2400" b="0" i="0" dirty="0">
                        <a:solidFill>
                          <a:srgbClr val="000000"/>
                        </a:solidFill>
                        <a:effectLst/>
                      </a:endParaRPr>
                    </a:p>
                    <a:p>
                      <a:pPr algn="ctr" fontAlgn="base"/>
                      <a:r>
                        <a:rPr lang="en-US" sz="1600" b="0" i="0" dirty="0">
                          <a:solidFill>
                            <a:srgbClr val="000000"/>
                          </a:solidFill>
                          <a:effectLst/>
                          <a:latin typeface="Calibri" panose="020F0502020204030204" pitchFamily="34" charset="0"/>
                        </a:rPr>
                        <a:t>(Stefanie Ferreri)​</a:t>
                      </a:r>
                      <a:endParaRPr lang="en-US" sz="2400" b="0" i="0" dirty="0">
                        <a:solidFill>
                          <a:srgbClr val="000000"/>
                        </a:solidFill>
                        <a:effectLst/>
                      </a:endParaRPr>
                    </a:p>
                  </a:txBody>
                  <a:tcPr marL="81081" marR="81081" marT="40540" marB="40540" anchor="ctr">
                    <a:lnL w="4724" cap="flat" cmpd="sng" algn="ctr">
                      <a:solidFill>
                        <a:srgbClr val="FFFFFF"/>
                      </a:solidFill>
                      <a:prstDash val="solid"/>
                      <a:round/>
                      <a:headEnd type="none" w="med" len="med"/>
                      <a:tailEnd type="none" w="med" len="med"/>
                    </a:lnL>
                    <a:lnR w="4724" cap="flat" cmpd="sng" algn="ctr">
                      <a:solidFill>
                        <a:srgbClr val="FFFFFF"/>
                      </a:solidFill>
                      <a:prstDash val="solid"/>
                      <a:round/>
                      <a:headEnd type="none" w="med" len="med"/>
                      <a:tailEnd type="none" w="med" len="med"/>
                    </a:lnR>
                    <a:lnT w="4724" cap="flat" cmpd="sng" algn="ctr">
                      <a:solidFill>
                        <a:srgbClr val="FFFFFF"/>
                      </a:solidFill>
                      <a:prstDash val="solid"/>
                      <a:round/>
                      <a:headEnd type="none" w="med" len="med"/>
                      <a:tailEnd type="none" w="med" len="med"/>
                    </a:lnT>
                    <a:lnB w="4724" cap="flat" cmpd="sng" algn="ctr">
                      <a:solidFill>
                        <a:srgbClr val="FFFFFF"/>
                      </a:solidFill>
                      <a:prstDash val="solid"/>
                      <a:round/>
                      <a:headEnd type="none" w="med" len="med"/>
                      <a:tailEnd type="none" w="med" len="med"/>
                    </a:lnB>
                    <a:solidFill>
                      <a:srgbClr val="D1DFEF"/>
                    </a:solidFill>
                  </a:tcPr>
                </a:tc>
                <a:tc>
                  <a:txBody>
                    <a:bodyPr/>
                    <a:lstStyle/>
                    <a:p>
                      <a:pPr algn="ctr" fontAlgn="base"/>
                      <a:r>
                        <a:rPr lang="en-US" sz="1200" b="1" i="1" dirty="0">
                          <a:solidFill>
                            <a:srgbClr val="12294B"/>
                          </a:solidFill>
                          <a:effectLst/>
                          <a:latin typeface="Calibri" panose="020F0502020204030204" pitchFamily="34" charset="0"/>
                        </a:rPr>
                        <a:t>Transform the business model to develop sustainable pharmacy services in NC</a:t>
                      </a:r>
                      <a:r>
                        <a:rPr lang="en-US" sz="1200" b="0" i="0" dirty="0">
                          <a:solidFill>
                            <a:srgbClr val="000000"/>
                          </a:solidFill>
                          <a:effectLst/>
                          <a:latin typeface="Calibri" panose="020F0502020204030204" pitchFamily="34" charset="0"/>
                        </a:rPr>
                        <a:t>​</a:t>
                      </a:r>
                      <a:endParaRPr lang="en-US" sz="2400" b="0" i="0" dirty="0">
                        <a:solidFill>
                          <a:srgbClr val="000000"/>
                        </a:solidFill>
                        <a:effectLst/>
                      </a:endParaRPr>
                    </a:p>
                  </a:txBody>
                  <a:tcPr marL="81081" marR="81081" marT="40540" marB="40540" anchor="ctr">
                    <a:lnL w="4724" cap="flat" cmpd="sng" algn="ctr">
                      <a:solidFill>
                        <a:srgbClr val="FFFFFF"/>
                      </a:solidFill>
                      <a:prstDash val="solid"/>
                      <a:round/>
                      <a:headEnd type="none" w="med" len="med"/>
                      <a:tailEnd type="none" w="med" len="med"/>
                    </a:lnL>
                    <a:lnR w="4724" cap="flat" cmpd="sng" algn="ctr">
                      <a:solidFill>
                        <a:srgbClr val="FFFFFF"/>
                      </a:solidFill>
                      <a:prstDash val="solid"/>
                      <a:round/>
                      <a:headEnd type="none" w="med" len="med"/>
                      <a:tailEnd type="none" w="med" len="med"/>
                    </a:lnR>
                    <a:lnT w="4724" cap="flat" cmpd="sng" algn="ctr">
                      <a:solidFill>
                        <a:srgbClr val="FFFFFF"/>
                      </a:solidFill>
                      <a:prstDash val="solid"/>
                      <a:round/>
                      <a:headEnd type="none" w="med" len="med"/>
                      <a:tailEnd type="none" w="med" len="med"/>
                    </a:lnT>
                    <a:lnB w="4724" cap="flat" cmpd="sng" algn="ctr">
                      <a:solidFill>
                        <a:srgbClr val="FFFFFF"/>
                      </a:solidFill>
                      <a:prstDash val="solid"/>
                      <a:round/>
                      <a:headEnd type="none" w="med" len="med"/>
                      <a:tailEnd type="none" w="med" len="med"/>
                    </a:lnB>
                    <a:solidFill>
                      <a:srgbClr val="E9F0F7"/>
                    </a:solidFill>
                  </a:tcPr>
                </a:tc>
                <a:tc rowSpan="2">
                  <a:txBody>
                    <a:bodyPr/>
                    <a:lstStyle/>
                    <a:p>
                      <a:pPr algn="l" fontAlgn="base"/>
                      <a:r>
                        <a:rPr lang="en-US" sz="1100" b="0" i="0" dirty="0">
                          <a:solidFill>
                            <a:srgbClr val="000000"/>
                          </a:solidFill>
                          <a:effectLst/>
                          <a:latin typeface="Calibri" panose="020F0502020204030204" pitchFamily="34" charset="0"/>
                        </a:rPr>
                        <a:t>Proposed: Mary McClurg, Greene Shepherd, Mollie Scott, Jon Easter, and Stephanie Kiser, Betsy Sleath, Nicki Reitter, Macary Marciniak, Benyam Muluneh, Lesha Carpenter, UNC Health (Udobi Campbell, Tim Weber), Western and Eastern (Skip Cummings) NC representatives, Payor perspective (Medicaid, BCBS)​</a:t>
                      </a:r>
                      <a:endParaRPr lang="en-US" sz="2400" b="0" i="0" dirty="0">
                        <a:solidFill>
                          <a:srgbClr val="000000"/>
                        </a:solidFill>
                        <a:effectLst/>
                      </a:endParaRPr>
                    </a:p>
                  </a:txBody>
                  <a:tcPr marL="81081" marR="81081" marT="40540" marB="40540" anchor="ctr">
                    <a:lnL w="4724" cap="flat" cmpd="sng" algn="ctr">
                      <a:solidFill>
                        <a:srgbClr val="FFFFFF"/>
                      </a:solidFill>
                      <a:prstDash val="solid"/>
                      <a:round/>
                      <a:headEnd type="none" w="med" len="med"/>
                      <a:tailEnd type="none" w="med" len="med"/>
                    </a:lnL>
                    <a:lnR w="4724" cap="flat" cmpd="sng" algn="ctr">
                      <a:solidFill>
                        <a:srgbClr val="FFFFFF"/>
                      </a:solidFill>
                      <a:prstDash val="solid"/>
                      <a:round/>
                      <a:headEnd type="none" w="med" len="med"/>
                      <a:tailEnd type="none" w="med" len="med"/>
                    </a:lnR>
                    <a:lnT w="4724" cap="flat" cmpd="sng" algn="ctr">
                      <a:solidFill>
                        <a:srgbClr val="FFFFFF"/>
                      </a:solidFill>
                      <a:prstDash val="solid"/>
                      <a:round/>
                      <a:headEnd type="none" w="med" len="med"/>
                      <a:tailEnd type="none" w="med" len="med"/>
                    </a:lnT>
                    <a:lnB w="4724" cap="flat" cmpd="sng" algn="ctr">
                      <a:solidFill>
                        <a:srgbClr val="FFFFFF"/>
                      </a:solidFill>
                      <a:prstDash val="solid"/>
                      <a:round/>
                      <a:headEnd type="none" w="med" len="med"/>
                      <a:tailEnd type="none" w="med" len="med"/>
                    </a:lnB>
                    <a:solidFill>
                      <a:srgbClr val="E9F0F7"/>
                    </a:solidFill>
                  </a:tcPr>
                </a:tc>
                <a:extLst>
                  <a:ext uri="{0D108BD9-81ED-4DB2-BD59-A6C34878D82A}">
                    <a16:rowId xmlns:a16="http://schemas.microsoft.com/office/drawing/2014/main" val="1088542899"/>
                  </a:ext>
                </a:extLst>
              </a:tr>
              <a:tr h="671316">
                <a:tc vMerge="1">
                  <a:txBody>
                    <a:bodyPr/>
                    <a:lstStyle/>
                    <a:p>
                      <a:endParaRPr lang="en-US"/>
                    </a:p>
                  </a:txBody>
                  <a:tcPr/>
                </a:tc>
                <a:tc>
                  <a:txBody>
                    <a:bodyPr/>
                    <a:lstStyle/>
                    <a:p>
                      <a:pPr algn="ctr" fontAlgn="base"/>
                      <a:r>
                        <a:rPr lang="en-US" sz="1200" b="1" i="1" dirty="0">
                          <a:solidFill>
                            <a:srgbClr val="12294B"/>
                          </a:solidFill>
                          <a:effectLst/>
                          <a:latin typeface="Calibri" panose="020F0502020204030204" pitchFamily="34" charset="0"/>
                        </a:rPr>
                        <a:t>Advance the delivery and quality of patient care in community pharmacy and ambulatory care across NC</a:t>
                      </a:r>
                      <a:r>
                        <a:rPr lang="en-US" sz="1200" b="0" i="0" dirty="0">
                          <a:solidFill>
                            <a:srgbClr val="000000"/>
                          </a:solidFill>
                          <a:effectLst/>
                          <a:latin typeface="Calibri" panose="020F0502020204030204" pitchFamily="34" charset="0"/>
                        </a:rPr>
                        <a:t>​</a:t>
                      </a:r>
                      <a:endParaRPr lang="en-US" sz="2400" b="0" i="0" dirty="0">
                        <a:solidFill>
                          <a:srgbClr val="000000"/>
                        </a:solidFill>
                        <a:effectLst/>
                      </a:endParaRPr>
                    </a:p>
                  </a:txBody>
                  <a:tcPr marL="81081" marR="81081" marT="40540" marB="40540" anchor="ctr">
                    <a:lnL w="4724" cap="flat" cmpd="sng" algn="ctr">
                      <a:solidFill>
                        <a:srgbClr val="FFFFFF"/>
                      </a:solidFill>
                      <a:prstDash val="solid"/>
                      <a:round/>
                      <a:headEnd type="none" w="med" len="med"/>
                      <a:tailEnd type="none" w="med" len="med"/>
                    </a:lnL>
                    <a:lnR w="4724" cap="flat" cmpd="sng" algn="ctr">
                      <a:solidFill>
                        <a:srgbClr val="FFFFFF"/>
                      </a:solidFill>
                      <a:prstDash val="solid"/>
                      <a:round/>
                      <a:headEnd type="none" w="med" len="med"/>
                      <a:tailEnd type="none" w="med" len="med"/>
                    </a:lnR>
                    <a:lnT w="4724" cap="flat" cmpd="sng" algn="ctr">
                      <a:solidFill>
                        <a:srgbClr val="FFFFFF"/>
                      </a:solidFill>
                      <a:prstDash val="solid"/>
                      <a:round/>
                      <a:headEnd type="none" w="med" len="med"/>
                      <a:tailEnd type="none" w="med" len="med"/>
                    </a:lnT>
                    <a:lnB w="4724" cap="flat" cmpd="sng" algn="ctr">
                      <a:solidFill>
                        <a:srgbClr val="FFFFFF"/>
                      </a:solidFill>
                      <a:prstDash val="solid"/>
                      <a:round/>
                      <a:headEnd type="none" w="med" len="med"/>
                      <a:tailEnd type="none" w="med" len="med"/>
                    </a:lnB>
                    <a:solidFill>
                      <a:srgbClr val="D1DFEF"/>
                    </a:solidFill>
                  </a:tcPr>
                </a:tc>
                <a:tc vMerge="1">
                  <a:txBody>
                    <a:bodyPr/>
                    <a:lstStyle/>
                    <a:p>
                      <a:endParaRPr lang="en-US"/>
                    </a:p>
                  </a:txBody>
                  <a:tcPr/>
                </a:tc>
                <a:extLst>
                  <a:ext uri="{0D108BD9-81ED-4DB2-BD59-A6C34878D82A}">
                    <a16:rowId xmlns:a16="http://schemas.microsoft.com/office/drawing/2014/main" val="1145152181"/>
                  </a:ext>
                </a:extLst>
              </a:tr>
            </a:tbl>
          </a:graphicData>
        </a:graphic>
      </p:graphicFrame>
    </p:spTree>
    <p:extLst>
      <p:ext uri="{BB962C8B-B14F-4D97-AF65-F5344CB8AC3E}">
        <p14:creationId xmlns:p14="http://schemas.microsoft.com/office/powerpoint/2010/main" val="22923109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3495C94-586E-4BAC-9930-B69C0883A820}"/>
              </a:ext>
            </a:extLst>
          </p:cNvPr>
          <p:cNvSpPr>
            <a:spLocks noGrp="1"/>
          </p:cNvSpPr>
          <p:nvPr>
            <p:ph type="title"/>
          </p:nvPr>
        </p:nvSpPr>
        <p:spPr>
          <a:xfrm>
            <a:off x="650310" y="365125"/>
            <a:ext cx="10515600" cy="1325563"/>
          </a:xfrm>
        </p:spPr>
        <p:txBody>
          <a:bodyPr/>
          <a:lstStyle/>
          <a:p>
            <a:r>
              <a:rPr lang="en-US" b="1" dirty="0">
                <a:solidFill>
                  <a:schemeClr val="accent5"/>
                </a:solidFill>
              </a:rPr>
              <a:t>Priority #3: </a:t>
            </a:r>
            <a:r>
              <a:rPr lang="en-US" sz="3200" b="1" dirty="0">
                <a:solidFill>
                  <a:schemeClr val="tx2"/>
                </a:solidFill>
              </a:rPr>
              <a:t>Improve operating efficiency to invest in 				        strategic areas</a:t>
            </a:r>
            <a:endParaRPr lang="en-US" sz="2400" b="1" dirty="0">
              <a:solidFill>
                <a:schemeClr val="tx2"/>
              </a:solidFill>
            </a:endParaRPr>
          </a:p>
        </p:txBody>
      </p:sp>
      <p:pic>
        <p:nvPicPr>
          <p:cNvPr id="4" name="Picture 3" descr="Chart&#10;&#10;Description automatically generated">
            <a:extLst>
              <a:ext uri="{FF2B5EF4-FFF2-40B4-BE49-F238E27FC236}">
                <a16:creationId xmlns:a16="http://schemas.microsoft.com/office/drawing/2014/main" id="{DD4FCEFC-7E20-48B7-89E6-2DE702FC2F74}"/>
              </a:ext>
            </a:extLst>
          </p:cNvPr>
          <p:cNvPicPr>
            <a:picLocks noChangeAspect="1"/>
          </p:cNvPicPr>
          <p:nvPr/>
        </p:nvPicPr>
        <p:blipFill>
          <a:blip r:embed="rId3"/>
          <a:stretch>
            <a:fillRect/>
          </a:stretch>
        </p:blipFill>
        <p:spPr>
          <a:xfrm>
            <a:off x="11257280" y="5679440"/>
            <a:ext cx="441960" cy="957580"/>
          </a:xfrm>
          <a:prstGeom prst="rect">
            <a:avLst/>
          </a:prstGeom>
        </p:spPr>
      </p:pic>
      <p:sp>
        <p:nvSpPr>
          <p:cNvPr id="5" name="TextBox 4">
            <a:extLst>
              <a:ext uri="{FF2B5EF4-FFF2-40B4-BE49-F238E27FC236}">
                <a16:creationId xmlns:a16="http://schemas.microsoft.com/office/drawing/2014/main" id="{4DF2F974-D719-46C6-8B4D-1CAB382F78FD}"/>
              </a:ext>
            </a:extLst>
          </p:cNvPr>
          <p:cNvSpPr txBox="1"/>
          <p:nvPr/>
        </p:nvSpPr>
        <p:spPr>
          <a:xfrm>
            <a:off x="11218545" y="6283960"/>
            <a:ext cx="548640" cy="307777"/>
          </a:xfrm>
          <a:prstGeom prst="rect">
            <a:avLst/>
          </a:prstGeom>
          <a:noFill/>
        </p:spPr>
        <p:txBody>
          <a:bodyPr wrap="square" rtlCol="0">
            <a:spAutoFit/>
          </a:bodyPr>
          <a:lstStyle/>
          <a:p>
            <a:pPr algn="ctr"/>
            <a:r>
              <a:rPr lang="en-US" sz="1400" dirty="0">
                <a:solidFill>
                  <a:schemeClr val="bg1"/>
                </a:solidFill>
              </a:rPr>
              <a:t>16</a:t>
            </a:r>
          </a:p>
        </p:txBody>
      </p:sp>
      <p:sp>
        <p:nvSpPr>
          <p:cNvPr id="7" name="Rectangle 1">
            <a:extLst>
              <a:ext uri="{FF2B5EF4-FFF2-40B4-BE49-F238E27FC236}">
                <a16:creationId xmlns:a16="http://schemas.microsoft.com/office/drawing/2014/main" id="{C4C730A9-C454-4DE6-8302-9E48AA5B3179}"/>
              </a:ext>
            </a:extLst>
          </p:cNvPr>
          <p:cNvSpPr>
            <a:spLocks noChangeArrowheads="1"/>
          </p:cNvSpPr>
          <p:nvPr/>
        </p:nvSpPr>
        <p:spPr bwMode="auto">
          <a:xfrm>
            <a:off x="1066800" y="19272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8" name="Table 7">
            <a:extLst>
              <a:ext uri="{FF2B5EF4-FFF2-40B4-BE49-F238E27FC236}">
                <a16:creationId xmlns:a16="http://schemas.microsoft.com/office/drawing/2014/main" id="{E5AEEA03-A5A3-41F6-A719-103083048EBC}"/>
              </a:ext>
            </a:extLst>
          </p:cNvPr>
          <p:cNvGraphicFramePr>
            <a:graphicFrameLocks noGrp="1"/>
          </p:cNvGraphicFramePr>
          <p:nvPr/>
        </p:nvGraphicFramePr>
        <p:xfrm>
          <a:off x="492760" y="1690688"/>
          <a:ext cx="10632440" cy="4948611"/>
        </p:xfrm>
        <a:graphic>
          <a:graphicData uri="http://schemas.openxmlformats.org/drawingml/2006/table">
            <a:tbl>
              <a:tblPr/>
              <a:tblGrid>
                <a:gridCol w="3544147">
                  <a:extLst>
                    <a:ext uri="{9D8B030D-6E8A-4147-A177-3AD203B41FA5}">
                      <a16:colId xmlns:a16="http://schemas.microsoft.com/office/drawing/2014/main" val="1868585105"/>
                    </a:ext>
                  </a:extLst>
                </a:gridCol>
                <a:gridCol w="3566625">
                  <a:extLst>
                    <a:ext uri="{9D8B030D-6E8A-4147-A177-3AD203B41FA5}">
                      <a16:colId xmlns:a16="http://schemas.microsoft.com/office/drawing/2014/main" val="1654001044"/>
                    </a:ext>
                  </a:extLst>
                </a:gridCol>
                <a:gridCol w="3521668">
                  <a:extLst>
                    <a:ext uri="{9D8B030D-6E8A-4147-A177-3AD203B41FA5}">
                      <a16:colId xmlns:a16="http://schemas.microsoft.com/office/drawing/2014/main" val="2974229300"/>
                    </a:ext>
                  </a:extLst>
                </a:gridCol>
              </a:tblGrid>
              <a:tr h="363479">
                <a:tc>
                  <a:txBody>
                    <a:bodyPr/>
                    <a:lstStyle/>
                    <a:p>
                      <a:pPr algn="ctr" fontAlgn="base"/>
                      <a:r>
                        <a:rPr lang="en-US" sz="1800" b="1" i="0">
                          <a:solidFill>
                            <a:srgbClr val="FFFFFF"/>
                          </a:solidFill>
                          <a:effectLst/>
                          <a:latin typeface="Calibri" panose="020F0502020204030204" pitchFamily="34" charset="0"/>
                        </a:rPr>
                        <a:t>Objectives​</a:t>
                      </a:r>
                      <a:endParaRPr lang="en-US" sz="2400" b="1" i="0">
                        <a:solidFill>
                          <a:srgbClr val="FFFFFF"/>
                        </a:solidFill>
                        <a:effectLst/>
                      </a:endParaRPr>
                    </a:p>
                  </a:txBody>
                  <a:tcPr>
                    <a:lnL w="5080" cap="flat" cmpd="sng" algn="ctr">
                      <a:solidFill>
                        <a:srgbClr val="FFFFFF"/>
                      </a:solidFill>
                      <a:prstDash val="solid"/>
                      <a:round/>
                      <a:headEnd type="none" w="med" len="med"/>
                      <a:tailEnd type="none" w="med" len="med"/>
                    </a:lnL>
                    <a:lnR w="5080" cap="flat" cmpd="sng" algn="ctr">
                      <a:solidFill>
                        <a:srgbClr val="FFFFFF"/>
                      </a:solidFill>
                      <a:prstDash val="solid"/>
                      <a:round/>
                      <a:headEnd type="none" w="med" len="med"/>
                      <a:tailEnd type="none" w="med" len="med"/>
                    </a:lnR>
                    <a:lnT w="5080" cap="flat" cmpd="sng" algn="ctr">
                      <a:solidFill>
                        <a:srgbClr val="FFFFFF"/>
                      </a:solidFill>
                      <a:prstDash val="solid"/>
                      <a:round/>
                      <a:headEnd type="none" w="med" len="med"/>
                      <a:tailEnd type="none" w="med" len="med"/>
                    </a:lnT>
                    <a:lnB w="15240" cap="flat" cmpd="sng" algn="ctr">
                      <a:solidFill>
                        <a:srgbClr val="FFFFFF"/>
                      </a:solidFill>
                      <a:prstDash val="solid"/>
                      <a:round/>
                      <a:headEnd type="none" w="med" len="med"/>
                      <a:tailEnd type="none" w="med" len="med"/>
                    </a:lnB>
                    <a:solidFill>
                      <a:srgbClr val="56A0D3"/>
                    </a:solidFill>
                  </a:tcPr>
                </a:tc>
                <a:tc>
                  <a:txBody>
                    <a:bodyPr/>
                    <a:lstStyle/>
                    <a:p>
                      <a:pPr algn="ctr" fontAlgn="base"/>
                      <a:r>
                        <a:rPr lang="en-US" sz="1800" b="1" i="0">
                          <a:solidFill>
                            <a:srgbClr val="FFFFFF"/>
                          </a:solidFill>
                          <a:effectLst/>
                          <a:latin typeface="Calibri" panose="020F0502020204030204" pitchFamily="34" charset="0"/>
                        </a:rPr>
                        <a:t>Initiatives​</a:t>
                      </a:r>
                      <a:endParaRPr lang="en-US" sz="2400" b="1" i="0">
                        <a:solidFill>
                          <a:srgbClr val="FFFFFF"/>
                        </a:solidFill>
                        <a:effectLst/>
                      </a:endParaRPr>
                    </a:p>
                  </a:txBody>
                  <a:tcPr>
                    <a:lnL w="5080" cap="flat" cmpd="sng" algn="ctr">
                      <a:solidFill>
                        <a:srgbClr val="FFFFFF"/>
                      </a:solidFill>
                      <a:prstDash val="solid"/>
                      <a:round/>
                      <a:headEnd type="none" w="med" len="med"/>
                      <a:tailEnd type="none" w="med" len="med"/>
                    </a:lnL>
                    <a:lnR w="5080" cap="flat" cmpd="sng" algn="ctr">
                      <a:solidFill>
                        <a:srgbClr val="FFFFFF"/>
                      </a:solidFill>
                      <a:prstDash val="solid"/>
                      <a:round/>
                      <a:headEnd type="none" w="med" len="med"/>
                      <a:tailEnd type="none" w="med" len="med"/>
                    </a:lnR>
                    <a:lnT w="5080" cap="flat" cmpd="sng" algn="ctr">
                      <a:solidFill>
                        <a:srgbClr val="FFFFFF"/>
                      </a:solidFill>
                      <a:prstDash val="solid"/>
                      <a:round/>
                      <a:headEnd type="none" w="med" len="med"/>
                      <a:tailEnd type="none" w="med" len="med"/>
                    </a:lnT>
                    <a:lnB w="15240" cap="flat" cmpd="sng" algn="ctr">
                      <a:solidFill>
                        <a:srgbClr val="FFFFFF"/>
                      </a:solidFill>
                      <a:prstDash val="solid"/>
                      <a:round/>
                      <a:headEnd type="none" w="med" len="med"/>
                      <a:tailEnd type="none" w="med" len="med"/>
                    </a:lnB>
                    <a:solidFill>
                      <a:srgbClr val="56A0D3"/>
                    </a:solidFill>
                  </a:tcPr>
                </a:tc>
                <a:tc>
                  <a:txBody>
                    <a:bodyPr/>
                    <a:lstStyle/>
                    <a:p>
                      <a:pPr algn="ctr" fontAlgn="base"/>
                      <a:r>
                        <a:rPr lang="en-US" sz="1800" b="1" i="0" dirty="0">
                          <a:solidFill>
                            <a:srgbClr val="FFFFFF"/>
                          </a:solidFill>
                          <a:effectLst/>
                          <a:latin typeface="Calibri" panose="020F0502020204030204" pitchFamily="34" charset="0"/>
                        </a:rPr>
                        <a:t>Proposed Team Members​</a:t>
                      </a:r>
                      <a:endParaRPr lang="en-US" sz="2400" b="1" i="0" dirty="0">
                        <a:solidFill>
                          <a:srgbClr val="FFFFFF"/>
                        </a:solidFill>
                        <a:effectLst/>
                      </a:endParaRPr>
                    </a:p>
                  </a:txBody>
                  <a:tcPr>
                    <a:lnL w="5080" cap="flat" cmpd="sng" algn="ctr">
                      <a:solidFill>
                        <a:srgbClr val="FFFFFF"/>
                      </a:solidFill>
                      <a:prstDash val="solid"/>
                      <a:round/>
                      <a:headEnd type="none" w="med" len="med"/>
                      <a:tailEnd type="none" w="med" len="med"/>
                    </a:lnL>
                    <a:lnR w="5080" cap="flat" cmpd="sng" algn="ctr">
                      <a:solidFill>
                        <a:srgbClr val="FFFFFF"/>
                      </a:solidFill>
                      <a:prstDash val="solid"/>
                      <a:round/>
                      <a:headEnd type="none" w="med" len="med"/>
                      <a:tailEnd type="none" w="med" len="med"/>
                    </a:lnR>
                    <a:lnT w="5080" cap="flat" cmpd="sng" algn="ctr">
                      <a:solidFill>
                        <a:srgbClr val="FFFFFF"/>
                      </a:solidFill>
                      <a:prstDash val="solid"/>
                      <a:round/>
                      <a:headEnd type="none" w="med" len="med"/>
                      <a:tailEnd type="none" w="med" len="med"/>
                    </a:lnT>
                    <a:lnB w="15240" cap="flat" cmpd="sng" algn="ctr">
                      <a:solidFill>
                        <a:srgbClr val="FFFFFF"/>
                      </a:solidFill>
                      <a:prstDash val="solid"/>
                      <a:round/>
                      <a:headEnd type="none" w="med" len="med"/>
                      <a:tailEnd type="none" w="med" len="med"/>
                    </a:lnB>
                    <a:solidFill>
                      <a:srgbClr val="56A0D3"/>
                    </a:solidFill>
                  </a:tcPr>
                </a:tc>
                <a:extLst>
                  <a:ext uri="{0D108BD9-81ED-4DB2-BD59-A6C34878D82A}">
                    <a16:rowId xmlns:a16="http://schemas.microsoft.com/office/drawing/2014/main" val="2197809784"/>
                  </a:ext>
                </a:extLst>
              </a:tr>
              <a:tr h="461920">
                <a:tc rowSpan="3">
                  <a:txBody>
                    <a:bodyPr/>
                    <a:lstStyle/>
                    <a:p>
                      <a:pPr algn="ctr" fontAlgn="base"/>
                      <a:r>
                        <a:rPr lang="en-US" sz="1600" b="1" i="0" dirty="0">
                          <a:solidFill>
                            <a:srgbClr val="000000"/>
                          </a:solidFill>
                          <a:effectLst/>
                          <a:latin typeface="Calibri" panose="020F0502020204030204" pitchFamily="34" charset="0"/>
                        </a:rPr>
                        <a:t>Optimize Cost/Expense Levers</a:t>
                      </a:r>
                      <a:r>
                        <a:rPr lang="en-US" sz="1600" b="0" i="0" dirty="0">
                          <a:solidFill>
                            <a:srgbClr val="000000"/>
                          </a:solidFill>
                          <a:effectLst/>
                          <a:latin typeface="Calibri" panose="020F0502020204030204" pitchFamily="34" charset="0"/>
                        </a:rPr>
                        <a:t>​</a:t>
                      </a:r>
                      <a:endParaRPr lang="en-US" sz="2400" b="0" i="0" dirty="0">
                        <a:solidFill>
                          <a:srgbClr val="000000"/>
                        </a:solidFill>
                        <a:effectLst/>
                      </a:endParaRPr>
                    </a:p>
                    <a:p>
                      <a:pPr algn="ctr" fontAlgn="base"/>
                      <a:r>
                        <a:rPr lang="en-US" sz="1600" b="0" i="0" dirty="0">
                          <a:solidFill>
                            <a:srgbClr val="000000"/>
                          </a:solidFill>
                          <a:effectLst/>
                          <a:latin typeface="Calibri" panose="020F0502020204030204" pitchFamily="34" charset="0"/>
                        </a:rPr>
                        <a:t>(Matt Rivenbark)​</a:t>
                      </a:r>
                      <a:endParaRPr lang="en-US" sz="2400" b="0" i="0" dirty="0">
                        <a:solidFill>
                          <a:srgbClr val="000000"/>
                        </a:solidFill>
                        <a:effectLst/>
                      </a:endParaRPr>
                    </a:p>
                  </a:txBody>
                  <a:tcPr anchor="ctr">
                    <a:lnL w="5080" cap="flat" cmpd="sng" algn="ctr">
                      <a:solidFill>
                        <a:srgbClr val="FFFFFF"/>
                      </a:solidFill>
                      <a:prstDash val="solid"/>
                      <a:round/>
                      <a:headEnd type="none" w="med" len="med"/>
                      <a:tailEnd type="none" w="med" len="med"/>
                    </a:lnL>
                    <a:lnR w="5080" cap="flat" cmpd="sng" algn="ctr">
                      <a:solidFill>
                        <a:srgbClr val="FFFFFF"/>
                      </a:solidFill>
                      <a:prstDash val="solid"/>
                      <a:round/>
                      <a:headEnd type="none" w="med" len="med"/>
                      <a:tailEnd type="none" w="med" len="med"/>
                    </a:lnR>
                    <a:lnT w="15240" cap="flat" cmpd="sng" algn="ctr">
                      <a:solidFill>
                        <a:srgbClr val="FFFFFF"/>
                      </a:solidFill>
                      <a:prstDash val="solid"/>
                      <a:round/>
                      <a:headEnd type="none" w="med" len="med"/>
                      <a:tailEnd type="none" w="med" len="med"/>
                    </a:lnT>
                    <a:lnB w="5080" cap="flat" cmpd="sng" algn="ctr">
                      <a:solidFill>
                        <a:srgbClr val="FFFFFF"/>
                      </a:solidFill>
                      <a:prstDash val="solid"/>
                      <a:round/>
                      <a:headEnd type="none" w="med" len="med"/>
                      <a:tailEnd type="none" w="med" len="med"/>
                    </a:lnB>
                    <a:solidFill>
                      <a:srgbClr val="D1DFEF"/>
                    </a:solidFill>
                  </a:tcPr>
                </a:tc>
                <a:tc>
                  <a:txBody>
                    <a:bodyPr/>
                    <a:lstStyle/>
                    <a:p>
                      <a:pPr algn="ctr" fontAlgn="base"/>
                      <a:r>
                        <a:rPr lang="en-US" sz="1200" b="1" i="1">
                          <a:solidFill>
                            <a:srgbClr val="12294B"/>
                          </a:solidFill>
                          <a:effectLst/>
                          <a:latin typeface="Calibri" panose="020F0502020204030204" pitchFamily="34" charset="0"/>
                        </a:rPr>
                        <a:t>Create resource allocation for all expenses</a:t>
                      </a:r>
                      <a:r>
                        <a:rPr lang="en-US" sz="1200" b="0" i="0">
                          <a:solidFill>
                            <a:srgbClr val="000000"/>
                          </a:solidFill>
                          <a:effectLst/>
                          <a:latin typeface="Calibri" panose="020F0502020204030204" pitchFamily="34" charset="0"/>
                        </a:rPr>
                        <a:t>​</a:t>
                      </a:r>
                      <a:endParaRPr lang="en-US" sz="2400" b="0" i="0">
                        <a:solidFill>
                          <a:srgbClr val="000000"/>
                        </a:solidFill>
                        <a:effectLst/>
                      </a:endParaRPr>
                    </a:p>
                  </a:txBody>
                  <a:tcPr anchor="ctr">
                    <a:lnL w="5080" cap="flat" cmpd="sng" algn="ctr">
                      <a:solidFill>
                        <a:srgbClr val="FFFFFF"/>
                      </a:solidFill>
                      <a:prstDash val="solid"/>
                      <a:round/>
                      <a:headEnd type="none" w="med" len="med"/>
                      <a:tailEnd type="none" w="med" len="med"/>
                    </a:lnL>
                    <a:lnR w="5080" cap="flat" cmpd="sng" algn="ctr">
                      <a:solidFill>
                        <a:srgbClr val="FFFFFF"/>
                      </a:solidFill>
                      <a:prstDash val="solid"/>
                      <a:round/>
                      <a:headEnd type="none" w="med" len="med"/>
                      <a:tailEnd type="none" w="med" len="med"/>
                    </a:lnR>
                    <a:lnT w="15240" cap="flat" cmpd="sng" algn="ctr">
                      <a:solidFill>
                        <a:srgbClr val="FFFFFF"/>
                      </a:solidFill>
                      <a:prstDash val="solid"/>
                      <a:round/>
                      <a:headEnd type="none" w="med" len="med"/>
                      <a:tailEnd type="none" w="med" len="med"/>
                    </a:lnT>
                    <a:lnB w="5080" cap="flat" cmpd="sng" algn="ctr">
                      <a:solidFill>
                        <a:srgbClr val="FFFFFF"/>
                      </a:solidFill>
                      <a:prstDash val="solid"/>
                      <a:round/>
                      <a:headEnd type="none" w="med" len="med"/>
                      <a:tailEnd type="none" w="med" len="med"/>
                    </a:lnB>
                    <a:solidFill>
                      <a:srgbClr val="D1DFEF"/>
                    </a:solidFill>
                  </a:tcPr>
                </a:tc>
                <a:tc rowSpan="3">
                  <a:txBody>
                    <a:bodyPr/>
                    <a:lstStyle/>
                    <a:p>
                      <a:pPr algn="l" fontAlgn="base"/>
                      <a:r>
                        <a:rPr lang="en-US" sz="1050" b="0" i="0" dirty="0">
                          <a:solidFill>
                            <a:srgbClr val="000000"/>
                          </a:solidFill>
                          <a:effectLst/>
                          <a:latin typeface="Calibri" panose="020F0502020204030204" pitchFamily="34" charset="0"/>
                        </a:rPr>
                        <a:t>Core: Scott Savage, and Roy Zwahlen.​</a:t>
                      </a:r>
                      <a:endParaRPr lang="en-US" sz="2400" b="0" i="0" dirty="0">
                        <a:solidFill>
                          <a:srgbClr val="000000"/>
                        </a:solidFill>
                        <a:effectLst/>
                      </a:endParaRPr>
                    </a:p>
                    <a:p>
                      <a:pPr algn="l" fontAlgn="base"/>
                      <a:r>
                        <a:rPr lang="en-US" sz="1050" b="0" i="0" dirty="0">
                          <a:solidFill>
                            <a:srgbClr val="000000"/>
                          </a:solidFill>
                          <a:effectLst/>
                          <a:latin typeface="Calibri" panose="020F0502020204030204" pitchFamily="34" charset="0"/>
                        </a:rPr>
                        <a:t>Others: Budget Committee (BC) and FAO Directors - Albert Bowers, Shawn Hingtgen, Mary McClurg, Shawn dos Santos, Mollie Scott, Betsy Sleath, Bill Zamboni, Kim Brouwer, Nicole Kenney, Jason Martin, Stan Parker, Jason Whitley, Dave Maldonado​</a:t>
                      </a:r>
                      <a:endParaRPr lang="en-US" sz="2400" b="0" i="0" dirty="0">
                        <a:solidFill>
                          <a:srgbClr val="000000"/>
                        </a:solidFill>
                        <a:effectLst/>
                      </a:endParaRPr>
                    </a:p>
                  </a:txBody>
                  <a:tcPr anchor="ctr">
                    <a:lnL w="5080" cap="flat" cmpd="sng" algn="ctr">
                      <a:solidFill>
                        <a:srgbClr val="FFFFFF"/>
                      </a:solidFill>
                      <a:prstDash val="solid"/>
                      <a:round/>
                      <a:headEnd type="none" w="med" len="med"/>
                      <a:tailEnd type="none" w="med" len="med"/>
                    </a:lnL>
                    <a:lnR w="5080" cap="flat" cmpd="sng" algn="ctr">
                      <a:solidFill>
                        <a:srgbClr val="FFFFFF"/>
                      </a:solidFill>
                      <a:prstDash val="solid"/>
                      <a:round/>
                      <a:headEnd type="none" w="med" len="med"/>
                      <a:tailEnd type="none" w="med" len="med"/>
                    </a:lnR>
                    <a:lnT w="15240" cap="flat" cmpd="sng" algn="ctr">
                      <a:solidFill>
                        <a:srgbClr val="FFFFFF"/>
                      </a:solidFill>
                      <a:prstDash val="solid"/>
                      <a:round/>
                      <a:headEnd type="none" w="med" len="med"/>
                      <a:tailEnd type="none" w="med" len="med"/>
                    </a:lnT>
                    <a:lnB w="5080" cap="flat" cmpd="sng" algn="ctr">
                      <a:solidFill>
                        <a:srgbClr val="FFFFFF"/>
                      </a:solidFill>
                      <a:prstDash val="solid"/>
                      <a:round/>
                      <a:headEnd type="none" w="med" len="med"/>
                      <a:tailEnd type="none" w="med" len="med"/>
                    </a:lnB>
                    <a:solidFill>
                      <a:srgbClr val="D1DFEF"/>
                    </a:solidFill>
                  </a:tcPr>
                </a:tc>
                <a:extLst>
                  <a:ext uri="{0D108BD9-81ED-4DB2-BD59-A6C34878D82A}">
                    <a16:rowId xmlns:a16="http://schemas.microsoft.com/office/drawing/2014/main" val="1450205080"/>
                  </a:ext>
                </a:extLst>
              </a:tr>
              <a:tr h="490695">
                <a:tc vMerge="1">
                  <a:txBody>
                    <a:bodyPr/>
                    <a:lstStyle/>
                    <a:p>
                      <a:endParaRPr lang="en-US"/>
                    </a:p>
                  </a:txBody>
                  <a:tcPr/>
                </a:tc>
                <a:tc>
                  <a:txBody>
                    <a:bodyPr/>
                    <a:lstStyle/>
                    <a:p>
                      <a:pPr algn="ctr" fontAlgn="base"/>
                      <a:r>
                        <a:rPr lang="en-US" sz="1200" b="1" i="1">
                          <a:solidFill>
                            <a:srgbClr val="12294B"/>
                          </a:solidFill>
                          <a:effectLst/>
                          <a:latin typeface="Calibri" panose="020F0502020204030204" pitchFamily="34" charset="0"/>
                        </a:rPr>
                        <a:t>Create transparent process for discontinuing initiatives and removing redundant activities</a:t>
                      </a:r>
                      <a:r>
                        <a:rPr lang="en-US" sz="1200" b="0" i="0">
                          <a:solidFill>
                            <a:srgbClr val="000000"/>
                          </a:solidFill>
                          <a:effectLst/>
                          <a:latin typeface="Calibri" panose="020F0502020204030204" pitchFamily="34" charset="0"/>
                        </a:rPr>
                        <a:t>​</a:t>
                      </a:r>
                      <a:endParaRPr lang="en-US" sz="2400" b="0" i="0">
                        <a:solidFill>
                          <a:srgbClr val="000000"/>
                        </a:solidFill>
                        <a:effectLst/>
                      </a:endParaRPr>
                    </a:p>
                  </a:txBody>
                  <a:tcPr anchor="ctr">
                    <a:lnL w="5080" cap="flat" cmpd="sng" algn="ctr">
                      <a:solidFill>
                        <a:srgbClr val="FFFFFF"/>
                      </a:solidFill>
                      <a:prstDash val="solid"/>
                      <a:round/>
                      <a:headEnd type="none" w="med" len="med"/>
                      <a:tailEnd type="none" w="med" len="med"/>
                    </a:lnL>
                    <a:lnR w="5080" cap="flat" cmpd="sng" algn="ctr">
                      <a:solidFill>
                        <a:srgbClr val="FFFFFF"/>
                      </a:solidFill>
                      <a:prstDash val="solid"/>
                      <a:round/>
                      <a:headEnd type="none" w="med" len="med"/>
                      <a:tailEnd type="none" w="med" len="med"/>
                    </a:lnR>
                    <a:lnT w="5080" cap="flat" cmpd="sng" algn="ctr">
                      <a:solidFill>
                        <a:srgbClr val="FFFFFF"/>
                      </a:solidFill>
                      <a:prstDash val="solid"/>
                      <a:round/>
                      <a:headEnd type="none" w="med" len="med"/>
                      <a:tailEnd type="none" w="med" len="med"/>
                    </a:lnT>
                    <a:lnB w="5080" cap="flat" cmpd="sng" algn="ctr">
                      <a:solidFill>
                        <a:srgbClr val="FFFFFF"/>
                      </a:solidFill>
                      <a:prstDash val="solid"/>
                      <a:round/>
                      <a:headEnd type="none" w="med" len="med"/>
                      <a:tailEnd type="none" w="med" len="med"/>
                    </a:lnB>
                    <a:solidFill>
                      <a:srgbClr val="E9F0F7"/>
                    </a:solidFill>
                  </a:tcPr>
                </a:tc>
                <a:tc vMerge="1">
                  <a:txBody>
                    <a:bodyPr/>
                    <a:lstStyle/>
                    <a:p>
                      <a:endParaRPr lang="en-US"/>
                    </a:p>
                  </a:txBody>
                  <a:tcPr/>
                </a:tc>
                <a:extLst>
                  <a:ext uri="{0D108BD9-81ED-4DB2-BD59-A6C34878D82A}">
                    <a16:rowId xmlns:a16="http://schemas.microsoft.com/office/drawing/2014/main" val="188466973"/>
                  </a:ext>
                </a:extLst>
              </a:tr>
              <a:tr h="299870">
                <a:tc vMerge="1">
                  <a:txBody>
                    <a:bodyPr/>
                    <a:lstStyle/>
                    <a:p>
                      <a:endParaRPr lang="en-US"/>
                    </a:p>
                  </a:txBody>
                  <a:tcPr/>
                </a:tc>
                <a:tc>
                  <a:txBody>
                    <a:bodyPr/>
                    <a:lstStyle/>
                    <a:p>
                      <a:pPr algn="ctr" fontAlgn="base"/>
                      <a:r>
                        <a:rPr lang="en-US" sz="1200" b="1" i="1">
                          <a:solidFill>
                            <a:srgbClr val="12294B"/>
                          </a:solidFill>
                          <a:effectLst/>
                          <a:latin typeface="Calibri" panose="020F0502020204030204" pitchFamily="34" charset="0"/>
                        </a:rPr>
                        <a:t>Refinance and pay off facility/building debt </a:t>
                      </a:r>
                      <a:r>
                        <a:rPr lang="en-US" sz="1200" b="0" i="0">
                          <a:solidFill>
                            <a:srgbClr val="000000"/>
                          </a:solidFill>
                          <a:effectLst/>
                          <a:latin typeface="Calibri" panose="020F0502020204030204" pitchFamily="34" charset="0"/>
                        </a:rPr>
                        <a:t>​</a:t>
                      </a:r>
                      <a:endParaRPr lang="en-US" sz="2400" b="0" i="0">
                        <a:solidFill>
                          <a:srgbClr val="000000"/>
                        </a:solidFill>
                        <a:effectLst/>
                      </a:endParaRPr>
                    </a:p>
                  </a:txBody>
                  <a:tcPr anchor="ctr">
                    <a:lnL w="5080" cap="flat" cmpd="sng" algn="ctr">
                      <a:solidFill>
                        <a:srgbClr val="FFFFFF"/>
                      </a:solidFill>
                      <a:prstDash val="solid"/>
                      <a:round/>
                      <a:headEnd type="none" w="med" len="med"/>
                      <a:tailEnd type="none" w="med" len="med"/>
                    </a:lnL>
                    <a:lnR w="5080" cap="flat" cmpd="sng" algn="ctr">
                      <a:solidFill>
                        <a:srgbClr val="FFFFFF"/>
                      </a:solidFill>
                      <a:prstDash val="solid"/>
                      <a:round/>
                      <a:headEnd type="none" w="med" len="med"/>
                      <a:tailEnd type="none" w="med" len="med"/>
                    </a:lnR>
                    <a:lnT w="5080" cap="flat" cmpd="sng" algn="ctr">
                      <a:solidFill>
                        <a:srgbClr val="FFFFFF"/>
                      </a:solidFill>
                      <a:prstDash val="solid"/>
                      <a:round/>
                      <a:headEnd type="none" w="med" len="med"/>
                      <a:tailEnd type="none" w="med" len="med"/>
                    </a:lnT>
                    <a:lnB w="5080" cap="flat" cmpd="sng" algn="ctr">
                      <a:solidFill>
                        <a:srgbClr val="FFFFFF"/>
                      </a:solidFill>
                      <a:prstDash val="solid"/>
                      <a:round/>
                      <a:headEnd type="none" w="med" len="med"/>
                      <a:tailEnd type="none" w="med" len="med"/>
                    </a:lnB>
                    <a:solidFill>
                      <a:srgbClr val="D1DFEF"/>
                    </a:solidFill>
                  </a:tcPr>
                </a:tc>
                <a:tc vMerge="1">
                  <a:txBody>
                    <a:bodyPr/>
                    <a:lstStyle/>
                    <a:p>
                      <a:endParaRPr lang="en-US"/>
                    </a:p>
                  </a:txBody>
                  <a:tcPr/>
                </a:tc>
                <a:extLst>
                  <a:ext uri="{0D108BD9-81ED-4DB2-BD59-A6C34878D82A}">
                    <a16:rowId xmlns:a16="http://schemas.microsoft.com/office/drawing/2014/main" val="162094727"/>
                  </a:ext>
                </a:extLst>
              </a:tr>
              <a:tr h="567934">
                <a:tc rowSpan="3">
                  <a:txBody>
                    <a:bodyPr/>
                    <a:lstStyle/>
                    <a:p>
                      <a:pPr algn="ctr" fontAlgn="base"/>
                      <a:r>
                        <a:rPr lang="en-US" sz="1600" b="1" i="0">
                          <a:solidFill>
                            <a:srgbClr val="000000"/>
                          </a:solidFill>
                          <a:effectLst/>
                          <a:latin typeface="Calibri" panose="020F0502020204030204" pitchFamily="34" charset="0"/>
                        </a:rPr>
                        <a:t>Drive New Revenue Generation</a:t>
                      </a:r>
                      <a:r>
                        <a:rPr lang="en-US" sz="1600" b="0" i="0">
                          <a:solidFill>
                            <a:srgbClr val="000000"/>
                          </a:solidFill>
                          <a:effectLst/>
                          <a:latin typeface="Calibri" panose="020F0502020204030204" pitchFamily="34" charset="0"/>
                        </a:rPr>
                        <a:t>​</a:t>
                      </a:r>
                      <a:endParaRPr lang="en-US" sz="2400" b="0" i="0">
                        <a:solidFill>
                          <a:srgbClr val="000000"/>
                        </a:solidFill>
                        <a:effectLst/>
                      </a:endParaRPr>
                    </a:p>
                    <a:p>
                      <a:pPr algn="ctr" fontAlgn="base"/>
                      <a:r>
                        <a:rPr lang="en-US" sz="1600" b="0" i="0">
                          <a:solidFill>
                            <a:srgbClr val="000000"/>
                          </a:solidFill>
                          <a:effectLst/>
                          <a:latin typeface="Calibri" panose="020F0502020204030204" pitchFamily="34" charset="0"/>
                        </a:rPr>
                        <a:t>(Angela Kashuba)​</a:t>
                      </a:r>
                      <a:endParaRPr lang="en-US" sz="2400" b="0" i="0">
                        <a:solidFill>
                          <a:srgbClr val="000000"/>
                        </a:solidFill>
                        <a:effectLst/>
                      </a:endParaRPr>
                    </a:p>
                    <a:p>
                      <a:pPr algn="l" fontAlgn="base"/>
                      <a:r>
                        <a:rPr lang="en-US" sz="2400" b="0" i="0">
                          <a:solidFill>
                            <a:srgbClr val="000000"/>
                          </a:solidFill>
                          <a:effectLst/>
                          <a:latin typeface="Calibri" panose="020F0502020204030204" pitchFamily="34" charset="0"/>
                        </a:rPr>
                        <a:t>​</a:t>
                      </a:r>
                      <a:endParaRPr lang="en-US" sz="2400" b="0" i="0">
                        <a:solidFill>
                          <a:srgbClr val="000000"/>
                        </a:solidFill>
                        <a:effectLst/>
                      </a:endParaRPr>
                    </a:p>
                  </a:txBody>
                  <a:tcPr anchor="ctr">
                    <a:lnL w="5080" cap="flat" cmpd="sng" algn="ctr">
                      <a:solidFill>
                        <a:srgbClr val="FFFFFF"/>
                      </a:solidFill>
                      <a:prstDash val="solid"/>
                      <a:round/>
                      <a:headEnd type="none" w="med" len="med"/>
                      <a:tailEnd type="none" w="med" len="med"/>
                    </a:lnL>
                    <a:lnR w="5080" cap="flat" cmpd="sng" algn="ctr">
                      <a:solidFill>
                        <a:srgbClr val="FFFFFF"/>
                      </a:solidFill>
                      <a:prstDash val="solid"/>
                      <a:round/>
                      <a:headEnd type="none" w="med" len="med"/>
                      <a:tailEnd type="none" w="med" len="med"/>
                    </a:lnR>
                    <a:lnT w="5080" cap="flat" cmpd="sng" algn="ctr">
                      <a:solidFill>
                        <a:srgbClr val="FFFFFF"/>
                      </a:solidFill>
                      <a:prstDash val="solid"/>
                      <a:round/>
                      <a:headEnd type="none" w="med" len="med"/>
                      <a:tailEnd type="none" w="med" len="med"/>
                    </a:lnT>
                    <a:lnB w="5080" cap="flat" cmpd="sng" algn="ctr">
                      <a:solidFill>
                        <a:srgbClr val="FFFFFF"/>
                      </a:solidFill>
                      <a:prstDash val="solid"/>
                      <a:round/>
                      <a:headEnd type="none" w="med" len="med"/>
                      <a:tailEnd type="none" w="med" len="med"/>
                    </a:lnB>
                    <a:solidFill>
                      <a:srgbClr val="E9F0F7"/>
                    </a:solidFill>
                  </a:tcPr>
                </a:tc>
                <a:tc>
                  <a:txBody>
                    <a:bodyPr/>
                    <a:lstStyle/>
                    <a:p>
                      <a:pPr algn="ctr" fontAlgn="base"/>
                      <a:r>
                        <a:rPr lang="en-US" sz="1200" b="1" i="1">
                          <a:solidFill>
                            <a:srgbClr val="12294B"/>
                          </a:solidFill>
                          <a:effectLst/>
                          <a:latin typeface="Calibri" panose="020F0502020204030204" pitchFamily="34" charset="0"/>
                        </a:rPr>
                        <a:t>Improve “go to market” strategy for new initiatives and partnerships</a:t>
                      </a:r>
                      <a:r>
                        <a:rPr lang="en-US" sz="1200" b="0" i="0">
                          <a:solidFill>
                            <a:srgbClr val="000000"/>
                          </a:solidFill>
                          <a:effectLst/>
                          <a:latin typeface="Calibri" panose="020F0502020204030204" pitchFamily="34" charset="0"/>
                        </a:rPr>
                        <a:t>​</a:t>
                      </a:r>
                      <a:endParaRPr lang="en-US" sz="2400" b="0" i="0">
                        <a:solidFill>
                          <a:srgbClr val="000000"/>
                        </a:solidFill>
                        <a:effectLst/>
                      </a:endParaRPr>
                    </a:p>
                  </a:txBody>
                  <a:tcPr anchor="ctr">
                    <a:lnL w="5080" cap="flat" cmpd="sng" algn="ctr">
                      <a:solidFill>
                        <a:srgbClr val="FFFFFF"/>
                      </a:solidFill>
                      <a:prstDash val="solid"/>
                      <a:round/>
                      <a:headEnd type="none" w="med" len="med"/>
                      <a:tailEnd type="none" w="med" len="med"/>
                    </a:lnL>
                    <a:lnR w="5080" cap="flat" cmpd="sng" algn="ctr">
                      <a:solidFill>
                        <a:srgbClr val="FFFFFF"/>
                      </a:solidFill>
                      <a:prstDash val="solid"/>
                      <a:round/>
                      <a:headEnd type="none" w="med" len="med"/>
                      <a:tailEnd type="none" w="med" len="med"/>
                    </a:lnR>
                    <a:lnT w="5080" cap="flat" cmpd="sng" algn="ctr">
                      <a:solidFill>
                        <a:srgbClr val="FFFFFF"/>
                      </a:solidFill>
                      <a:prstDash val="solid"/>
                      <a:round/>
                      <a:headEnd type="none" w="med" len="med"/>
                      <a:tailEnd type="none" w="med" len="med"/>
                    </a:lnT>
                    <a:lnB w="5080" cap="flat" cmpd="sng" algn="ctr">
                      <a:solidFill>
                        <a:srgbClr val="FFFFFF"/>
                      </a:solidFill>
                      <a:prstDash val="solid"/>
                      <a:round/>
                      <a:headEnd type="none" w="med" len="med"/>
                      <a:tailEnd type="none" w="med" len="med"/>
                    </a:lnB>
                    <a:solidFill>
                      <a:srgbClr val="E9F0F7"/>
                    </a:solidFill>
                  </a:tcPr>
                </a:tc>
                <a:tc>
                  <a:txBody>
                    <a:bodyPr/>
                    <a:lstStyle/>
                    <a:p>
                      <a:pPr algn="l" fontAlgn="base"/>
                      <a:r>
                        <a:rPr lang="sv-SE" sz="1050" b="0" i="0">
                          <a:solidFill>
                            <a:srgbClr val="000000"/>
                          </a:solidFill>
                          <a:effectLst/>
                          <a:latin typeface="Calibri" panose="020F0502020204030204" pitchFamily="34" charset="0"/>
                        </a:rPr>
                        <a:t>Scott Savage, Roy Zwahlen, Stan Parker, Bob Dieterle​</a:t>
                      </a:r>
                      <a:endParaRPr lang="sv-SE" sz="2400" b="0" i="0">
                        <a:solidFill>
                          <a:srgbClr val="000000"/>
                        </a:solidFill>
                        <a:effectLst/>
                      </a:endParaRPr>
                    </a:p>
                  </a:txBody>
                  <a:tcPr anchor="ctr">
                    <a:lnL w="5080" cap="flat" cmpd="sng" algn="ctr">
                      <a:solidFill>
                        <a:srgbClr val="FFFFFF"/>
                      </a:solidFill>
                      <a:prstDash val="solid"/>
                      <a:round/>
                      <a:headEnd type="none" w="med" len="med"/>
                      <a:tailEnd type="none" w="med" len="med"/>
                    </a:lnL>
                    <a:lnR w="5080" cap="flat" cmpd="sng" algn="ctr">
                      <a:solidFill>
                        <a:srgbClr val="FFFFFF"/>
                      </a:solidFill>
                      <a:prstDash val="solid"/>
                      <a:round/>
                      <a:headEnd type="none" w="med" len="med"/>
                      <a:tailEnd type="none" w="med" len="med"/>
                    </a:lnR>
                    <a:lnT w="5080" cap="flat" cmpd="sng" algn="ctr">
                      <a:solidFill>
                        <a:srgbClr val="FFFFFF"/>
                      </a:solidFill>
                      <a:prstDash val="solid"/>
                      <a:round/>
                      <a:headEnd type="none" w="med" len="med"/>
                      <a:tailEnd type="none" w="med" len="med"/>
                    </a:lnT>
                    <a:lnB w="5080" cap="flat" cmpd="sng" algn="ctr">
                      <a:solidFill>
                        <a:srgbClr val="FFFFFF"/>
                      </a:solidFill>
                      <a:prstDash val="solid"/>
                      <a:round/>
                      <a:headEnd type="none" w="med" len="med"/>
                      <a:tailEnd type="none" w="med" len="med"/>
                    </a:lnB>
                    <a:solidFill>
                      <a:srgbClr val="E9F0F7"/>
                    </a:solidFill>
                  </a:tcPr>
                </a:tc>
                <a:extLst>
                  <a:ext uri="{0D108BD9-81ED-4DB2-BD59-A6C34878D82A}">
                    <a16:rowId xmlns:a16="http://schemas.microsoft.com/office/drawing/2014/main" val="2925151832"/>
                  </a:ext>
                </a:extLst>
              </a:tr>
              <a:tr h="799652">
                <a:tc vMerge="1">
                  <a:txBody>
                    <a:bodyPr/>
                    <a:lstStyle/>
                    <a:p>
                      <a:endParaRPr lang="en-US"/>
                    </a:p>
                  </a:txBody>
                  <a:tcPr/>
                </a:tc>
                <a:tc>
                  <a:txBody>
                    <a:bodyPr/>
                    <a:lstStyle/>
                    <a:p>
                      <a:pPr algn="ctr" fontAlgn="base"/>
                      <a:r>
                        <a:rPr lang="en-US" sz="1200" b="1" i="1" u="none" strike="noStrike">
                          <a:solidFill>
                            <a:srgbClr val="12294B"/>
                          </a:solidFill>
                          <a:effectLst/>
                          <a:latin typeface="Calibri" panose="020F0502020204030204" pitchFamily="34" charset="0"/>
                        </a:rPr>
                        <a:t>Align strategic priorities with fundraising priorities to drive more philanthropic investment </a:t>
                      </a:r>
                      <a:r>
                        <a:rPr lang="en-US" sz="1200" b="0" i="0">
                          <a:solidFill>
                            <a:srgbClr val="000000"/>
                          </a:solidFill>
                          <a:effectLst/>
                          <a:latin typeface="Calibri" panose="020F0502020204030204" pitchFamily="34" charset="0"/>
                        </a:rPr>
                        <a:t>​</a:t>
                      </a:r>
                      <a:endParaRPr lang="en-US" sz="2400" b="0" i="0">
                        <a:solidFill>
                          <a:srgbClr val="000000"/>
                        </a:solidFill>
                        <a:effectLst/>
                      </a:endParaRPr>
                    </a:p>
                  </a:txBody>
                  <a:tcPr anchor="ctr">
                    <a:lnL w="5080" cap="flat" cmpd="sng" algn="ctr">
                      <a:solidFill>
                        <a:srgbClr val="FFFFFF"/>
                      </a:solidFill>
                      <a:prstDash val="solid"/>
                      <a:round/>
                      <a:headEnd type="none" w="med" len="med"/>
                      <a:tailEnd type="none" w="med" len="med"/>
                    </a:lnL>
                    <a:lnR w="5080" cap="flat" cmpd="sng" algn="ctr">
                      <a:solidFill>
                        <a:srgbClr val="FFFFFF"/>
                      </a:solidFill>
                      <a:prstDash val="solid"/>
                      <a:round/>
                      <a:headEnd type="none" w="med" len="med"/>
                      <a:tailEnd type="none" w="med" len="med"/>
                    </a:lnR>
                    <a:lnT w="5080" cap="flat" cmpd="sng" algn="ctr">
                      <a:solidFill>
                        <a:srgbClr val="FFFFFF"/>
                      </a:solidFill>
                      <a:prstDash val="solid"/>
                      <a:round/>
                      <a:headEnd type="none" w="med" len="med"/>
                      <a:tailEnd type="none" w="med" len="med"/>
                    </a:lnT>
                    <a:lnB w="5080" cap="flat" cmpd="sng" algn="ctr">
                      <a:solidFill>
                        <a:srgbClr val="FFFFFF"/>
                      </a:solidFill>
                      <a:prstDash val="solid"/>
                      <a:round/>
                      <a:headEnd type="none" w="med" len="med"/>
                      <a:tailEnd type="none" w="med" len="med"/>
                    </a:lnB>
                    <a:solidFill>
                      <a:srgbClr val="D1DFEF"/>
                    </a:solidFill>
                  </a:tcPr>
                </a:tc>
                <a:tc>
                  <a:txBody>
                    <a:bodyPr/>
                    <a:lstStyle/>
                    <a:p>
                      <a:pPr algn="l" fontAlgn="base"/>
                      <a:r>
                        <a:rPr lang="en-US" sz="1050" b="0" i="0" dirty="0">
                          <a:solidFill>
                            <a:srgbClr val="000000"/>
                          </a:solidFill>
                          <a:effectLst/>
                          <a:latin typeface="Calibri" panose="020F0502020204030204" pitchFamily="34" charset="0"/>
                        </a:rPr>
                        <a:t>Scott Savage, Mary McClurg, Mollie Scott, Stephen Eckel, Betsy Sleath, Wendy Cox, Carla White, Annie Hager-Blunk, Kim Brouwer, Roy Zwahlen, John Bamforth, Kelly Collins, Tab Waldrop​</a:t>
                      </a:r>
                      <a:endParaRPr lang="en-US" sz="2400" b="0" i="0" dirty="0">
                        <a:solidFill>
                          <a:srgbClr val="000000"/>
                        </a:solidFill>
                        <a:effectLst/>
                      </a:endParaRPr>
                    </a:p>
                  </a:txBody>
                  <a:tcPr anchor="ctr">
                    <a:lnL w="5080" cap="flat" cmpd="sng" algn="ctr">
                      <a:solidFill>
                        <a:srgbClr val="FFFFFF"/>
                      </a:solidFill>
                      <a:prstDash val="solid"/>
                      <a:round/>
                      <a:headEnd type="none" w="med" len="med"/>
                      <a:tailEnd type="none" w="med" len="med"/>
                    </a:lnL>
                    <a:lnR w="5080" cap="flat" cmpd="sng" algn="ctr">
                      <a:solidFill>
                        <a:srgbClr val="FFFFFF"/>
                      </a:solidFill>
                      <a:prstDash val="solid"/>
                      <a:round/>
                      <a:headEnd type="none" w="med" len="med"/>
                      <a:tailEnd type="none" w="med" len="med"/>
                    </a:lnR>
                    <a:lnT w="5080" cap="flat" cmpd="sng" algn="ctr">
                      <a:solidFill>
                        <a:srgbClr val="FFFFFF"/>
                      </a:solidFill>
                      <a:prstDash val="solid"/>
                      <a:round/>
                      <a:headEnd type="none" w="med" len="med"/>
                      <a:tailEnd type="none" w="med" len="med"/>
                    </a:lnT>
                    <a:lnB w="5080" cap="flat" cmpd="sng" algn="ctr">
                      <a:solidFill>
                        <a:srgbClr val="FFFFFF"/>
                      </a:solidFill>
                      <a:prstDash val="solid"/>
                      <a:round/>
                      <a:headEnd type="none" w="med" len="med"/>
                      <a:tailEnd type="none" w="med" len="med"/>
                    </a:lnB>
                    <a:solidFill>
                      <a:srgbClr val="D1DFEF"/>
                    </a:solidFill>
                  </a:tcPr>
                </a:tc>
                <a:extLst>
                  <a:ext uri="{0D108BD9-81ED-4DB2-BD59-A6C34878D82A}">
                    <a16:rowId xmlns:a16="http://schemas.microsoft.com/office/drawing/2014/main" val="1236470988"/>
                  </a:ext>
                </a:extLst>
              </a:tr>
              <a:tr h="490695">
                <a:tc vMerge="1">
                  <a:txBody>
                    <a:bodyPr/>
                    <a:lstStyle/>
                    <a:p>
                      <a:endParaRPr lang="en-US"/>
                    </a:p>
                  </a:txBody>
                  <a:tcPr/>
                </a:tc>
                <a:tc>
                  <a:txBody>
                    <a:bodyPr/>
                    <a:lstStyle/>
                    <a:p>
                      <a:pPr algn="ctr" fontAlgn="base"/>
                      <a:r>
                        <a:rPr lang="en-US" sz="1200" b="1" i="1">
                          <a:solidFill>
                            <a:srgbClr val="12294B"/>
                          </a:solidFill>
                          <a:effectLst/>
                          <a:latin typeface="Calibri" panose="020F0502020204030204" pitchFamily="34" charset="0"/>
                        </a:rPr>
                        <a:t>Sustainably operationalize and grow the Eshelman Institute of Innovation</a:t>
                      </a:r>
                      <a:r>
                        <a:rPr lang="en-US" sz="1200" b="0" i="0">
                          <a:solidFill>
                            <a:srgbClr val="000000"/>
                          </a:solidFill>
                          <a:effectLst/>
                          <a:latin typeface="Calibri" panose="020F0502020204030204" pitchFamily="34" charset="0"/>
                        </a:rPr>
                        <a:t>​</a:t>
                      </a:r>
                      <a:endParaRPr lang="en-US" sz="2400" b="0" i="0">
                        <a:solidFill>
                          <a:srgbClr val="000000"/>
                        </a:solidFill>
                        <a:effectLst/>
                      </a:endParaRPr>
                    </a:p>
                  </a:txBody>
                  <a:tcPr anchor="ctr">
                    <a:lnL w="5080" cap="flat" cmpd="sng" algn="ctr">
                      <a:solidFill>
                        <a:srgbClr val="FFFFFF"/>
                      </a:solidFill>
                      <a:prstDash val="solid"/>
                      <a:round/>
                      <a:headEnd type="none" w="med" len="med"/>
                      <a:tailEnd type="none" w="med" len="med"/>
                    </a:lnL>
                    <a:lnR w="5080" cap="flat" cmpd="sng" algn="ctr">
                      <a:solidFill>
                        <a:srgbClr val="FFFFFF"/>
                      </a:solidFill>
                      <a:prstDash val="solid"/>
                      <a:round/>
                      <a:headEnd type="none" w="med" len="med"/>
                      <a:tailEnd type="none" w="med" len="med"/>
                    </a:lnR>
                    <a:lnT w="5080" cap="flat" cmpd="sng" algn="ctr">
                      <a:solidFill>
                        <a:srgbClr val="FFFFFF"/>
                      </a:solidFill>
                      <a:prstDash val="solid"/>
                      <a:round/>
                      <a:headEnd type="none" w="med" len="med"/>
                      <a:tailEnd type="none" w="med" len="med"/>
                    </a:lnT>
                    <a:lnB w="5080" cap="flat" cmpd="sng" algn="ctr">
                      <a:solidFill>
                        <a:srgbClr val="FFFFFF"/>
                      </a:solidFill>
                      <a:prstDash val="solid"/>
                      <a:round/>
                      <a:headEnd type="none" w="med" len="med"/>
                      <a:tailEnd type="none" w="med" len="med"/>
                    </a:lnB>
                    <a:solidFill>
                      <a:srgbClr val="E9F0F7"/>
                    </a:solidFill>
                  </a:tcPr>
                </a:tc>
                <a:tc>
                  <a:txBody>
                    <a:bodyPr/>
                    <a:lstStyle/>
                    <a:p>
                      <a:pPr algn="l" fontAlgn="base"/>
                      <a:r>
                        <a:rPr lang="en-US" sz="1050" b="0" i="0">
                          <a:solidFill>
                            <a:srgbClr val="000000"/>
                          </a:solidFill>
                          <a:effectLst/>
                          <a:latin typeface="Calibri" panose="020F0502020204030204" pitchFamily="34" charset="0"/>
                        </a:rPr>
                        <a:t>John Bamforth, Kelly Collins, Roy Zwahlen, Scott Savage​</a:t>
                      </a:r>
                      <a:endParaRPr lang="en-US" sz="2400" b="0" i="0">
                        <a:solidFill>
                          <a:srgbClr val="000000"/>
                        </a:solidFill>
                        <a:effectLst/>
                      </a:endParaRPr>
                    </a:p>
                  </a:txBody>
                  <a:tcPr anchor="ctr">
                    <a:lnL w="5080" cap="flat" cmpd="sng" algn="ctr">
                      <a:solidFill>
                        <a:srgbClr val="FFFFFF"/>
                      </a:solidFill>
                      <a:prstDash val="solid"/>
                      <a:round/>
                      <a:headEnd type="none" w="med" len="med"/>
                      <a:tailEnd type="none" w="med" len="med"/>
                    </a:lnL>
                    <a:lnR w="5080" cap="flat" cmpd="sng" algn="ctr">
                      <a:solidFill>
                        <a:srgbClr val="FFFFFF"/>
                      </a:solidFill>
                      <a:prstDash val="solid"/>
                      <a:round/>
                      <a:headEnd type="none" w="med" len="med"/>
                      <a:tailEnd type="none" w="med" len="med"/>
                    </a:lnR>
                    <a:lnT w="5080" cap="flat" cmpd="sng" algn="ctr">
                      <a:solidFill>
                        <a:srgbClr val="FFFFFF"/>
                      </a:solidFill>
                      <a:prstDash val="solid"/>
                      <a:round/>
                      <a:headEnd type="none" w="med" len="med"/>
                      <a:tailEnd type="none" w="med" len="med"/>
                    </a:lnT>
                    <a:lnB w="5080" cap="flat" cmpd="sng" algn="ctr">
                      <a:solidFill>
                        <a:srgbClr val="FFFFFF"/>
                      </a:solidFill>
                      <a:prstDash val="solid"/>
                      <a:round/>
                      <a:headEnd type="none" w="med" len="med"/>
                      <a:tailEnd type="none" w="med" len="med"/>
                    </a:lnB>
                    <a:solidFill>
                      <a:srgbClr val="E9F0F7"/>
                    </a:solidFill>
                  </a:tcPr>
                </a:tc>
                <a:extLst>
                  <a:ext uri="{0D108BD9-81ED-4DB2-BD59-A6C34878D82A}">
                    <a16:rowId xmlns:a16="http://schemas.microsoft.com/office/drawing/2014/main" val="405797439"/>
                  </a:ext>
                </a:extLst>
              </a:tr>
              <a:tr h="490695">
                <a:tc rowSpan="3">
                  <a:txBody>
                    <a:bodyPr/>
                    <a:lstStyle/>
                    <a:p>
                      <a:pPr algn="ctr" fontAlgn="base"/>
                      <a:r>
                        <a:rPr lang="en-US" sz="1600" b="1" i="0">
                          <a:solidFill>
                            <a:srgbClr val="000000"/>
                          </a:solidFill>
                          <a:effectLst/>
                          <a:latin typeface="Calibri" panose="020F0502020204030204" pitchFamily="34" charset="0"/>
                        </a:rPr>
                        <a:t>Enhance Facilities and Physical Space</a:t>
                      </a:r>
                      <a:r>
                        <a:rPr lang="en-US" sz="1600" b="0" i="0">
                          <a:solidFill>
                            <a:srgbClr val="000000"/>
                          </a:solidFill>
                          <a:effectLst/>
                          <a:latin typeface="Calibri" panose="020F0502020204030204" pitchFamily="34" charset="0"/>
                        </a:rPr>
                        <a:t>​</a:t>
                      </a:r>
                      <a:endParaRPr lang="en-US" sz="2400" b="0" i="0">
                        <a:solidFill>
                          <a:srgbClr val="000000"/>
                        </a:solidFill>
                        <a:effectLst/>
                      </a:endParaRPr>
                    </a:p>
                    <a:p>
                      <a:pPr algn="ctr" fontAlgn="base"/>
                      <a:r>
                        <a:rPr lang="en-US" sz="1600" b="0" i="0">
                          <a:solidFill>
                            <a:srgbClr val="000000"/>
                          </a:solidFill>
                          <a:effectLst/>
                          <a:latin typeface="Calibri" panose="020F0502020204030204" pitchFamily="34" charset="0"/>
                        </a:rPr>
                        <a:t>(Scott Savage)​</a:t>
                      </a:r>
                      <a:endParaRPr lang="en-US" sz="2400" b="0" i="0">
                        <a:solidFill>
                          <a:srgbClr val="000000"/>
                        </a:solidFill>
                        <a:effectLst/>
                      </a:endParaRPr>
                    </a:p>
                  </a:txBody>
                  <a:tcPr anchor="ctr">
                    <a:lnL w="5080" cap="flat" cmpd="sng" algn="ctr">
                      <a:solidFill>
                        <a:srgbClr val="FFFFFF"/>
                      </a:solidFill>
                      <a:prstDash val="solid"/>
                      <a:round/>
                      <a:headEnd type="none" w="med" len="med"/>
                      <a:tailEnd type="none" w="med" len="med"/>
                    </a:lnL>
                    <a:lnR w="5080" cap="flat" cmpd="sng" algn="ctr">
                      <a:solidFill>
                        <a:srgbClr val="FFFFFF"/>
                      </a:solidFill>
                      <a:prstDash val="solid"/>
                      <a:round/>
                      <a:headEnd type="none" w="med" len="med"/>
                      <a:tailEnd type="none" w="med" len="med"/>
                    </a:lnR>
                    <a:lnT w="5080" cap="flat" cmpd="sng" algn="ctr">
                      <a:solidFill>
                        <a:srgbClr val="FFFFFF"/>
                      </a:solidFill>
                      <a:prstDash val="solid"/>
                      <a:round/>
                      <a:headEnd type="none" w="med" len="med"/>
                      <a:tailEnd type="none" w="med" len="med"/>
                    </a:lnT>
                    <a:lnB w="5080" cap="flat" cmpd="sng" algn="ctr">
                      <a:solidFill>
                        <a:srgbClr val="FFFFFF"/>
                      </a:solidFill>
                      <a:prstDash val="solid"/>
                      <a:round/>
                      <a:headEnd type="none" w="med" len="med"/>
                      <a:tailEnd type="none" w="med" len="med"/>
                    </a:lnB>
                    <a:solidFill>
                      <a:srgbClr val="D1DFEF"/>
                    </a:solidFill>
                  </a:tcPr>
                </a:tc>
                <a:tc>
                  <a:txBody>
                    <a:bodyPr/>
                    <a:lstStyle/>
                    <a:p>
                      <a:pPr algn="ctr" fontAlgn="base"/>
                      <a:r>
                        <a:rPr lang="en-US" sz="1200" b="1" i="1">
                          <a:solidFill>
                            <a:srgbClr val="12294B"/>
                          </a:solidFill>
                          <a:effectLst/>
                          <a:latin typeface="Calibri" panose="020F0502020204030204" pitchFamily="34" charset="0"/>
                        </a:rPr>
                        <a:t>Improve shared space for students, faculty, staff, and collaborators to interact and engage</a:t>
                      </a:r>
                      <a:r>
                        <a:rPr lang="en-US" sz="1200" b="0" i="0">
                          <a:solidFill>
                            <a:srgbClr val="000000"/>
                          </a:solidFill>
                          <a:effectLst/>
                          <a:latin typeface="Calibri" panose="020F0502020204030204" pitchFamily="34" charset="0"/>
                        </a:rPr>
                        <a:t>​</a:t>
                      </a:r>
                      <a:endParaRPr lang="en-US" sz="2400" b="0" i="0">
                        <a:solidFill>
                          <a:srgbClr val="000000"/>
                        </a:solidFill>
                        <a:effectLst/>
                      </a:endParaRPr>
                    </a:p>
                  </a:txBody>
                  <a:tcPr anchor="ctr">
                    <a:lnL w="5080" cap="flat" cmpd="sng" algn="ctr">
                      <a:solidFill>
                        <a:srgbClr val="FFFFFF"/>
                      </a:solidFill>
                      <a:prstDash val="solid"/>
                      <a:round/>
                      <a:headEnd type="none" w="med" len="med"/>
                      <a:tailEnd type="none" w="med" len="med"/>
                    </a:lnL>
                    <a:lnR w="5080" cap="flat" cmpd="sng" algn="ctr">
                      <a:solidFill>
                        <a:srgbClr val="FFFFFF"/>
                      </a:solidFill>
                      <a:prstDash val="solid"/>
                      <a:round/>
                      <a:headEnd type="none" w="med" len="med"/>
                      <a:tailEnd type="none" w="med" len="med"/>
                    </a:lnR>
                    <a:lnT w="5080" cap="flat" cmpd="sng" algn="ctr">
                      <a:solidFill>
                        <a:srgbClr val="FFFFFF"/>
                      </a:solidFill>
                      <a:prstDash val="solid"/>
                      <a:round/>
                      <a:headEnd type="none" w="med" len="med"/>
                      <a:tailEnd type="none" w="med" len="med"/>
                    </a:lnT>
                    <a:lnB w="5080" cap="flat" cmpd="sng" algn="ctr">
                      <a:solidFill>
                        <a:srgbClr val="FFFFFF"/>
                      </a:solidFill>
                      <a:prstDash val="solid"/>
                      <a:round/>
                      <a:headEnd type="none" w="med" len="med"/>
                      <a:tailEnd type="none" w="med" len="med"/>
                    </a:lnB>
                    <a:solidFill>
                      <a:srgbClr val="D1DFEF"/>
                    </a:solidFill>
                  </a:tcPr>
                </a:tc>
                <a:tc>
                  <a:txBody>
                    <a:bodyPr/>
                    <a:lstStyle/>
                    <a:p>
                      <a:pPr algn="l" fontAlgn="base"/>
                      <a:r>
                        <a:rPr lang="en-US" sz="1050" b="0" i="0" dirty="0">
                          <a:solidFill>
                            <a:srgbClr val="000000"/>
                          </a:solidFill>
                          <a:effectLst/>
                          <a:latin typeface="Calibri" panose="020F0502020204030204" pitchFamily="34" charset="0"/>
                        </a:rPr>
                        <a:t>Stan Parker, Brad Wingo ​</a:t>
                      </a:r>
                      <a:endParaRPr lang="en-US" sz="2400" b="0" i="0" dirty="0">
                        <a:solidFill>
                          <a:srgbClr val="000000"/>
                        </a:solidFill>
                        <a:effectLst/>
                      </a:endParaRPr>
                    </a:p>
                  </a:txBody>
                  <a:tcPr anchor="ctr">
                    <a:lnL w="5080" cap="flat" cmpd="sng" algn="ctr">
                      <a:solidFill>
                        <a:srgbClr val="FFFFFF"/>
                      </a:solidFill>
                      <a:prstDash val="solid"/>
                      <a:round/>
                      <a:headEnd type="none" w="med" len="med"/>
                      <a:tailEnd type="none" w="med" len="med"/>
                    </a:lnL>
                    <a:lnR w="5080" cap="flat" cmpd="sng" algn="ctr">
                      <a:solidFill>
                        <a:srgbClr val="FFFFFF"/>
                      </a:solidFill>
                      <a:prstDash val="solid"/>
                      <a:round/>
                      <a:headEnd type="none" w="med" len="med"/>
                      <a:tailEnd type="none" w="med" len="med"/>
                    </a:lnR>
                    <a:lnT w="5080" cap="flat" cmpd="sng" algn="ctr">
                      <a:solidFill>
                        <a:srgbClr val="FFFFFF"/>
                      </a:solidFill>
                      <a:prstDash val="solid"/>
                      <a:round/>
                      <a:headEnd type="none" w="med" len="med"/>
                      <a:tailEnd type="none" w="med" len="med"/>
                    </a:lnT>
                    <a:lnB w="5080" cap="flat" cmpd="sng" algn="ctr">
                      <a:solidFill>
                        <a:srgbClr val="FFFFFF"/>
                      </a:solidFill>
                      <a:prstDash val="solid"/>
                      <a:round/>
                      <a:headEnd type="none" w="med" len="med"/>
                      <a:tailEnd type="none" w="med" len="med"/>
                    </a:lnB>
                    <a:solidFill>
                      <a:srgbClr val="D1DFEF"/>
                    </a:solidFill>
                  </a:tcPr>
                </a:tc>
                <a:extLst>
                  <a:ext uri="{0D108BD9-81ED-4DB2-BD59-A6C34878D82A}">
                    <a16:rowId xmlns:a16="http://schemas.microsoft.com/office/drawing/2014/main" val="3343454199"/>
                  </a:ext>
                </a:extLst>
              </a:tr>
              <a:tr h="490695">
                <a:tc vMerge="1">
                  <a:txBody>
                    <a:bodyPr/>
                    <a:lstStyle/>
                    <a:p>
                      <a:endParaRPr lang="en-US"/>
                    </a:p>
                  </a:txBody>
                  <a:tcPr/>
                </a:tc>
                <a:tc>
                  <a:txBody>
                    <a:bodyPr/>
                    <a:lstStyle/>
                    <a:p>
                      <a:pPr algn="ctr" fontAlgn="base"/>
                      <a:r>
                        <a:rPr lang="en-US" sz="1200" b="1" i="1">
                          <a:solidFill>
                            <a:srgbClr val="12294B"/>
                          </a:solidFill>
                          <a:effectLst/>
                          <a:latin typeface="Calibri" panose="020F0502020204030204" pitchFamily="34" charset="0"/>
                        </a:rPr>
                        <a:t>Develop facility plan that aligns with priorities, campus partners and multi-campus presence</a:t>
                      </a:r>
                      <a:r>
                        <a:rPr lang="en-US" sz="1200" b="0" i="0">
                          <a:solidFill>
                            <a:srgbClr val="000000"/>
                          </a:solidFill>
                          <a:effectLst/>
                          <a:latin typeface="Calibri" panose="020F0502020204030204" pitchFamily="34" charset="0"/>
                        </a:rPr>
                        <a:t>​</a:t>
                      </a:r>
                      <a:endParaRPr lang="en-US" sz="2400" b="0" i="0">
                        <a:solidFill>
                          <a:srgbClr val="000000"/>
                        </a:solidFill>
                        <a:effectLst/>
                      </a:endParaRPr>
                    </a:p>
                  </a:txBody>
                  <a:tcPr anchor="ctr">
                    <a:lnL w="5080" cap="flat" cmpd="sng" algn="ctr">
                      <a:solidFill>
                        <a:srgbClr val="FFFFFF"/>
                      </a:solidFill>
                      <a:prstDash val="solid"/>
                      <a:round/>
                      <a:headEnd type="none" w="med" len="med"/>
                      <a:tailEnd type="none" w="med" len="med"/>
                    </a:lnL>
                    <a:lnR w="5080" cap="flat" cmpd="sng" algn="ctr">
                      <a:solidFill>
                        <a:srgbClr val="FFFFFF"/>
                      </a:solidFill>
                      <a:prstDash val="solid"/>
                      <a:round/>
                      <a:headEnd type="none" w="med" len="med"/>
                      <a:tailEnd type="none" w="med" len="med"/>
                    </a:lnR>
                    <a:lnT w="5080" cap="flat" cmpd="sng" algn="ctr">
                      <a:solidFill>
                        <a:srgbClr val="FFFFFF"/>
                      </a:solidFill>
                      <a:prstDash val="solid"/>
                      <a:round/>
                      <a:headEnd type="none" w="med" len="med"/>
                      <a:tailEnd type="none" w="med" len="med"/>
                    </a:lnT>
                    <a:lnB w="5080" cap="flat" cmpd="sng" algn="ctr">
                      <a:solidFill>
                        <a:srgbClr val="FFFFFF"/>
                      </a:solidFill>
                      <a:prstDash val="solid"/>
                      <a:round/>
                      <a:headEnd type="none" w="med" len="med"/>
                      <a:tailEnd type="none" w="med" len="med"/>
                    </a:lnB>
                    <a:solidFill>
                      <a:srgbClr val="E9F0F7"/>
                    </a:solidFill>
                  </a:tcPr>
                </a:tc>
                <a:tc>
                  <a:txBody>
                    <a:bodyPr/>
                    <a:lstStyle/>
                    <a:p>
                      <a:pPr algn="l" fontAlgn="base"/>
                      <a:r>
                        <a:rPr lang="en-US" sz="1050" b="0" i="0" dirty="0">
                          <a:solidFill>
                            <a:srgbClr val="000000"/>
                          </a:solidFill>
                          <a:effectLst/>
                          <a:latin typeface="Calibri" panose="020F0502020204030204" pitchFamily="34" charset="0"/>
                        </a:rPr>
                        <a:t>Evan </a:t>
                      </a:r>
                      <a:r>
                        <a:rPr lang="en-US" sz="1050" b="0" i="0" dirty="0" err="1">
                          <a:solidFill>
                            <a:srgbClr val="000000"/>
                          </a:solidFill>
                          <a:effectLst/>
                          <a:latin typeface="Calibri" panose="020F0502020204030204" pitchFamily="34" charset="0"/>
                        </a:rPr>
                        <a:t>Yassky</a:t>
                      </a:r>
                      <a:r>
                        <a:rPr lang="en-US" sz="1050" b="0" i="0" dirty="0">
                          <a:solidFill>
                            <a:srgbClr val="000000"/>
                          </a:solidFill>
                          <a:effectLst/>
                          <a:latin typeface="Calibri" panose="020F0502020204030204" pitchFamily="34" charset="0"/>
                        </a:rPr>
                        <a:t>​</a:t>
                      </a:r>
                      <a:endParaRPr lang="en-US" sz="2400" b="0" i="0" dirty="0">
                        <a:solidFill>
                          <a:srgbClr val="000000"/>
                        </a:solidFill>
                        <a:effectLst/>
                      </a:endParaRPr>
                    </a:p>
                  </a:txBody>
                  <a:tcPr anchor="ctr">
                    <a:lnL w="5080" cap="flat" cmpd="sng" algn="ctr">
                      <a:solidFill>
                        <a:srgbClr val="FFFFFF"/>
                      </a:solidFill>
                      <a:prstDash val="solid"/>
                      <a:round/>
                      <a:headEnd type="none" w="med" len="med"/>
                      <a:tailEnd type="none" w="med" len="med"/>
                    </a:lnL>
                    <a:lnR w="5080" cap="flat" cmpd="sng" algn="ctr">
                      <a:solidFill>
                        <a:srgbClr val="FFFFFF"/>
                      </a:solidFill>
                      <a:prstDash val="solid"/>
                      <a:round/>
                      <a:headEnd type="none" w="med" len="med"/>
                      <a:tailEnd type="none" w="med" len="med"/>
                    </a:lnR>
                    <a:lnT w="5080" cap="flat" cmpd="sng" algn="ctr">
                      <a:solidFill>
                        <a:srgbClr val="FFFFFF"/>
                      </a:solidFill>
                      <a:prstDash val="solid"/>
                      <a:round/>
                      <a:headEnd type="none" w="med" len="med"/>
                      <a:tailEnd type="none" w="med" len="med"/>
                    </a:lnT>
                    <a:lnB w="5080" cap="flat" cmpd="sng" algn="ctr">
                      <a:solidFill>
                        <a:srgbClr val="FFFFFF"/>
                      </a:solidFill>
                      <a:prstDash val="solid"/>
                      <a:round/>
                      <a:headEnd type="none" w="med" len="med"/>
                      <a:tailEnd type="none" w="med" len="med"/>
                    </a:lnB>
                    <a:solidFill>
                      <a:srgbClr val="E9F0F7"/>
                    </a:solidFill>
                  </a:tcPr>
                </a:tc>
                <a:extLst>
                  <a:ext uri="{0D108BD9-81ED-4DB2-BD59-A6C34878D82A}">
                    <a16:rowId xmlns:a16="http://schemas.microsoft.com/office/drawing/2014/main" val="2065563260"/>
                  </a:ext>
                </a:extLst>
              </a:tr>
              <a:tr h="490695">
                <a:tc vMerge="1">
                  <a:txBody>
                    <a:bodyPr/>
                    <a:lstStyle/>
                    <a:p>
                      <a:endParaRPr lang="en-US"/>
                    </a:p>
                  </a:txBody>
                  <a:tcPr/>
                </a:tc>
                <a:tc>
                  <a:txBody>
                    <a:bodyPr/>
                    <a:lstStyle/>
                    <a:p>
                      <a:pPr algn="ctr" fontAlgn="base"/>
                      <a:r>
                        <a:rPr lang="en-US" sz="1200" b="1" i="1">
                          <a:solidFill>
                            <a:srgbClr val="12294B"/>
                          </a:solidFill>
                          <a:effectLst/>
                          <a:latin typeface="Calibri" panose="020F0502020204030204" pitchFamily="34" charset="0"/>
                        </a:rPr>
                        <a:t>Allocate sufficient funds for space maintenance and technology upgrades</a:t>
                      </a:r>
                      <a:r>
                        <a:rPr lang="en-US" sz="1200" b="0" i="0">
                          <a:solidFill>
                            <a:srgbClr val="000000"/>
                          </a:solidFill>
                          <a:effectLst/>
                          <a:latin typeface="Calibri" panose="020F0502020204030204" pitchFamily="34" charset="0"/>
                        </a:rPr>
                        <a:t>​</a:t>
                      </a:r>
                      <a:endParaRPr lang="en-US" sz="2400" b="0" i="0">
                        <a:solidFill>
                          <a:srgbClr val="000000"/>
                        </a:solidFill>
                        <a:effectLst/>
                      </a:endParaRPr>
                    </a:p>
                  </a:txBody>
                  <a:tcPr anchor="ctr">
                    <a:lnL w="5080" cap="flat" cmpd="sng" algn="ctr">
                      <a:solidFill>
                        <a:srgbClr val="FFFFFF"/>
                      </a:solidFill>
                      <a:prstDash val="solid"/>
                      <a:round/>
                      <a:headEnd type="none" w="med" len="med"/>
                      <a:tailEnd type="none" w="med" len="med"/>
                    </a:lnL>
                    <a:lnR w="5080" cap="flat" cmpd="sng" algn="ctr">
                      <a:solidFill>
                        <a:srgbClr val="FFFFFF"/>
                      </a:solidFill>
                      <a:prstDash val="solid"/>
                      <a:round/>
                      <a:headEnd type="none" w="med" len="med"/>
                      <a:tailEnd type="none" w="med" len="med"/>
                    </a:lnR>
                    <a:lnT w="5080" cap="flat" cmpd="sng" algn="ctr">
                      <a:solidFill>
                        <a:srgbClr val="FFFFFF"/>
                      </a:solidFill>
                      <a:prstDash val="solid"/>
                      <a:round/>
                      <a:headEnd type="none" w="med" len="med"/>
                      <a:tailEnd type="none" w="med" len="med"/>
                    </a:lnT>
                    <a:lnB w="5080" cap="flat" cmpd="sng" algn="ctr">
                      <a:solidFill>
                        <a:srgbClr val="FFFFFF"/>
                      </a:solidFill>
                      <a:prstDash val="solid"/>
                      <a:round/>
                      <a:headEnd type="none" w="med" len="med"/>
                      <a:tailEnd type="none" w="med" len="med"/>
                    </a:lnB>
                    <a:solidFill>
                      <a:srgbClr val="D1DFEF"/>
                    </a:solidFill>
                  </a:tcPr>
                </a:tc>
                <a:tc>
                  <a:txBody>
                    <a:bodyPr/>
                    <a:lstStyle/>
                    <a:p>
                      <a:pPr algn="l" fontAlgn="base"/>
                      <a:r>
                        <a:rPr lang="en-US" sz="1050" b="0" i="0" dirty="0">
                          <a:solidFill>
                            <a:srgbClr val="000000"/>
                          </a:solidFill>
                          <a:effectLst/>
                          <a:latin typeface="Calibri" panose="020F0502020204030204" pitchFamily="34" charset="0"/>
                        </a:rPr>
                        <a:t>Jason Martin, Chris Allen, Budget Committee​</a:t>
                      </a:r>
                      <a:endParaRPr lang="en-US" sz="2400" b="0" i="0" dirty="0">
                        <a:solidFill>
                          <a:srgbClr val="000000"/>
                        </a:solidFill>
                        <a:effectLst/>
                      </a:endParaRPr>
                    </a:p>
                  </a:txBody>
                  <a:tcPr anchor="ctr">
                    <a:lnL w="5080" cap="flat" cmpd="sng" algn="ctr">
                      <a:solidFill>
                        <a:srgbClr val="FFFFFF"/>
                      </a:solidFill>
                      <a:prstDash val="solid"/>
                      <a:round/>
                      <a:headEnd type="none" w="med" len="med"/>
                      <a:tailEnd type="none" w="med" len="med"/>
                    </a:lnL>
                    <a:lnR w="5080" cap="flat" cmpd="sng" algn="ctr">
                      <a:solidFill>
                        <a:srgbClr val="FFFFFF"/>
                      </a:solidFill>
                      <a:prstDash val="solid"/>
                      <a:round/>
                      <a:headEnd type="none" w="med" len="med"/>
                      <a:tailEnd type="none" w="med" len="med"/>
                    </a:lnR>
                    <a:lnT w="5080" cap="flat" cmpd="sng" algn="ctr">
                      <a:solidFill>
                        <a:srgbClr val="FFFFFF"/>
                      </a:solidFill>
                      <a:prstDash val="solid"/>
                      <a:round/>
                      <a:headEnd type="none" w="med" len="med"/>
                      <a:tailEnd type="none" w="med" len="med"/>
                    </a:lnT>
                    <a:lnB w="5080" cap="flat" cmpd="sng" algn="ctr">
                      <a:solidFill>
                        <a:srgbClr val="FFFFFF"/>
                      </a:solidFill>
                      <a:prstDash val="solid"/>
                      <a:round/>
                      <a:headEnd type="none" w="med" len="med"/>
                      <a:tailEnd type="none" w="med" len="med"/>
                    </a:lnB>
                    <a:solidFill>
                      <a:srgbClr val="D1DFEF"/>
                    </a:solidFill>
                  </a:tcPr>
                </a:tc>
                <a:extLst>
                  <a:ext uri="{0D108BD9-81ED-4DB2-BD59-A6C34878D82A}">
                    <a16:rowId xmlns:a16="http://schemas.microsoft.com/office/drawing/2014/main" val="3416211706"/>
                  </a:ext>
                </a:extLst>
              </a:tr>
            </a:tbl>
          </a:graphicData>
        </a:graphic>
      </p:graphicFrame>
    </p:spTree>
    <p:extLst>
      <p:ext uri="{BB962C8B-B14F-4D97-AF65-F5344CB8AC3E}">
        <p14:creationId xmlns:p14="http://schemas.microsoft.com/office/powerpoint/2010/main" val="8903995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Rounded Corners 41">
            <a:extLst>
              <a:ext uri="{FF2B5EF4-FFF2-40B4-BE49-F238E27FC236}">
                <a16:creationId xmlns:a16="http://schemas.microsoft.com/office/drawing/2014/main" id="{60BAB31C-1059-43B2-8C34-CC5979A2708A}"/>
              </a:ext>
            </a:extLst>
          </p:cNvPr>
          <p:cNvSpPr/>
          <p:nvPr/>
        </p:nvSpPr>
        <p:spPr>
          <a:xfrm>
            <a:off x="3362325" y="5061097"/>
            <a:ext cx="5429250" cy="1435635"/>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35" descr="Chart&#10;&#10;Description automatically generated">
            <a:extLst>
              <a:ext uri="{FF2B5EF4-FFF2-40B4-BE49-F238E27FC236}">
                <a16:creationId xmlns:a16="http://schemas.microsoft.com/office/drawing/2014/main" id="{88F82E73-EA18-41B7-B5C0-5F19D4FDA727}"/>
              </a:ext>
            </a:extLst>
          </p:cNvPr>
          <p:cNvPicPr>
            <a:picLocks noChangeAspect="1"/>
          </p:cNvPicPr>
          <p:nvPr/>
        </p:nvPicPr>
        <p:blipFill>
          <a:blip r:embed="rId2"/>
          <a:stretch>
            <a:fillRect/>
          </a:stretch>
        </p:blipFill>
        <p:spPr>
          <a:xfrm>
            <a:off x="11257280" y="5679440"/>
            <a:ext cx="441960" cy="957580"/>
          </a:xfrm>
          <a:prstGeom prst="rect">
            <a:avLst/>
          </a:prstGeom>
        </p:spPr>
      </p:pic>
      <p:grpSp>
        <p:nvGrpSpPr>
          <p:cNvPr id="22" name="Group 21">
            <a:extLst>
              <a:ext uri="{FF2B5EF4-FFF2-40B4-BE49-F238E27FC236}">
                <a16:creationId xmlns:a16="http://schemas.microsoft.com/office/drawing/2014/main" id="{7BBC34F9-F371-4377-9A3D-FAB876392EC6}"/>
              </a:ext>
            </a:extLst>
          </p:cNvPr>
          <p:cNvGrpSpPr/>
          <p:nvPr/>
        </p:nvGrpSpPr>
        <p:grpSpPr>
          <a:xfrm>
            <a:off x="9240387" y="1574548"/>
            <a:ext cx="1739359" cy="2764800"/>
            <a:chOff x="5714867" y="592719"/>
            <a:chExt cx="1739359" cy="2764800"/>
          </a:xfrm>
          <a:solidFill>
            <a:schemeClr val="accent5"/>
          </a:solidFill>
        </p:grpSpPr>
        <p:sp>
          <p:nvSpPr>
            <p:cNvPr id="23" name="Rectangle: Rounded Corners 22">
              <a:extLst>
                <a:ext uri="{FF2B5EF4-FFF2-40B4-BE49-F238E27FC236}">
                  <a16:creationId xmlns:a16="http://schemas.microsoft.com/office/drawing/2014/main" id="{7EB69C8D-7FB9-4AE6-9629-C441131C05FB}"/>
                </a:ext>
              </a:extLst>
            </p:cNvPr>
            <p:cNvSpPr/>
            <p:nvPr/>
          </p:nvSpPr>
          <p:spPr>
            <a:xfrm>
              <a:off x="5714867" y="592719"/>
              <a:ext cx="1739359" cy="2764800"/>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4" name="Rectangle: Rounded Corners 12">
              <a:extLst>
                <a:ext uri="{FF2B5EF4-FFF2-40B4-BE49-F238E27FC236}">
                  <a16:creationId xmlns:a16="http://schemas.microsoft.com/office/drawing/2014/main" id="{03DF690A-846E-4B66-B5D1-2CAC384EA174}"/>
                </a:ext>
              </a:extLst>
            </p:cNvPr>
            <p:cNvSpPr txBox="1"/>
            <p:nvPr/>
          </p:nvSpPr>
          <p:spPr>
            <a:xfrm>
              <a:off x="5714867" y="592719"/>
              <a:ext cx="1739359" cy="69574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3792" tIns="113792" rIns="113792" bIns="60960" numCol="1" spcCol="1270" anchor="t" anchorCtr="0">
              <a:noAutofit/>
            </a:bodyPr>
            <a:lstStyle/>
            <a:p>
              <a:pPr marL="0" lvl="0" indent="0" algn="ctr" defTabSz="711200">
                <a:lnSpc>
                  <a:spcPct val="90000"/>
                </a:lnSpc>
                <a:spcBef>
                  <a:spcPct val="0"/>
                </a:spcBef>
                <a:spcAft>
                  <a:spcPct val="35000"/>
                </a:spcAft>
                <a:buNone/>
              </a:pPr>
              <a:r>
                <a:rPr lang="en-US" sz="1600" b="1" u="none" kern="1200" dirty="0"/>
                <a:t>Phase 4</a:t>
              </a:r>
            </a:p>
            <a:p>
              <a:pPr marL="0" lvl="0" indent="0" algn="ctr" defTabSz="711200">
                <a:lnSpc>
                  <a:spcPct val="90000"/>
                </a:lnSpc>
                <a:spcBef>
                  <a:spcPct val="0"/>
                </a:spcBef>
                <a:spcAft>
                  <a:spcPct val="35000"/>
                </a:spcAft>
                <a:buNone/>
              </a:pPr>
              <a:endParaRPr lang="en-US" sz="1600" u="none" kern="1200" dirty="0"/>
            </a:p>
            <a:p>
              <a:pPr marL="0" lvl="0" indent="0" algn="ctr" defTabSz="711200">
                <a:lnSpc>
                  <a:spcPct val="90000"/>
                </a:lnSpc>
                <a:spcBef>
                  <a:spcPct val="0"/>
                </a:spcBef>
                <a:spcAft>
                  <a:spcPct val="35000"/>
                </a:spcAft>
                <a:buNone/>
              </a:pPr>
              <a:r>
                <a:rPr lang="en-US" sz="1600" u="none" kern="1200" dirty="0"/>
                <a:t> </a:t>
              </a:r>
              <a:r>
                <a:rPr lang="en-US" sz="1600" b="1" u="none" kern="1200" dirty="0">
                  <a:solidFill>
                    <a:schemeClr val="tx1"/>
                  </a:solidFill>
                </a:rPr>
                <a:t>Implementation</a:t>
              </a:r>
              <a:r>
                <a:rPr lang="en-US" sz="1600" u="none" kern="1200" dirty="0"/>
                <a:t> </a:t>
              </a:r>
            </a:p>
          </p:txBody>
        </p:sp>
      </p:grpSp>
      <p:grpSp>
        <p:nvGrpSpPr>
          <p:cNvPr id="25" name="Group 24">
            <a:extLst>
              <a:ext uri="{FF2B5EF4-FFF2-40B4-BE49-F238E27FC236}">
                <a16:creationId xmlns:a16="http://schemas.microsoft.com/office/drawing/2014/main" id="{B7F13127-6AF6-4A51-8B8C-D8714562DE13}"/>
              </a:ext>
            </a:extLst>
          </p:cNvPr>
          <p:cNvGrpSpPr/>
          <p:nvPr/>
        </p:nvGrpSpPr>
        <p:grpSpPr>
          <a:xfrm>
            <a:off x="9508368" y="2564550"/>
            <a:ext cx="1790479" cy="1941703"/>
            <a:chOff x="6068573" y="1582721"/>
            <a:chExt cx="1790479" cy="3118952"/>
          </a:xfrm>
        </p:grpSpPr>
        <p:sp>
          <p:nvSpPr>
            <p:cNvPr id="26" name="Rectangle: Rounded Corners 25">
              <a:extLst>
                <a:ext uri="{FF2B5EF4-FFF2-40B4-BE49-F238E27FC236}">
                  <a16:creationId xmlns:a16="http://schemas.microsoft.com/office/drawing/2014/main" id="{A712DA8E-52AF-46A1-A012-EF874DA85623}"/>
                </a:ext>
              </a:extLst>
            </p:cNvPr>
            <p:cNvSpPr/>
            <p:nvPr/>
          </p:nvSpPr>
          <p:spPr>
            <a:xfrm>
              <a:off x="6068573" y="1582721"/>
              <a:ext cx="1790479" cy="3118952"/>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7" name="Rectangle: Rounded Corners 14">
              <a:extLst>
                <a:ext uri="{FF2B5EF4-FFF2-40B4-BE49-F238E27FC236}">
                  <a16:creationId xmlns:a16="http://schemas.microsoft.com/office/drawing/2014/main" id="{173AEE02-21D6-4970-8FB8-87456EF59820}"/>
                </a:ext>
              </a:extLst>
            </p:cNvPr>
            <p:cNvSpPr txBox="1"/>
            <p:nvPr/>
          </p:nvSpPr>
          <p:spPr>
            <a:xfrm>
              <a:off x="6121014" y="1635162"/>
              <a:ext cx="1685597" cy="301407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9568" tIns="99568" rIns="99568" bIns="99568" numCol="1" spcCol="1270" anchor="t" anchorCtr="0">
              <a:noAutofit/>
            </a:bodyPr>
            <a:lstStyle/>
            <a:p>
              <a:pPr marL="114300" lvl="1" indent="0" algn="l" defTabSz="622300">
                <a:lnSpc>
                  <a:spcPct val="90000"/>
                </a:lnSpc>
                <a:spcBef>
                  <a:spcPct val="0"/>
                </a:spcBef>
                <a:spcAft>
                  <a:spcPct val="15000"/>
                </a:spcAft>
                <a:buNone/>
              </a:pPr>
              <a:r>
                <a:rPr lang="en-US" sz="1400" kern="1200" dirty="0"/>
                <a:t>Implementation Plan:</a:t>
              </a:r>
            </a:p>
            <a:p>
              <a:pPr marL="400050" marR="0" lvl="2" indent="-285750" algn="l" defTabSz="622300" rtl="0" eaLnBrk="1" fontAlgn="auto" latinLnBrk="0" hangingPunct="1">
                <a:lnSpc>
                  <a:spcPct val="90000"/>
                </a:lnSpc>
                <a:spcBef>
                  <a:spcPct val="0"/>
                </a:spcBef>
                <a:spcAft>
                  <a:spcPct val="15000"/>
                </a:spcAft>
                <a:buClrTx/>
                <a:buSzTx/>
                <a:buFont typeface="Arial" panose="020B0604020202020204" pitchFamily="34" charset="0"/>
                <a:buChar char="•"/>
                <a:tabLst/>
                <a:defRPr/>
              </a:pPr>
              <a:r>
                <a:rPr lang="en-US" sz="1400" i="1" kern="1200" dirty="0"/>
                <a:t>Teams</a:t>
              </a:r>
            </a:p>
            <a:p>
              <a:pPr marL="400050" marR="0" lvl="2" indent="-285750" algn="l" defTabSz="622300" rtl="0" eaLnBrk="1" fontAlgn="auto" latinLnBrk="0" hangingPunct="1">
                <a:lnSpc>
                  <a:spcPct val="90000"/>
                </a:lnSpc>
                <a:spcBef>
                  <a:spcPct val="0"/>
                </a:spcBef>
                <a:spcAft>
                  <a:spcPct val="15000"/>
                </a:spcAft>
                <a:buClrTx/>
                <a:buSzTx/>
                <a:buFont typeface="Arial" panose="020B0604020202020204" pitchFamily="34" charset="0"/>
                <a:buChar char="•"/>
                <a:tabLst/>
                <a:defRPr/>
              </a:pPr>
              <a:r>
                <a:rPr lang="en-US" sz="1400" i="1" kern="1200" dirty="0"/>
                <a:t>Key Metrics</a:t>
              </a:r>
            </a:p>
            <a:p>
              <a:pPr marL="400050" marR="0" lvl="2" indent="-285750" algn="l" defTabSz="622300" rtl="0" eaLnBrk="1" fontAlgn="auto" latinLnBrk="0" hangingPunct="1">
                <a:lnSpc>
                  <a:spcPct val="90000"/>
                </a:lnSpc>
                <a:spcBef>
                  <a:spcPct val="0"/>
                </a:spcBef>
                <a:spcAft>
                  <a:spcPct val="15000"/>
                </a:spcAft>
                <a:buClrTx/>
                <a:buSzTx/>
                <a:buFont typeface="Arial" panose="020B0604020202020204" pitchFamily="34" charset="0"/>
                <a:buChar char="•"/>
                <a:tabLst/>
                <a:defRPr/>
              </a:pPr>
              <a:r>
                <a:rPr lang="en-US" sz="1400" i="1" kern="1200" dirty="0"/>
                <a:t>Unit Plans</a:t>
              </a:r>
            </a:p>
            <a:p>
              <a:pPr marL="400050" marR="0" lvl="2" indent="-285750" algn="l" defTabSz="622300" rtl="0" eaLnBrk="1" fontAlgn="auto" latinLnBrk="0" hangingPunct="1">
                <a:lnSpc>
                  <a:spcPct val="90000"/>
                </a:lnSpc>
                <a:spcBef>
                  <a:spcPct val="0"/>
                </a:spcBef>
                <a:spcAft>
                  <a:spcPct val="15000"/>
                </a:spcAft>
                <a:buClrTx/>
                <a:buSzTx/>
                <a:buFont typeface="Arial" panose="020B0604020202020204" pitchFamily="34" charset="0"/>
                <a:buChar char="•"/>
                <a:tabLst/>
                <a:defRPr/>
              </a:pPr>
              <a:r>
                <a:rPr lang="en-US" sz="1400" i="1" dirty="0"/>
                <a:t>Office of OE</a:t>
              </a:r>
            </a:p>
            <a:p>
              <a:pPr marL="400050" marR="0" lvl="2" indent="-285750" algn="l" defTabSz="622300" rtl="0" eaLnBrk="1" fontAlgn="auto" latinLnBrk="0" hangingPunct="1">
                <a:lnSpc>
                  <a:spcPct val="90000"/>
                </a:lnSpc>
                <a:spcBef>
                  <a:spcPct val="0"/>
                </a:spcBef>
                <a:spcAft>
                  <a:spcPct val="15000"/>
                </a:spcAft>
                <a:buClrTx/>
                <a:buSzTx/>
                <a:buFont typeface="Arial" panose="020B0604020202020204" pitchFamily="34" charset="0"/>
                <a:buChar char="•"/>
                <a:tabLst/>
                <a:defRPr/>
              </a:pPr>
              <a:r>
                <a:rPr lang="en-US" sz="1400" i="1" dirty="0"/>
                <a:t>Cascade</a:t>
              </a:r>
              <a:endParaRPr lang="en-US" sz="1400" i="1" kern="1200" dirty="0"/>
            </a:p>
            <a:p>
              <a:pPr marL="114300" lvl="1" indent="0" algn="l" defTabSz="622300">
                <a:lnSpc>
                  <a:spcPct val="90000"/>
                </a:lnSpc>
                <a:spcBef>
                  <a:spcPct val="0"/>
                </a:spcBef>
                <a:spcAft>
                  <a:spcPct val="15000"/>
                </a:spcAft>
                <a:buNone/>
              </a:pPr>
              <a:endParaRPr lang="en-US" sz="1400" b="1" kern="1200" dirty="0"/>
            </a:p>
            <a:p>
              <a:pPr marL="114300" lvl="1" indent="0" algn="l" defTabSz="622300">
                <a:lnSpc>
                  <a:spcPct val="90000"/>
                </a:lnSpc>
                <a:spcBef>
                  <a:spcPct val="0"/>
                </a:spcBef>
                <a:spcAft>
                  <a:spcPct val="15000"/>
                </a:spcAft>
                <a:buNone/>
              </a:pPr>
              <a:endParaRPr lang="en-US" sz="1400" b="1" i="0" kern="1200" dirty="0">
                <a:solidFill>
                  <a:schemeClr val="tx1"/>
                </a:solidFill>
              </a:endParaRPr>
            </a:p>
            <a:p>
              <a:pPr marL="114300" lvl="1" indent="0" algn="l" defTabSz="622300">
                <a:lnSpc>
                  <a:spcPct val="90000"/>
                </a:lnSpc>
                <a:spcBef>
                  <a:spcPct val="0"/>
                </a:spcBef>
                <a:spcAft>
                  <a:spcPct val="15000"/>
                </a:spcAft>
                <a:buNone/>
              </a:pPr>
              <a:endParaRPr lang="en-US" sz="1400" b="1" kern="1200" dirty="0"/>
            </a:p>
          </p:txBody>
        </p:sp>
      </p:grpSp>
      <p:sp>
        <p:nvSpPr>
          <p:cNvPr id="32" name="TextBox 31">
            <a:extLst>
              <a:ext uri="{FF2B5EF4-FFF2-40B4-BE49-F238E27FC236}">
                <a16:creationId xmlns:a16="http://schemas.microsoft.com/office/drawing/2014/main" id="{DB64E61A-07E3-46D9-8DA1-B212487774E1}"/>
              </a:ext>
            </a:extLst>
          </p:cNvPr>
          <p:cNvSpPr txBox="1"/>
          <p:nvPr/>
        </p:nvSpPr>
        <p:spPr>
          <a:xfrm>
            <a:off x="9213861" y="1908527"/>
            <a:ext cx="1805843" cy="307777"/>
          </a:xfrm>
          <a:prstGeom prst="rect">
            <a:avLst/>
          </a:prstGeom>
          <a:noFill/>
        </p:spPr>
        <p:txBody>
          <a:bodyPr wrap="square" rtlCol="0">
            <a:spAutoFit/>
          </a:bodyPr>
          <a:lstStyle/>
          <a:p>
            <a:pPr algn="ctr"/>
            <a:r>
              <a:rPr lang="en-US" sz="1400" b="1" dirty="0"/>
              <a:t>February-May</a:t>
            </a:r>
          </a:p>
        </p:txBody>
      </p:sp>
      <p:sp>
        <p:nvSpPr>
          <p:cNvPr id="34" name="Title 1">
            <a:extLst>
              <a:ext uri="{FF2B5EF4-FFF2-40B4-BE49-F238E27FC236}">
                <a16:creationId xmlns:a16="http://schemas.microsoft.com/office/drawing/2014/main" id="{9E0DD2BB-691D-49DB-96DA-811E9EDDBB6B}"/>
              </a:ext>
            </a:extLst>
          </p:cNvPr>
          <p:cNvSpPr>
            <a:spLocks noGrp="1"/>
          </p:cNvSpPr>
          <p:nvPr>
            <p:ph type="title"/>
          </p:nvPr>
        </p:nvSpPr>
        <p:spPr>
          <a:xfrm>
            <a:off x="838200" y="365125"/>
            <a:ext cx="10515600" cy="1325563"/>
          </a:xfrm>
        </p:spPr>
        <p:txBody>
          <a:bodyPr/>
          <a:lstStyle/>
          <a:p>
            <a:r>
              <a:rPr lang="en-US" b="1" dirty="0">
                <a:solidFill>
                  <a:schemeClr val="accent5"/>
                </a:solidFill>
              </a:rPr>
              <a:t>Moving to Implementation </a:t>
            </a:r>
          </a:p>
        </p:txBody>
      </p:sp>
      <p:sp>
        <p:nvSpPr>
          <p:cNvPr id="37" name="TextBox 36">
            <a:extLst>
              <a:ext uri="{FF2B5EF4-FFF2-40B4-BE49-F238E27FC236}">
                <a16:creationId xmlns:a16="http://schemas.microsoft.com/office/drawing/2014/main" id="{060791E9-A5AD-49C1-A1A0-97F4200B07F9}"/>
              </a:ext>
            </a:extLst>
          </p:cNvPr>
          <p:cNvSpPr txBox="1"/>
          <p:nvPr/>
        </p:nvSpPr>
        <p:spPr>
          <a:xfrm>
            <a:off x="11218545" y="6283960"/>
            <a:ext cx="548640" cy="307777"/>
          </a:xfrm>
          <a:prstGeom prst="rect">
            <a:avLst/>
          </a:prstGeom>
          <a:noFill/>
        </p:spPr>
        <p:txBody>
          <a:bodyPr wrap="square" rtlCol="0">
            <a:spAutoFit/>
          </a:bodyPr>
          <a:lstStyle/>
          <a:p>
            <a:pPr algn="ctr"/>
            <a:r>
              <a:rPr lang="en-US" sz="1400" dirty="0">
                <a:solidFill>
                  <a:schemeClr val="bg1"/>
                </a:solidFill>
              </a:rPr>
              <a:t>17</a:t>
            </a:r>
          </a:p>
        </p:txBody>
      </p:sp>
      <p:grpSp>
        <p:nvGrpSpPr>
          <p:cNvPr id="38" name="Group 37">
            <a:extLst>
              <a:ext uri="{FF2B5EF4-FFF2-40B4-BE49-F238E27FC236}">
                <a16:creationId xmlns:a16="http://schemas.microsoft.com/office/drawing/2014/main" id="{8FCB898F-D723-478B-8E05-96389D7D4630}"/>
              </a:ext>
            </a:extLst>
          </p:cNvPr>
          <p:cNvGrpSpPr/>
          <p:nvPr/>
        </p:nvGrpSpPr>
        <p:grpSpPr>
          <a:xfrm>
            <a:off x="926937" y="1574548"/>
            <a:ext cx="1739359" cy="2764800"/>
            <a:chOff x="1417" y="603253"/>
            <a:chExt cx="1739359" cy="2764800"/>
          </a:xfrm>
          <a:solidFill>
            <a:schemeClr val="accent5"/>
          </a:solidFill>
        </p:grpSpPr>
        <p:sp>
          <p:nvSpPr>
            <p:cNvPr id="39" name="Rectangle: Rounded Corners 38">
              <a:extLst>
                <a:ext uri="{FF2B5EF4-FFF2-40B4-BE49-F238E27FC236}">
                  <a16:creationId xmlns:a16="http://schemas.microsoft.com/office/drawing/2014/main" id="{675F19EA-3B92-4D3D-8F3A-97E8F581159B}"/>
                </a:ext>
              </a:extLst>
            </p:cNvPr>
            <p:cNvSpPr/>
            <p:nvPr/>
          </p:nvSpPr>
          <p:spPr>
            <a:xfrm>
              <a:off x="1417" y="603253"/>
              <a:ext cx="1739359" cy="2764800"/>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0" name="Rectangle: Rounded Corners 4">
              <a:extLst>
                <a:ext uri="{FF2B5EF4-FFF2-40B4-BE49-F238E27FC236}">
                  <a16:creationId xmlns:a16="http://schemas.microsoft.com/office/drawing/2014/main" id="{4850E3E9-02FD-492C-A166-85AB5055E659}"/>
                </a:ext>
              </a:extLst>
            </p:cNvPr>
            <p:cNvSpPr txBox="1"/>
            <p:nvPr/>
          </p:nvSpPr>
          <p:spPr>
            <a:xfrm>
              <a:off x="1417" y="603253"/>
              <a:ext cx="1739359" cy="69574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3792" tIns="113792" rIns="113792" bIns="60960" numCol="1" spcCol="1270" anchor="t" anchorCtr="0">
              <a:noAutofit/>
            </a:bodyPr>
            <a:lstStyle/>
            <a:p>
              <a:pPr marL="0" lvl="0" indent="0" algn="ctr" defTabSz="711200">
                <a:lnSpc>
                  <a:spcPct val="90000"/>
                </a:lnSpc>
                <a:spcBef>
                  <a:spcPct val="0"/>
                </a:spcBef>
                <a:spcAft>
                  <a:spcPct val="35000"/>
                </a:spcAft>
                <a:buNone/>
              </a:pPr>
              <a:r>
                <a:rPr lang="en-US" sz="1600" b="1" u="none" kern="1200" dirty="0"/>
                <a:t>Phase 1</a:t>
              </a:r>
              <a:r>
                <a:rPr lang="en-US" sz="1600" u="none" kern="1200" dirty="0"/>
                <a:t> </a:t>
              </a:r>
            </a:p>
            <a:p>
              <a:pPr marL="0" lvl="0" indent="0" algn="ctr" defTabSz="711200">
                <a:lnSpc>
                  <a:spcPct val="90000"/>
                </a:lnSpc>
                <a:spcBef>
                  <a:spcPct val="0"/>
                </a:spcBef>
                <a:spcAft>
                  <a:spcPct val="35000"/>
                </a:spcAft>
                <a:buNone/>
              </a:pPr>
              <a:endParaRPr lang="en-US" sz="1600" u="none" kern="1200" dirty="0"/>
            </a:p>
            <a:p>
              <a:pPr marL="0" lvl="0" indent="0" algn="ctr" defTabSz="711200">
                <a:lnSpc>
                  <a:spcPct val="90000"/>
                </a:lnSpc>
                <a:spcBef>
                  <a:spcPct val="0"/>
                </a:spcBef>
                <a:spcAft>
                  <a:spcPct val="35000"/>
                </a:spcAft>
                <a:buNone/>
              </a:pPr>
              <a:r>
                <a:rPr lang="en-US" sz="1600" b="1" u="none" kern="1200" dirty="0">
                  <a:solidFill>
                    <a:schemeClr val="tx1"/>
                  </a:solidFill>
                </a:rPr>
                <a:t>Assessment</a:t>
              </a:r>
              <a:r>
                <a:rPr lang="en-US" sz="1600" u="none" kern="1200" dirty="0">
                  <a:solidFill>
                    <a:schemeClr val="tx1"/>
                  </a:solidFill>
                </a:rPr>
                <a:t> </a:t>
              </a:r>
            </a:p>
          </p:txBody>
        </p:sp>
      </p:grpSp>
      <p:grpSp>
        <p:nvGrpSpPr>
          <p:cNvPr id="41" name="Group 40">
            <a:extLst>
              <a:ext uri="{FF2B5EF4-FFF2-40B4-BE49-F238E27FC236}">
                <a16:creationId xmlns:a16="http://schemas.microsoft.com/office/drawing/2014/main" id="{A5DBD2BB-A6F1-406F-A898-B59339DD55E4}"/>
              </a:ext>
            </a:extLst>
          </p:cNvPr>
          <p:cNvGrpSpPr/>
          <p:nvPr/>
        </p:nvGrpSpPr>
        <p:grpSpPr>
          <a:xfrm>
            <a:off x="1136980" y="2554016"/>
            <a:ext cx="1860331" cy="1947154"/>
            <a:chOff x="297185" y="1582721"/>
            <a:chExt cx="1860331" cy="3118952"/>
          </a:xfrm>
        </p:grpSpPr>
        <p:sp>
          <p:nvSpPr>
            <p:cNvPr id="45" name="Rectangle: Rounded Corners 44">
              <a:extLst>
                <a:ext uri="{FF2B5EF4-FFF2-40B4-BE49-F238E27FC236}">
                  <a16:creationId xmlns:a16="http://schemas.microsoft.com/office/drawing/2014/main" id="{26701172-CE2E-4BCA-AB38-44D5B78BB98D}"/>
                </a:ext>
              </a:extLst>
            </p:cNvPr>
            <p:cNvSpPr/>
            <p:nvPr/>
          </p:nvSpPr>
          <p:spPr>
            <a:xfrm>
              <a:off x="297185" y="1582721"/>
              <a:ext cx="1860331" cy="3118952"/>
            </a:xfrm>
            <a:prstGeom prst="roundRect">
              <a:avLst>
                <a:gd name="adj" fmla="val 10000"/>
              </a:avLst>
            </a:prstGeom>
            <a:ln>
              <a:solidFill>
                <a:schemeClr val="accent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46" name="Rectangle: Rounded Corners 6">
              <a:extLst>
                <a:ext uri="{FF2B5EF4-FFF2-40B4-BE49-F238E27FC236}">
                  <a16:creationId xmlns:a16="http://schemas.microsoft.com/office/drawing/2014/main" id="{9D977836-BCF4-49A3-9993-9A2064DC8B1E}"/>
                </a:ext>
              </a:extLst>
            </p:cNvPr>
            <p:cNvSpPr txBox="1"/>
            <p:nvPr/>
          </p:nvSpPr>
          <p:spPr>
            <a:xfrm>
              <a:off x="351672" y="1637208"/>
              <a:ext cx="1751357" cy="300997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9568" tIns="99568" rIns="99568" bIns="99568" numCol="1" spcCol="1270" anchor="t" anchorCtr="0">
              <a:noAutofit/>
            </a:bodyPr>
            <a:lstStyle/>
            <a:p>
              <a:pPr marL="114300" lvl="1" indent="0" algn="l" defTabSz="622300">
                <a:lnSpc>
                  <a:spcPct val="90000"/>
                </a:lnSpc>
                <a:spcBef>
                  <a:spcPct val="0"/>
                </a:spcBef>
                <a:spcAft>
                  <a:spcPct val="15000"/>
                </a:spcAft>
                <a:buNone/>
              </a:pPr>
              <a:r>
                <a:rPr lang="en-US" sz="1400" kern="1200" dirty="0">
                  <a:solidFill>
                    <a:schemeClr val="tx1"/>
                  </a:solidFill>
                </a:rPr>
                <a:t>Environmental</a:t>
              </a:r>
            </a:p>
            <a:p>
              <a:pPr marL="114300" lvl="1" indent="0" algn="l" defTabSz="622300">
                <a:lnSpc>
                  <a:spcPct val="90000"/>
                </a:lnSpc>
                <a:spcBef>
                  <a:spcPct val="0"/>
                </a:spcBef>
                <a:spcAft>
                  <a:spcPct val="15000"/>
                </a:spcAft>
                <a:buNone/>
              </a:pPr>
              <a:r>
                <a:rPr lang="en-US" sz="1400" kern="1200" dirty="0">
                  <a:solidFill>
                    <a:schemeClr val="tx1"/>
                  </a:solidFill>
                </a:rPr>
                <a:t>Scan</a:t>
              </a:r>
            </a:p>
            <a:p>
              <a:pPr marL="514350" lvl="2" indent="-285750" algn="l" defTabSz="622300">
                <a:lnSpc>
                  <a:spcPct val="90000"/>
                </a:lnSpc>
                <a:spcBef>
                  <a:spcPct val="0"/>
                </a:spcBef>
                <a:spcAft>
                  <a:spcPct val="15000"/>
                </a:spcAft>
                <a:buFont typeface="Arial" panose="020B0604020202020204" pitchFamily="34" charset="0"/>
                <a:buChar char="•"/>
              </a:pPr>
              <a:r>
                <a:rPr lang="en-US" sz="1400" i="1" kern="1200" dirty="0">
                  <a:solidFill>
                    <a:schemeClr val="tx1"/>
                  </a:solidFill>
                </a:rPr>
                <a:t>Internal  </a:t>
              </a:r>
              <a:br>
                <a:rPr lang="en-US" sz="1400" i="1" kern="1200" dirty="0">
                  <a:solidFill>
                    <a:schemeClr val="tx1"/>
                  </a:solidFill>
                </a:rPr>
              </a:br>
              <a:r>
                <a:rPr lang="en-US" sz="1400" i="1" kern="1200" dirty="0">
                  <a:solidFill>
                    <a:schemeClr val="tx1"/>
                  </a:solidFill>
                </a:rPr>
                <a:t>&amp; external surveys</a:t>
              </a:r>
            </a:p>
            <a:p>
              <a:pPr marL="514350" lvl="2" indent="-285750" algn="l" defTabSz="622300">
                <a:lnSpc>
                  <a:spcPct val="90000"/>
                </a:lnSpc>
                <a:spcBef>
                  <a:spcPct val="0"/>
                </a:spcBef>
                <a:spcAft>
                  <a:spcPct val="15000"/>
                </a:spcAft>
                <a:buFont typeface="Arial" panose="020B0604020202020204" pitchFamily="34" charset="0"/>
                <a:buChar char="•"/>
              </a:pPr>
              <a:r>
                <a:rPr lang="en-US" sz="1400" i="1" kern="1200" dirty="0">
                  <a:solidFill>
                    <a:schemeClr val="tx1"/>
                  </a:solidFill>
                </a:rPr>
                <a:t>Benchmarks</a:t>
              </a:r>
            </a:p>
            <a:p>
              <a:pPr marL="514350" lvl="2" indent="-285750" algn="l" defTabSz="622300">
                <a:lnSpc>
                  <a:spcPct val="90000"/>
                </a:lnSpc>
                <a:spcBef>
                  <a:spcPct val="0"/>
                </a:spcBef>
                <a:spcAft>
                  <a:spcPct val="15000"/>
                </a:spcAft>
                <a:buFont typeface="Arial" panose="020B0604020202020204" pitchFamily="34" charset="0"/>
                <a:buChar char="•"/>
              </a:pPr>
              <a:r>
                <a:rPr lang="en-US" sz="1400" i="1" kern="1200" dirty="0">
                  <a:solidFill>
                    <a:schemeClr val="tx1"/>
                  </a:solidFill>
                </a:rPr>
                <a:t>Interviews </a:t>
              </a:r>
            </a:p>
            <a:p>
              <a:pPr marL="514350" lvl="2" indent="-285750" algn="l" defTabSz="622300">
                <a:lnSpc>
                  <a:spcPct val="90000"/>
                </a:lnSpc>
                <a:spcBef>
                  <a:spcPct val="0"/>
                </a:spcBef>
                <a:spcAft>
                  <a:spcPct val="15000"/>
                </a:spcAft>
                <a:buFont typeface="Arial" panose="020B0604020202020204" pitchFamily="34" charset="0"/>
                <a:buChar char="•"/>
              </a:pPr>
              <a:r>
                <a:rPr lang="en-US" sz="1400" i="1" kern="1200" dirty="0">
                  <a:solidFill>
                    <a:schemeClr val="tx1"/>
                  </a:solidFill>
                </a:rPr>
                <a:t>SWOT</a:t>
              </a:r>
            </a:p>
            <a:p>
              <a:pPr marL="114300" marR="0" lvl="1" indent="-114300" algn="l" defTabSz="622300" rtl="0" eaLnBrk="1" fontAlgn="auto" latinLnBrk="0" hangingPunct="1">
                <a:lnSpc>
                  <a:spcPct val="90000"/>
                </a:lnSpc>
                <a:spcBef>
                  <a:spcPct val="0"/>
                </a:spcBef>
                <a:spcAft>
                  <a:spcPct val="15000"/>
                </a:spcAft>
                <a:buClrTx/>
                <a:buSzTx/>
                <a:buFontTx/>
                <a:buNone/>
                <a:tabLst/>
                <a:defRPr/>
              </a:pPr>
              <a:endParaRPr lang="en-US" sz="1400" b="1" i="0" kern="1200" dirty="0">
                <a:solidFill>
                  <a:schemeClr val="tx1"/>
                </a:solidFill>
              </a:endParaRPr>
            </a:p>
            <a:p>
              <a:pPr marL="114300" marR="0" lvl="1" indent="-114300" algn="l" defTabSz="622300" rtl="0" eaLnBrk="1" fontAlgn="auto" latinLnBrk="0" hangingPunct="1">
                <a:lnSpc>
                  <a:spcPct val="90000"/>
                </a:lnSpc>
                <a:spcBef>
                  <a:spcPct val="0"/>
                </a:spcBef>
                <a:spcAft>
                  <a:spcPct val="15000"/>
                </a:spcAft>
                <a:buClrTx/>
                <a:buSzTx/>
                <a:buFontTx/>
                <a:buNone/>
                <a:tabLst/>
                <a:defRPr/>
              </a:pPr>
              <a:endParaRPr lang="en-US" sz="1400" b="1" i="0" kern="1200" dirty="0">
                <a:solidFill>
                  <a:schemeClr val="tx1"/>
                </a:solidFill>
              </a:endParaRPr>
            </a:p>
            <a:p>
              <a:pPr marL="114300" marR="0" lvl="1" indent="-114300" algn="l" defTabSz="622300" rtl="0" eaLnBrk="1" fontAlgn="auto" latinLnBrk="0" hangingPunct="1">
                <a:lnSpc>
                  <a:spcPct val="90000"/>
                </a:lnSpc>
                <a:spcBef>
                  <a:spcPct val="0"/>
                </a:spcBef>
                <a:spcAft>
                  <a:spcPct val="15000"/>
                </a:spcAft>
                <a:buClrTx/>
                <a:buSzTx/>
                <a:buFontTx/>
                <a:buNone/>
                <a:tabLst/>
                <a:defRPr/>
              </a:pPr>
              <a:endParaRPr lang="en-US" sz="1400" b="1" i="0" kern="1200" dirty="0">
                <a:solidFill>
                  <a:schemeClr val="tx1"/>
                </a:solidFill>
              </a:endParaRPr>
            </a:p>
            <a:p>
              <a:pPr marL="114300" marR="0" lvl="1" indent="-114300" algn="l" defTabSz="622300" rtl="0" eaLnBrk="1" fontAlgn="auto" latinLnBrk="0" hangingPunct="1">
                <a:lnSpc>
                  <a:spcPct val="90000"/>
                </a:lnSpc>
                <a:spcBef>
                  <a:spcPct val="0"/>
                </a:spcBef>
                <a:spcAft>
                  <a:spcPct val="15000"/>
                </a:spcAft>
                <a:buClrTx/>
                <a:buSzTx/>
                <a:buFontTx/>
                <a:buNone/>
                <a:tabLst/>
                <a:defRPr/>
              </a:pPr>
              <a:endParaRPr lang="en-US" sz="1400" b="1" kern="1200" dirty="0">
                <a:solidFill>
                  <a:schemeClr val="tx1"/>
                </a:solidFill>
              </a:endParaRPr>
            </a:p>
          </p:txBody>
        </p:sp>
      </p:grpSp>
      <p:grpSp>
        <p:nvGrpSpPr>
          <p:cNvPr id="53" name="Group 52">
            <a:extLst>
              <a:ext uri="{FF2B5EF4-FFF2-40B4-BE49-F238E27FC236}">
                <a16:creationId xmlns:a16="http://schemas.microsoft.com/office/drawing/2014/main" id="{189DF2CD-AD49-4772-B7E6-4EED385E9FC4}"/>
              </a:ext>
            </a:extLst>
          </p:cNvPr>
          <p:cNvGrpSpPr/>
          <p:nvPr/>
        </p:nvGrpSpPr>
        <p:grpSpPr>
          <a:xfrm>
            <a:off x="6430837" y="1564014"/>
            <a:ext cx="1739359" cy="2764800"/>
            <a:chOff x="5714867" y="592719"/>
            <a:chExt cx="1739359" cy="2764800"/>
          </a:xfrm>
          <a:solidFill>
            <a:schemeClr val="accent5"/>
          </a:solidFill>
        </p:grpSpPr>
        <p:sp>
          <p:nvSpPr>
            <p:cNvPr id="54" name="Rectangle: Rounded Corners 53">
              <a:extLst>
                <a:ext uri="{FF2B5EF4-FFF2-40B4-BE49-F238E27FC236}">
                  <a16:creationId xmlns:a16="http://schemas.microsoft.com/office/drawing/2014/main" id="{B0AA4EA3-4651-4958-86DB-2A5426D28E2E}"/>
                </a:ext>
              </a:extLst>
            </p:cNvPr>
            <p:cNvSpPr/>
            <p:nvPr/>
          </p:nvSpPr>
          <p:spPr>
            <a:xfrm>
              <a:off x="5714867" y="592719"/>
              <a:ext cx="1739359" cy="2764800"/>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5" name="Rectangle: Rounded Corners 12">
              <a:extLst>
                <a:ext uri="{FF2B5EF4-FFF2-40B4-BE49-F238E27FC236}">
                  <a16:creationId xmlns:a16="http://schemas.microsoft.com/office/drawing/2014/main" id="{20E3BC1E-E4BD-49ED-9713-9780067E3959}"/>
                </a:ext>
              </a:extLst>
            </p:cNvPr>
            <p:cNvSpPr txBox="1"/>
            <p:nvPr/>
          </p:nvSpPr>
          <p:spPr>
            <a:xfrm>
              <a:off x="5714867" y="592719"/>
              <a:ext cx="1739359" cy="69574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3792" tIns="113792" rIns="113792" bIns="60960" numCol="1" spcCol="1270" anchor="t" anchorCtr="0">
              <a:noAutofit/>
            </a:bodyPr>
            <a:lstStyle/>
            <a:p>
              <a:pPr marL="0" lvl="0" indent="0" algn="ctr" defTabSz="711200">
                <a:lnSpc>
                  <a:spcPct val="90000"/>
                </a:lnSpc>
                <a:spcBef>
                  <a:spcPct val="0"/>
                </a:spcBef>
                <a:spcAft>
                  <a:spcPct val="35000"/>
                </a:spcAft>
                <a:buNone/>
              </a:pPr>
              <a:r>
                <a:rPr lang="en-US" sz="1600" b="1" u="none" kern="1200" dirty="0"/>
                <a:t>Phase 3</a:t>
              </a:r>
              <a:r>
                <a:rPr lang="en-US" sz="1600" u="none" kern="1200" dirty="0"/>
                <a:t> </a:t>
              </a:r>
            </a:p>
            <a:p>
              <a:pPr marL="0" lvl="0" indent="0" algn="ctr" defTabSz="711200">
                <a:lnSpc>
                  <a:spcPct val="90000"/>
                </a:lnSpc>
                <a:spcBef>
                  <a:spcPct val="0"/>
                </a:spcBef>
                <a:spcAft>
                  <a:spcPct val="35000"/>
                </a:spcAft>
                <a:buNone/>
              </a:pPr>
              <a:endParaRPr lang="en-US" sz="1600" b="1" dirty="0">
                <a:solidFill>
                  <a:schemeClr val="tx1"/>
                </a:solidFill>
              </a:endParaRPr>
            </a:p>
            <a:p>
              <a:pPr marL="0" lvl="0" indent="0" algn="ctr" defTabSz="711200">
                <a:lnSpc>
                  <a:spcPct val="90000"/>
                </a:lnSpc>
                <a:spcBef>
                  <a:spcPct val="0"/>
                </a:spcBef>
                <a:spcAft>
                  <a:spcPct val="35000"/>
                </a:spcAft>
                <a:buNone/>
              </a:pPr>
              <a:r>
                <a:rPr lang="en-US" sz="1600" b="1" dirty="0">
                  <a:solidFill>
                    <a:schemeClr val="tx1"/>
                  </a:solidFill>
                </a:rPr>
                <a:t>Strategy</a:t>
              </a:r>
              <a:endParaRPr lang="en-US" sz="1600" u="none" kern="1200" dirty="0"/>
            </a:p>
          </p:txBody>
        </p:sp>
      </p:grpSp>
      <p:grpSp>
        <p:nvGrpSpPr>
          <p:cNvPr id="56" name="Group 55">
            <a:extLst>
              <a:ext uri="{FF2B5EF4-FFF2-40B4-BE49-F238E27FC236}">
                <a16:creationId xmlns:a16="http://schemas.microsoft.com/office/drawing/2014/main" id="{265E79C2-CC5B-4457-8FD7-F4B75BA762E7}"/>
              </a:ext>
            </a:extLst>
          </p:cNvPr>
          <p:cNvGrpSpPr/>
          <p:nvPr/>
        </p:nvGrpSpPr>
        <p:grpSpPr>
          <a:xfrm>
            <a:off x="6698818" y="2554017"/>
            <a:ext cx="1790479" cy="1985059"/>
            <a:chOff x="6068573" y="1582721"/>
            <a:chExt cx="1790479" cy="3171391"/>
          </a:xfrm>
        </p:grpSpPr>
        <p:sp>
          <p:nvSpPr>
            <p:cNvPr id="57" name="Rectangle: Rounded Corners 56">
              <a:extLst>
                <a:ext uri="{FF2B5EF4-FFF2-40B4-BE49-F238E27FC236}">
                  <a16:creationId xmlns:a16="http://schemas.microsoft.com/office/drawing/2014/main" id="{AE1C1C23-3E64-42C0-8122-1F3B86CB3A4D}"/>
                </a:ext>
              </a:extLst>
            </p:cNvPr>
            <p:cNvSpPr/>
            <p:nvPr/>
          </p:nvSpPr>
          <p:spPr>
            <a:xfrm>
              <a:off x="6068573" y="1582721"/>
              <a:ext cx="1790479" cy="3118952"/>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8" name="Rectangle: Rounded Corners 14">
              <a:extLst>
                <a:ext uri="{FF2B5EF4-FFF2-40B4-BE49-F238E27FC236}">
                  <a16:creationId xmlns:a16="http://schemas.microsoft.com/office/drawing/2014/main" id="{F68BD5B9-C6C7-4B18-ABDC-73D0D1986AAE}"/>
                </a:ext>
              </a:extLst>
            </p:cNvPr>
            <p:cNvSpPr txBox="1"/>
            <p:nvPr/>
          </p:nvSpPr>
          <p:spPr>
            <a:xfrm>
              <a:off x="6121014" y="1635161"/>
              <a:ext cx="1685597" cy="311895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9568" tIns="99568" rIns="99568" bIns="99568" numCol="1" spcCol="1270" anchor="t" anchorCtr="0">
              <a:noAutofit/>
            </a:bodyPr>
            <a:lstStyle/>
            <a:p>
              <a:pPr marL="114300" lvl="1" indent="0" algn="l" defTabSz="622300">
                <a:lnSpc>
                  <a:spcPct val="90000"/>
                </a:lnSpc>
                <a:spcBef>
                  <a:spcPct val="0"/>
                </a:spcBef>
                <a:spcAft>
                  <a:spcPct val="15000"/>
                </a:spcAft>
                <a:buNone/>
              </a:pPr>
              <a:r>
                <a:rPr lang="en-US" sz="1400" kern="1200" dirty="0"/>
                <a:t>Strategic Plan:</a:t>
              </a:r>
            </a:p>
            <a:p>
              <a:pPr marL="400050" marR="0" lvl="2" indent="-285750" algn="l" defTabSz="622300" rtl="0" eaLnBrk="1" fontAlgn="auto" latinLnBrk="0" hangingPunct="1">
                <a:lnSpc>
                  <a:spcPct val="90000"/>
                </a:lnSpc>
                <a:spcBef>
                  <a:spcPct val="0"/>
                </a:spcBef>
                <a:spcAft>
                  <a:spcPct val="15000"/>
                </a:spcAft>
                <a:buClrTx/>
                <a:buSzTx/>
                <a:buFont typeface="Arial" panose="020B0604020202020204" pitchFamily="34" charset="0"/>
                <a:buChar char="•"/>
                <a:tabLst/>
                <a:defRPr/>
              </a:pPr>
              <a:r>
                <a:rPr lang="en-US" sz="1400" i="1" kern="1200" dirty="0"/>
                <a:t>Objectives</a:t>
              </a:r>
            </a:p>
            <a:p>
              <a:pPr marL="400050" marR="0" lvl="2" indent="-285750" algn="l" defTabSz="622300" rtl="0" eaLnBrk="1" fontAlgn="auto" latinLnBrk="0" hangingPunct="1">
                <a:lnSpc>
                  <a:spcPct val="90000"/>
                </a:lnSpc>
                <a:spcBef>
                  <a:spcPct val="0"/>
                </a:spcBef>
                <a:spcAft>
                  <a:spcPct val="15000"/>
                </a:spcAft>
                <a:buClrTx/>
                <a:buSzTx/>
                <a:buFont typeface="Arial" panose="020B0604020202020204" pitchFamily="34" charset="0"/>
                <a:buChar char="•"/>
                <a:tabLst/>
                <a:defRPr/>
              </a:pPr>
              <a:r>
                <a:rPr lang="en-US" sz="1400" i="1" kern="1200" dirty="0"/>
                <a:t>Strategic Priorities </a:t>
              </a:r>
            </a:p>
            <a:p>
              <a:pPr marL="400050" marR="0" lvl="2" indent="-285750" algn="l" defTabSz="622300" rtl="0" eaLnBrk="1" fontAlgn="auto" latinLnBrk="0" hangingPunct="1">
                <a:lnSpc>
                  <a:spcPct val="90000"/>
                </a:lnSpc>
                <a:spcBef>
                  <a:spcPct val="0"/>
                </a:spcBef>
                <a:spcAft>
                  <a:spcPct val="15000"/>
                </a:spcAft>
                <a:buClrTx/>
                <a:buSzTx/>
                <a:buFont typeface="Arial" panose="020B0604020202020204" pitchFamily="34" charset="0"/>
                <a:buChar char="•"/>
                <a:tabLst/>
                <a:defRPr/>
              </a:pPr>
              <a:r>
                <a:rPr lang="en-US" sz="1400" i="1" kern="1200" dirty="0"/>
                <a:t>Draft Key Metrics</a:t>
              </a:r>
            </a:p>
            <a:p>
              <a:pPr marL="228600" lvl="2" indent="0" algn="l" defTabSz="622300">
                <a:lnSpc>
                  <a:spcPct val="90000"/>
                </a:lnSpc>
                <a:spcBef>
                  <a:spcPct val="0"/>
                </a:spcBef>
                <a:spcAft>
                  <a:spcPct val="15000"/>
                </a:spcAft>
                <a:buNone/>
              </a:pPr>
              <a:endParaRPr lang="en-US" sz="1400" kern="1200" dirty="0"/>
            </a:p>
            <a:p>
              <a:pPr marL="114300" lvl="1" indent="0" algn="l" defTabSz="622300">
                <a:lnSpc>
                  <a:spcPct val="90000"/>
                </a:lnSpc>
                <a:spcBef>
                  <a:spcPct val="0"/>
                </a:spcBef>
                <a:spcAft>
                  <a:spcPct val="15000"/>
                </a:spcAft>
                <a:buNone/>
              </a:pPr>
              <a:endParaRPr lang="en-US" sz="1400" kern="1200" dirty="0"/>
            </a:p>
            <a:p>
              <a:pPr marL="114300" lvl="1" indent="0" algn="l" defTabSz="622300">
                <a:lnSpc>
                  <a:spcPct val="90000"/>
                </a:lnSpc>
                <a:spcBef>
                  <a:spcPct val="0"/>
                </a:spcBef>
                <a:spcAft>
                  <a:spcPct val="15000"/>
                </a:spcAft>
                <a:buNone/>
              </a:pPr>
              <a:endParaRPr lang="en-US" sz="1400" kern="1200" dirty="0"/>
            </a:p>
            <a:p>
              <a:pPr marL="114300" lvl="1" indent="0" algn="l" defTabSz="622300">
                <a:lnSpc>
                  <a:spcPct val="90000"/>
                </a:lnSpc>
                <a:spcBef>
                  <a:spcPct val="0"/>
                </a:spcBef>
                <a:spcAft>
                  <a:spcPct val="15000"/>
                </a:spcAft>
                <a:buNone/>
              </a:pPr>
              <a:endParaRPr lang="en-US" sz="1400" kern="1200" dirty="0"/>
            </a:p>
            <a:p>
              <a:pPr marL="114300" lvl="1" indent="0" algn="l" defTabSz="622300">
                <a:lnSpc>
                  <a:spcPct val="90000"/>
                </a:lnSpc>
                <a:spcBef>
                  <a:spcPct val="0"/>
                </a:spcBef>
                <a:spcAft>
                  <a:spcPct val="15000"/>
                </a:spcAft>
                <a:buNone/>
              </a:pPr>
              <a:endParaRPr lang="en-US" sz="1400" b="1" kern="1200" dirty="0"/>
            </a:p>
            <a:p>
              <a:pPr marL="114300" lvl="1" indent="0" algn="l" defTabSz="622300">
                <a:lnSpc>
                  <a:spcPct val="90000"/>
                </a:lnSpc>
                <a:spcBef>
                  <a:spcPct val="0"/>
                </a:spcBef>
                <a:spcAft>
                  <a:spcPct val="15000"/>
                </a:spcAft>
                <a:buNone/>
              </a:pPr>
              <a:endParaRPr lang="en-US" sz="1400" b="1" kern="1200" dirty="0"/>
            </a:p>
          </p:txBody>
        </p:sp>
      </p:grpSp>
      <p:sp>
        <p:nvSpPr>
          <p:cNvPr id="59" name="TextBox 58">
            <a:extLst>
              <a:ext uri="{FF2B5EF4-FFF2-40B4-BE49-F238E27FC236}">
                <a16:creationId xmlns:a16="http://schemas.microsoft.com/office/drawing/2014/main" id="{CB321918-7C81-4684-A830-D962DF181061}"/>
              </a:ext>
            </a:extLst>
          </p:cNvPr>
          <p:cNvSpPr txBox="1"/>
          <p:nvPr/>
        </p:nvSpPr>
        <p:spPr>
          <a:xfrm>
            <a:off x="926937" y="1908528"/>
            <a:ext cx="1805843" cy="307777"/>
          </a:xfrm>
          <a:prstGeom prst="rect">
            <a:avLst/>
          </a:prstGeom>
          <a:noFill/>
        </p:spPr>
        <p:txBody>
          <a:bodyPr wrap="square" rtlCol="0">
            <a:spAutoFit/>
          </a:bodyPr>
          <a:lstStyle/>
          <a:p>
            <a:pPr algn="ctr"/>
            <a:r>
              <a:rPr lang="en-US" sz="1400" b="1" dirty="0"/>
              <a:t>September</a:t>
            </a:r>
          </a:p>
        </p:txBody>
      </p:sp>
      <p:sp>
        <p:nvSpPr>
          <p:cNvPr id="61" name="TextBox 60">
            <a:extLst>
              <a:ext uri="{FF2B5EF4-FFF2-40B4-BE49-F238E27FC236}">
                <a16:creationId xmlns:a16="http://schemas.microsoft.com/office/drawing/2014/main" id="{A443541A-769A-4A4F-A56E-D7AAC0A9DA88}"/>
              </a:ext>
            </a:extLst>
          </p:cNvPr>
          <p:cNvSpPr txBox="1"/>
          <p:nvPr/>
        </p:nvSpPr>
        <p:spPr>
          <a:xfrm>
            <a:off x="6397594" y="1891508"/>
            <a:ext cx="1805843" cy="307777"/>
          </a:xfrm>
          <a:prstGeom prst="rect">
            <a:avLst/>
          </a:prstGeom>
          <a:noFill/>
        </p:spPr>
        <p:txBody>
          <a:bodyPr wrap="square" rtlCol="0">
            <a:spAutoFit/>
          </a:bodyPr>
          <a:lstStyle/>
          <a:p>
            <a:pPr algn="ctr"/>
            <a:r>
              <a:rPr lang="en-US" sz="1400" b="1" dirty="0"/>
              <a:t>December-January</a:t>
            </a:r>
          </a:p>
        </p:txBody>
      </p:sp>
      <p:pic>
        <p:nvPicPr>
          <p:cNvPr id="4098" name="Picture 2" descr="See the source image">
            <a:extLst>
              <a:ext uri="{FF2B5EF4-FFF2-40B4-BE49-F238E27FC236}">
                <a16:creationId xmlns:a16="http://schemas.microsoft.com/office/drawing/2014/main" id="{9A80BA1E-97C0-4A07-954E-D720FB58D8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9811" y="5293776"/>
            <a:ext cx="1139629" cy="990184"/>
          </a:xfrm>
          <a:prstGeom prst="rect">
            <a:avLst/>
          </a:prstGeom>
          <a:noFill/>
          <a:extLst>
            <a:ext uri="{909E8E84-426E-40DD-AFC4-6F175D3DCCD1}">
              <a14:hiddenFill xmlns:a14="http://schemas.microsoft.com/office/drawing/2010/main">
                <a:solidFill>
                  <a:srgbClr val="FFFFFF"/>
                </a:solidFill>
              </a14:hiddenFill>
            </a:ext>
          </a:extLst>
        </p:spPr>
      </p:pic>
      <p:sp>
        <p:nvSpPr>
          <p:cNvPr id="43" name="TextBox 42">
            <a:extLst>
              <a:ext uri="{FF2B5EF4-FFF2-40B4-BE49-F238E27FC236}">
                <a16:creationId xmlns:a16="http://schemas.microsoft.com/office/drawing/2014/main" id="{EBED3797-AD43-4FF6-8E38-17370E7CA0A2}"/>
              </a:ext>
            </a:extLst>
          </p:cNvPr>
          <p:cNvSpPr txBox="1"/>
          <p:nvPr/>
        </p:nvSpPr>
        <p:spPr>
          <a:xfrm>
            <a:off x="4971415" y="5292508"/>
            <a:ext cx="3820160" cy="646331"/>
          </a:xfrm>
          <a:prstGeom prst="rect">
            <a:avLst/>
          </a:prstGeom>
          <a:noFill/>
        </p:spPr>
        <p:txBody>
          <a:bodyPr wrap="square">
            <a:spAutoFit/>
          </a:bodyPr>
          <a:lstStyle/>
          <a:p>
            <a:pPr marL="0" lvl="0" indent="0" algn="ctr" defTabSz="711200">
              <a:spcBef>
                <a:spcPct val="0"/>
              </a:spcBef>
              <a:buNone/>
            </a:pPr>
            <a:r>
              <a:rPr lang="en-US" sz="1800" b="1" u="none" kern="1200" dirty="0">
                <a:solidFill>
                  <a:schemeClr val="bg1"/>
                </a:solidFill>
              </a:rPr>
              <a:t>Execution, Tracking, &amp;</a:t>
            </a:r>
          </a:p>
          <a:p>
            <a:pPr marL="0" lvl="0" indent="0" algn="ctr" defTabSz="711200">
              <a:spcBef>
                <a:spcPct val="0"/>
              </a:spcBef>
              <a:buNone/>
            </a:pPr>
            <a:r>
              <a:rPr lang="en-US" sz="1800" b="1" u="none" kern="1200" dirty="0">
                <a:solidFill>
                  <a:schemeClr val="bg1"/>
                </a:solidFill>
              </a:rPr>
              <a:t> Quarterly </a:t>
            </a:r>
            <a:r>
              <a:rPr lang="en-US" b="1" dirty="0">
                <a:solidFill>
                  <a:schemeClr val="bg1"/>
                </a:solidFill>
              </a:rPr>
              <a:t>Reviews</a:t>
            </a:r>
            <a:endParaRPr lang="en-US" b="1" dirty="0"/>
          </a:p>
        </p:txBody>
      </p:sp>
      <p:sp>
        <p:nvSpPr>
          <p:cNvPr id="44" name="TextBox 43">
            <a:extLst>
              <a:ext uri="{FF2B5EF4-FFF2-40B4-BE49-F238E27FC236}">
                <a16:creationId xmlns:a16="http://schemas.microsoft.com/office/drawing/2014/main" id="{AC4E3CA7-50E4-4B14-8A1C-9F0C4C411DAF}"/>
              </a:ext>
            </a:extLst>
          </p:cNvPr>
          <p:cNvSpPr txBox="1"/>
          <p:nvPr/>
        </p:nvSpPr>
        <p:spPr>
          <a:xfrm>
            <a:off x="5876926" y="6004914"/>
            <a:ext cx="1962150" cy="369332"/>
          </a:xfrm>
          <a:prstGeom prst="rect">
            <a:avLst/>
          </a:prstGeom>
          <a:noFill/>
        </p:spPr>
        <p:txBody>
          <a:bodyPr wrap="square">
            <a:spAutoFit/>
          </a:bodyPr>
          <a:lstStyle/>
          <a:p>
            <a:pPr algn="ctr"/>
            <a:r>
              <a:rPr lang="en-US" b="1" dirty="0"/>
              <a:t>Ongoing</a:t>
            </a:r>
            <a:endParaRPr lang="en-US" sz="1800" b="1" dirty="0"/>
          </a:p>
        </p:txBody>
      </p:sp>
      <p:grpSp>
        <p:nvGrpSpPr>
          <p:cNvPr id="62" name="Group 61">
            <a:extLst>
              <a:ext uri="{FF2B5EF4-FFF2-40B4-BE49-F238E27FC236}">
                <a16:creationId xmlns:a16="http://schemas.microsoft.com/office/drawing/2014/main" id="{C436C63C-C1A0-4A86-AD27-DB3EC9F19AE2}"/>
              </a:ext>
            </a:extLst>
          </p:cNvPr>
          <p:cNvGrpSpPr/>
          <p:nvPr/>
        </p:nvGrpSpPr>
        <p:grpSpPr>
          <a:xfrm>
            <a:off x="3620021" y="1593694"/>
            <a:ext cx="1850049" cy="2764800"/>
            <a:chOff x="1417" y="603253"/>
            <a:chExt cx="1739359" cy="2764800"/>
          </a:xfrm>
          <a:solidFill>
            <a:schemeClr val="accent5"/>
          </a:solidFill>
        </p:grpSpPr>
        <p:sp>
          <p:nvSpPr>
            <p:cNvPr id="63" name="Rectangle: Rounded Corners 62">
              <a:extLst>
                <a:ext uri="{FF2B5EF4-FFF2-40B4-BE49-F238E27FC236}">
                  <a16:creationId xmlns:a16="http://schemas.microsoft.com/office/drawing/2014/main" id="{769C8F62-69D2-4732-B01F-E5BB3DC14141}"/>
                </a:ext>
              </a:extLst>
            </p:cNvPr>
            <p:cNvSpPr/>
            <p:nvPr/>
          </p:nvSpPr>
          <p:spPr>
            <a:xfrm>
              <a:off x="1417" y="603253"/>
              <a:ext cx="1739359" cy="2764800"/>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4" name="Rectangle: Rounded Corners 4">
              <a:extLst>
                <a:ext uri="{FF2B5EF4-FFF2-40B4-BE49-F238E27FC236}">
                  <a16:creationId xmlns:a16="http://schemas.microsoft.com/office/drawing/2014/main" id="{3B0EFB37-CE92-433E-9DB3-7C2D933D2DA8}"/>
                </a:ext>
              </a:extLst>
            </p:cNvPr>
            <p:cNvSpPr txBox="1"/>
            <p:nvPr/>
          </p:nvSpPr>
          <p:spPr>
            <a:xfrm>
              <a:off x="1417" y="603253"/>
              <a:ext cx="1739359" cy="69574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3792" tIns="113792" rIns="113792" bIns="60960" numCol="1" spcCol="1270" anchor="t" anchorCtr="0">
              <a:noAutofit/>
            </a:bodyPr>
            <a:lstStyle/>
            <a:p>
              <a:pPr marL="0" lvl="0" indent="0" algn="ctr" defTabSz="711200">
                <a:lnSpc>
                  <a:spcPct val="90000"/>
                </a:lnSpc>
                <a:spcBef>
                  <a:spcPct val="0"/>
                </a:spcBef>
                <a:spcAft>
                  <a:spcPct val="35000"/>
                </a:spcAft>
                <a:buNone/>
              </a:pPr>
              <a:r>
                <a:rPr lang="en-US" sz="1600" b="1" u="none" kern="1200" dirty="0"/>
                <a:t>Phase 2</a:t>
              </a:r>
              <a:r>
                <a:rPr lang="en-US" sz="1600" u="none" kern="1200" dirty="0"/>
                <a:t> </a:t>
              </a:r>
            </a:p>
            <a:p>
              <a:pPr marL="0" lvl="0" indent="0" algn="ctr" defTabSz="711200">
                <a:lnSpc>
                  <a:spcPct val="90000"/>
                </a:lnSpc>
                <a:spcBef>
                  <a:spcPct val="0"/>
                </a:spcBef>
                <a:spcAft>
                  <a:spcPct val="35000"/>
                </a:spcAft>
                <a:buNone/>
              </a:pPr>
              <a:endParaRPr lang="en-US" sz="1600" u="none" kern="1200" dirty="0"/>
            </a:p>
            <a:p>
              <a:pPr marL="0" lvl="0" indent="0" algn="ctr" defTabSz="711200">
                <a:lnSpc>
                  <a:spcPct val="90000"/>
                </a:lnSpc>
                <a:spcBef>
                  <a:spcPct val="0"/>
                </a:spcBef>
                <a:spcAft>
                  <a:spcPct val="35000"/>
                </a:spcAft>
                <a:buNone/>
              </a:pPr>
              <a:r>
                <a:rPr lang="en-US" sz="1600" b="1" u="none" kern="1200" dirty="0">
                  <a:solidFill>
                    <a:schemeClr val="tx1"/>
                  </a:solidFill>
                </a:rPr>
                <a:t>Visioning</a:t>
              </a:r>
              <a:endParaRPr lang="en-US" sz="1600" u="none" kern="1200" dirty="0">
                <a:solidFill>
                  <a:schemeClr val="tx1"/>
                </a:solidFill>
              </a:endParaRPr>
            </a:p>
          </p:txBody>
        </p:sp>
      </p:grpSp>
      <p:grpSp>
        <p:nvGrpSpPr>
          <p:cNvPr id="65" name="Group 64">
            <a:extLst>
              <a:ext uri="{FF2B5EF4-FFF2-40B4-BE49-F238E27FC236}">
                <a16:creationId xmlns:a16="http://schemas.microsoft.com/office/drawing/2014/main" id="{B0F5DBC7-FF61-4CA9-A95F-01D536AAA980}"/>
              </a:ext>
            </a:extLst>
          </p:cNvPr>
          <p:cNvGrpSpPr/>
          <p:nvPr/>
        </p:nvGrpSpPr>
        <p:grpSpPr>
          <a:xfrm>
            <a:off x="3940754" y="2573162"/>
            <a:ext cx="1860331" cy="1947154"/>
            <a:chOff x="297185" y="1582721"/>
            <a:chExt cx="1860331" cy="3118952"/>
          </a:xfrm>
        </p:grpSpPr>
        <p:sp>
          <p:nvSpPr>
            <p:cNvPr id="66" name="Rectangle: Rounded Corners 65">
              <a:extLst>
                <a:ext uri="{FF2B5EF4-FFF2-40B4-BE49-F238E27FC236}">
                  <a16:creationId xmlns:a16="http://schemas.microsoft.com/office/drawing/2014/main" id="{55C0C36A-62AC-437E-B299-CDA4D02596D9}"/>
                </a:ext>
              </a:extLst>
            </p:cNvPr>
            <p:cNvSpPr/>
            <p:nvPr/>
          </p:nvSpPr>
          <p:spPr>
            <a:xfrm>
              <a:off x="297185" y="1582721"/>
              <a:ext cx="1860331" cy="3118952"/>
            </a:xfrm>
            <a:prstGeom prst="roundRect">
              <a:avLst>
                <a:gd name="adj" fmla="val 10000"/>
              </a:avLst>
            </a:prstGeom>
            <a:ln>
              <a:solidFill>
                <a:schemeClr val="accent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67" name="Rectangle: Rounded Corners 6">
              <a:extLst>
                <a:ext uri="{FF2B5EF4-FFF2-40B4-BE49-F238E27FC236}">
                  <a16:creationId xmlns:a16="http://schemas.microsoft.com/office/drawing/2014/main" id="{7F71B3EE-59E2-4256-8103-96F895E46363}"/>
                </a:ext>
              </a:extLst>
            </p:cNvPr>
            <p:cNvSpPr txBox="1"/>
            <p:nvPr/>
          </p:nvSpPr>
          <p:spPr>
            <a:xfrm>
              <a:off x="351672" y="1637208"/>
              <a:ext cx="1751357" cy="300997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9568" tIns="99568" rIns="99568" bIns="99568" numCol="1" spcCol="1270" anchor="t" anchorCtr="0">
              <a:noAutofit/>
            </a:bodyPr>
            <a:lstStyle/>
            <a:p>
              <a:pPr marL="114300" lvl="1" indent="0" algn="l" defTabSz="622300">
                <a:lnSpc>
                  <a:spcPct val="90000"/>
                </a:lnSpc>
                <a:spcBef>
                  <a:spcPct val="0"/>
                </a:spcBef>
                <a:spcAft>
                  <a:spcPct val="15000"/>
                </a:spcAft>
                <a:buNone/>
              </a:pPr>
              <a:r>
                <a:rPr lang="en-US" sz="1400" kern="1200" dirty="0">
                  <a:solidFill>
                    <a:schemeClr val="tx1"/>
                  </a:solidFill>
                </a:rPr>
                <a:t>Strategy</a:t>
              </a:r>
            </a:p>
            <a:p>
              <a:pPr marL="114300" lvl="1" indent="0" algn="l" defTabSz="622300">
                <a:lnSpc>
                  <a:spcPct val="90000"/>
                </a:lnSpc>
                <a:spcBef>
                  <a:spcPct val="0"/>
                </a:spcBef>
                <a:spcAft>
                  <a:spcPct val="15000"/>
                </a:spcAft>
                <a:buNone/>
              </a:pPr>
              <a:r>
                <a:rPr lang="en-US" sz="1400" kern="1200" dirty="0">
                  <a:solidFill>
                    <a:schemeClr val="tx1"/>
                  </a:solidFill>
                </a:rPr>
                <a:t>Statements</a:t>
              </a:r>
            </a:p>
            <a:p>
              <a:pPr marL="514350" lvl="2" indent="-285750" algn="l" defTabSz="622300">
                <a:lnSpc>
                  <a:spcPct val="90000"/>
                </a:lnSpc>
                <a:spcBef>
                  <a:spcPct val="0"/>
                </a:spcBef>
                <a:spcAft>
                  <a:spcPct val="15000"/>
                </a:spcAft>
                <a:buFont typeface="Arial" panose="020B0604020202020204" pitchFamily="34" charset="0"/>
                <a:buChar char="•"/>
              </a:pPr>
              <a:r>
                <a:rPr lang="en-US" sz="1400" i="1" kern="1200" dirty="0">
                  <a:solidFill>
                    <a:schemeClr val="tx1"/>
                  </a:solidFill>
                </a:rPr>
                <a:t>Mission</a:t>
              </a:r>
            </a:p>
            <a:p>
              <a:pPr marL="514350" lvl="2" indent="-285750" algn="l" defTabSz="622300">
                <a:lnSpc>
                  <a:spcPct val="90000"/>
                </a:lnSpc>
                <a:spcBef>
                  <a:spcPct val="0"/>
                </a:spcBef>
                <a:spcAft>
                  <a:spcPct val="15000"/>
                </a:spcAft>
                <a:buFont typeface="Arial" panose="020B0604020202020204" pitchFamily="34" charset="0"/>
                <a:buChar char="•"/>
              </a:pPr>
              <a:r>
                <a:rPr lang="en-US" sz="1400" i="1" dirty="0">
                  <a:solidFill>
                    <a:schemeClr val="tx1"/>
                  </a:solidFill>
                </a:rPr>
                <a:t>Vision</a:t>
              </a:r>
              <a:endParaRPr lang="en-US" sz="1400" i="1" kern="1200" dirty="0">
                <a:solidFill>
                  <a:schemeClr val="tx1"/>
                </a:solidFill>
              </a:endParaRPr>
            </a:p>
            <a:p>
              <a:pPr marL="514350" lvl="2" indent="-285750" algn="l" defTabSz="622300">
                <a:lnSpc>
                  <a:spcPct val="90000"/>
                </a:lnSpc>
                <a:spcBef>
                  <a:spcPct val="0"/>
                </a:spcBef>
                <a:spcAft>
                  <a:spcPct val="15000"/>
                </a:spcAft>
                <a:buFont typeface="Arial" panose="020B0604020202020204" pitchFamily="34" charset="0"/>
                <a:buChar char="•"/>
              </a:pPr>
              <a:r>
                <a:rPr lang="en-US" sz="1400" i="1" kern="1200" dirty="0">
                  <a:solidFill>
                    <a:schemeClr val="tx1"/>
                  </a:solidFill>
                </a:rPr>
                <a:t>Values</a:t>
              </a:r>
            </a:p>
            <a:p>
              <a:pPr marL="114300" marR="0" lvl="1" indent="-114300" algn="l" defTabSz="622300" rtl="0" eaLnBrk="1" fontAlgn="auto" latinLnBrk="0" hangingPunct="1">
                <a:lnSpc>
                  <a:spcPct val="90000"/>
                </a:lnSpc>
                <a:spcBef>
                  <a:spcPct val="0"/>
                </a:spcBef>
                <a:spcAft>
                  <a:spcPct val="15000"/>
                </a:spcAft>
                <a:buClrTx/>
                <a:buSzTx/>
                <a:buFontTx/>
                <a:buNone/>
                <a:tabLst/>
                <a:defRPr/>
              </a:pPr>
              <a:endParaRPr lang="en-US" sz="1400" b="1" i="0" kern="1200" dirty="0">
                <a:solidFill>
                  <a:schemeClr val="tx1"/>
                </a:solidFill>
              </a:endParaRPr>
            </a:p>
            <a:p>
              <a:pPr marL="114300" marR="0" lvl="1" indent="-114300" algn="l" defTabSz="622300" rtl="0" eaLnBrk="1" fontAlgn="auto" latinLnBrk="0" hangingPunct="1">
                <a:lnSpc>
                  <a:spcPct val="90000"/>
                </a:lnSpc>
                <a:spcBef>
                  <a:spcPct val="0"/>
                </a:spcBef>
                <a:spcAft>
                  <a:spcPct val="15000"/>
                </a:spcAft>
                <a:buClrTx/>
                <a:buSzTx/>
                <a:buFontTx/>
                <a:buNone/>
                <a:tabLst/>
                <a:defRPr/>
              </a:pPr>
              <a:endParaRPr lang="en-US" sz="1400" b="1" i="0" kern="1200" dirty="0">
                <a:solidFill>
                  <a:schemeClr val="tx1"/>
                </a:solidFill>
              </a:endParaRPr>
            </a:p>
            <a:p>
              <a:pPr marL="114300" marR="0" lvl="1" indent="-114300" algn="l" defTabSz="622300" rtl="0" eaLnBrk="1" fontAlgn="auto" latinLnBrk="0" hangingPunct="1">
                <a:lnSpc>
                  <a:spcPct val="90000"/>
                </a:lnSpc>
                <a:spcBef>
                  <a:spcPct val="0"/>
                </a:spcBef>
                <a:spcAft>
                  <a:spcPct val="15000"/>
                </a:spcAft>
                <a:buClrTx/>
                <a:buSzTx/>
                <a:buFontTx/>
                <a:buNone/>
                <a:tabLst/>
                <a:defRPr/>
              </a:pPr>
              <a:endParaRPr lang="en-US" sz="1400" b="1" i="0" kern="1200" dirty="0">
                <a:solidFill>
                  <a:schemeClr val="tx1"/>
                </a:solidFill>
              </a:endParaRPr>
            </a:p>
            <a:p>
              <a:pPr marL="114300" marR="0" lvl="1" indent="-114300" algn="l" defTabSz="622300" rtl="0" eaLnBrk="1" fontAlgn="auto" latinLnBrk="0" hangingPunct="1">
                <a:lnSpc>
                  <a:spcPct val="90000"/>
                </a:lnSpc>
                <a:spcBef>
                  <a:spcPct val="0"/>
                </a:spcBef>
                <a:spcAft>
                  <a:spcPct val="15000"/>
                </a:spcAft>
                <a:buClrTx/>
                <a:buSzTx/>
                <a:buFontTx/>
                <a:buNone/>
                <a:tabLst/>
                <a:defRPr/>
              </a:pPr>
              <a:endParaRPr lang="en-US" sz="1400" b="1" kern="1200" dirty="0">
                <a:solidFill>
                  <a:schemeClr val="tx1"/>
                </a:solidFill>
              </a:endParaRPr>
            </a:p>
          </p:txBody>
        </p:sp>
      </p:grpSp>
      <p:sp>
        <p:nvSpPr>
          <p:cNvPr id="68" name="TextBox 67">
            <a:extLst>
              <a:ext uri="{FF2B5EF4-FFF2-40B4-BE49-F238E27FC236}">
                <a16:creationId xmlns:a16="http://schemas.microsoft.com/office/drawing/2014/main" id="{2D5B1098-7A00-4178-B6B3-D1C17DA25336}"/>
              </a:ext>
            </a:extLst>
          </p:cNvPr>
          <p:cNvSpPr txBox="1"/>
          <p:nvPr/>
        </p:nvSpPr>
        <p:spPr>
          <a:xfrm>
            <a:off x="3705659" y="1927674"/>
            <a:ext cx="1739359" cy="307777"/>
          </a:xfrm>
          <a:prstGeom prst="rect">
            <a:avLst/>
          </a:prstGeom>
          <a:noFill/>
        </p:spPr>
        <p:txBody>
          <a:bodyPr wrap="square" rtlCol="0">
            <a:spAutoFit/>
          </a:bodyPr>
          <a:lstStyle/>
          <a:p>
            <a:pPr algn="ctr"/>
            <a:r>
              <a:rPr lang="en-US" sz="1400" b="1" dirty="0"/>
              <a:t>October-November</a:t>
            </a:r>
          </a:p>
        </p:txBody>
      </p:sp>
    </p:spTree>
    <p:extLst>
      <p:ext uri="{BB962C8B-B14F-4D97-AF65-F5344CB8AC3E}">
        <p14:creationId xmlns:p14="http://schemas.microsoft.com/office/powerpoint/2010/main" val="28294390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79C5585-A204-4E01-9577-19BAD55C2121}"/>
              </a:ext>
            </a:extLst>
          </p:cNvPr>
          <p:cNvPicPr>
            <a:picLocks noChangeAspect="1"/>
          </p:cNvPicPr>
          <p:nvPr/>
        </p:nvPicPr>
        <p:blipFill rotWithShape="1">
          <a:blip r:embed="rId2"/>
          <a:srcRect l="22750" t="12136" r="22083" b="50728"/>
          <a:stretch/>
        </p:blipFill>
        <p:spPr>
          <a:xfrm>
            <a:off x="2884646" y="9526"/>
            <a:ext cx="6422708" cy="2432020"/>
          </a:xfrm>
          <a:prstGeom prst="rect">
            <a:avLst/>
          </a:prstGeom>
        </p:spPr>
      </p:pic>
      <p:sp>
        <p:nvSpPr>
          <p:cNvPr id="2" name="Rectangle 1">
            <a:extLst>
              <a:ext uri="{FF2B5EF4-FFF2-40B4-BE49-F238E27FC236}">
                <a16:creationId xmlns:a16="http://schemas.microsoft.com/office/drawing/2014/main" id="{5E9A7690-05F0-4B16-BA30-7997BFC2EBD2}"/>
              </a:ext>
            </a:extLst>
          </p:cNvPr>
          <p:cNvSpPr/>
          <p:nvPr/>
        </p:nvSpPr>
        <p:spPr>
          <a:xfrm>
            <a:off x="3395662" y="2690812"/>
            <a:ext cx="5153025" cy="904875"/>
          </a:xfrm>
          <a:prstGeom prst="rect">
            <a:avLst/>
          </a:prstGeom>
          <a:solidFill>
            <a:schemeClr val="bg1">
              <a:lumMod val="95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FB54CE60-0227-4710-88E5-AF60F4CE2CE3}"/>
              </a:ext>
            </a:extLst>
          </p:cNvPr>
          <p:cNvSpPr/>
          <p:nvPr/>
        </p:nvSpPr>
        <p:spPr>
          <a:xfrm>
            <a:off x="3790950" y="2781300"/>
            <a:ext cx="942975" cy="728662"/>
          </a:xfrm>
          <a:prstGeom prst="rect">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B4F9308-A8B9-4476-917F-6C8D1CF3F870}"/>
              </a:ext>
            </a:extLst>
          </p:cNvPr>
          <p:cNvSpPr/>
          <p:nvPr/>
        </p:nvSpPr>
        <p:spPr>
          <a:xfrm>
            <a:off x="3395662" y="3671887"/>
            <a:ext cx="5153025" cy="904875"/>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2506251-3CBC-49F3-809E-98C9DD3A09D5}"/>
              </a:ext>
            </a:extLst>
          </p:cNvPr>
          <p:cNvSpPr/>
          <p:nvPr/>
        </p:nvSpPr>
        <p:spPr>
          <a:xfrm>
            <a:off x="3790950" y="3800475"/>
            <a:ext cx="942975" cy="728662"/>
          </a:xfrm>
          <a:prstGeom prst="rect">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6AEE590-0633-47FF-B21A-36A445D3C4ED}"/>
              </a:ext>
            </a:extLst>
          </p:cNvPr>
          <p:cNvSpPr/>
          <p:nvPr/>
        </p:nvSpPr>
        <p:spPr>
          <a:xfrm>
            <a:off x="3395662" y="4605337"/>
            <a:ext cx="5153025" cy="904875"/>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D30CBCC-23E2-415A-AE1D-C4EFD54DF4D6}"/>
              </a:ext>
            </a:extLst>
          </p:cNvPr>
          <p:cNvSpPr/>
          <p:nvPr/>
        </p:nvSpPr>
        <p:spPr>
          <a:xfrm>
            <a:off x="3790950" y="4714875"/>
            <a:ext cx="942975" cy="728662"/>
          </a:xfrm>
          <a:prstGeom prst="rect">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ADBF97E-2E1F-4E78-92E4-7F6647B7D304}"/>
              </a:ext>
            </a:extLst>
          </p:cNvPr>
          <p:cNvSpPr/>
          <p:nvPr/>
        </p:nvSpPr>
        <p:spPr>
          <a:xfrm>
            <a:off x="3395662" y="5576887"/>
            <a:ext cx="5153025" cy="904875"/>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959810-EABF-4D5A-8B96-5B9848B7E9FB}"/>
              </a:ext>
            </a:extLst>
          </p:cNvPr>
          <p:cNvSpPr/>
          <p:nvPr/>
        </p:nvSpPr>
        <p:spPr>
          <a:xfrm>
            <a:off x="3810000" y="5715000"/>
            <a:ext cx="942975" cy="728662"/>
          </a:xfrm>
          <a:prstGeom prst="rect">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3814DCFB-FE64-4DF7-A85B-187391E12CD7}"/>
              </a:ext>
            </a:extLst>
          </p:cNvPr>
          <p:cNvPicPr>
            <a:picLocks noChangeAspect="1"/>
          </p:cNvPicPr>
          <p:nvPr/>
        </p:nvPicPr>
        <p:blipFill rotWithShape="1">
          <a:blip r:embed="rId3"/>
          <a:srcRect t="22223" r="58438" b="35602"/>
          <a:stretch/>
        </p:blipFill>
        <p:spPr>
          <a:xfrm>
            <a:off x="3790950" y="3743325"/>
            <a:ext cx="942975" cy="728662"/>
          </a:xfrm>
          <a:prstGeom prst="rect">
            <a:avLst/>
          </a:prstGeom>
        </p:spPr>
      </p:pic>
      <p:sp>
        <p:nvSpPr>
          <p:cNvPr id="14" name="TextBox 13">
            <a:extLst>
              <a:ext uri="{FF2B5EF4-FFF2-40B4-BE49-F238E27FC236}">
                <a16:creationId xmlns:a16="http://schemas.microsoft.com/office/drawing/2014/main" id="{FA91D50F-6A0D-4DD0-B2F4-E11B6526E1F6}"/>
              </a:ext>
            </a:extLst>
          </p:cNvPr>
          <p:cNvSpPr txBox="1"/>
          <p:nvPr/>
        </p:nvSpPr>
        <p:spPr>
          <a:xfrm>
            <a:off x="4810125" y="3744659"/>
            <a:ext cx="3571875" cy="646331"/>
          </a:xfrm>
          <a:prstGeom prst="rect">
            <a:avLst/>
          </a:prstGeom>
          <a:noFill/>
        </p:spPr>
        <p:txBody>
          <a:bodyPr wrap="square">
            <a:spAutoFit/>
          </a:bodyPr>
          <a:lstStyle/>
          <a:p>
            <a:pPr marL="171450" lvl="0" indent="-171450">
              <a:buFont typeface="Arial" panose="020B0604020202020204" pitchFamily="34" charset="0"/>
              <a:buChar char="•"/>
            </a:pPr>
            <a:r>
              <a:rPr lang="en-US" sz="1200" b="1" dirty="0"/>
              <a:t>Foster Diversity, Equity and Inclusion</a:t>
            </a:r>
          </a:p>
          <a:p>
            <a:pPr marL="171450" lvl="0" indent="-171450">
              <a:buFont typeface="Arial" panose="020B0604020202020204" pitchFamily="34" charset="0"/>
              <a:buChar char="•"/>
            </a:pPr>
            <a:r>
              <a:rPr lang="en-US" sz="1200" b="1" dirty="0"/>
              <a:t>Improve Well-being and Resilience</a:t>
            </a:r>
          </a:p>
          <a:p>
            <a:pPr marL="171450" lvl="0" indent="-171450">
              <a:buFont typeface="Arial" panose="020B0604020202020204" pitchFamily="34" charset="0"/>
              <a:buChar char="•"/>
            </a:pPr>
            <a:r>
              <a:rPr lang="en-US" sz="1200" b="1" dirty="0"/>
              <a:t>Expand Engagement</a:t>
            </a:r>
          </a:p>
        </p:txBody>
      </p:sp>
      <p:sp>
        <p:nvSpPr>
          <p:cNvPr id="17" name="Rectangle: Rounded Corners 16">
            <a:extLst>
              <a:ext uri="{FF2B5EF4-FFF2-40B4-BE49-F238E27FC236}">
                <a16:creationId xmlns:a16="http://schemas.microsoft.com/office/drawing/2014/main" id="{D6360029-5E8D-4D55-A27A-CCFF5DC77DD7}"/>
              </a:ext>
            </a:extLst>
          </p:cNvPr>
          <p:cNvSpPr/>
          <p:nvPr/>
        </p:nvSpPr>
        <p:spPr>
          <a:xfrm>
            <a:off x="7660481" y="4262402"/>
            <a:ext cx="647700" cy="219109"/>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Learn more</a:t>
            </a:r>
          </a:p>
        </p:txBody>
      </p:sp>
      <p:pic>
        <p:nvPicPr>
          <p:cNvPr id="19" name="Picture 18">
            <a:extLst>
              <a:ext uri="{FF2B5EF4-FFF2-40B4-BE49-F238E27FC236}">
                <a16:creationId xmlns:a16="http://schemas.microsoft.com/office/drawing/2014/main" id="{F5290548-AC40-4AE7-B40F-9D7F50A62BEC}"/>
              </a:ext>
            </a:extLst>
          </p:cNvPr>
          <p:cNvPicPr>
            <a:picLocks noChangeAspect="1"/>
          </p:cNvPicPr>
          <p:nvPr/>
        </p:nvPicPr>
        <p:blipFill rotWithShape="1">
          <a:blip r:embed="rId4"/>
          <a:srcRect t="24861" r="57734" b="18542"/>
          <a:stretch/>
        </p:blipFill>
        <p:spPr>
          <a:xfrm>
            <a:off x="3800475" y="4714875"/>
            <a:ext cx="942975" cy="710281"/>
          </a:xfrm>
          <a:prstGeom prst="rect">
            <a:avLst/>
          </a:prstGeom>
        </p:spPr>
      </p:pic>
      <p:sp>
        <p:nvSpPr>
          <p:cNvPr id="20" name="TextBox 19">
            <a:extLst>
              <a:ext uri="{FF2B5EF4-FFF2-40B4-BE49-F238E27FC236}">
                <a16:creationId xmlns:a16="http://schemas.microsoft.com/office/drawing/2014/main" id="{4DCF3235-6A3C-4C41-9BB9-B95183E4E6D8}"/>
              </a:ext>
            </a:extLst>
          </p:cNvPr>
          <p:cNvSpPr txBox="1"/>
          <p:nvPr/>
        </p:nvSpPr>
        <p:spPr>
          <a:xfrm>
            <a:off x="4810125" y="4716209"/>
            <a:ext cx="3571875" cy="646331"/>
          </a:xfrm>
          <a:prstGeom prst="rect">
            <a:avLst/>
          </a:prstGeom>
          <a:noFill/>
        </p:spPr>
        <p:txBody>
          <a:bodyPr wrap="square">
            <a:spAutoFit/>
          </a:bodyPr>
          <a:lstStyle/>
          <a:p>
            <a:pPr marL="171450" lvl="0" indent="-171450">
              <a:buFont typeface="Arial" panose="020B0604020202020204" pitchFamily="34" charset="0"/>
              <a:buChar char="•"/>
            </a:pPr>
            <a:r>
              <a:rPr lang="en-US" sz="1200" b="1" dirty="0"/>
              <a:t>Prioritize Research and Translation</a:t>
            </a:r>
          </a:p>
          <a:p>
            <a:pPr marL="171450" lvl="0" indent="-171450">
              <a:buFont typeface="Arial" panose="020B0604020202020204" pitchFamily="34" charset="0"/>
              <a:buChar char="•"/>
            </a:pPr>
            <a:r>
              <a:rPr lang="en-US" sz="1200" b="1" dirty="0"/>
              <a:t>Develop Educational Offerings</a:t>
            </a:r>
          </a:p>
          <a:p>
            <a:pPr marL="171450" lvl="0" indent="-171450">
              <a:buFont typeface="Arial" panose="020B0604020202020204" pitchFamily="34" charset="0"/>
              <a:buChar char="•"/>
            </a:pPr>
            <a:r>
              <a:rPr lang="en-US" sz="1200" b="1" dirty="0"/>
              <a:t>Advance Practice</a:t>
            </a:r>
          </a:p>
        </p:txBody>
      </p:sp>
      <p:sp>
        <p:nvSpPr>
          <p:cNvPr id="21" name="Rectangle: Rounded Corners 20">
            <a:extLst>
              <a:ext uri="{FF2B5EF4-FFF2-40B4-BE49-F238E27FC236}">
                <a16:creationId xmlns:a16="http://schemas.microsoft.com/office/drawing/2014/main" id="{6E34E216-6128-4067-A86A-B3FA51A99705}"/>
              </a:ext>
            </a:extLst>
          </p:cNvPr>
          <p:cNvSpPr/>
          <p:nvPr/>
        </p:nvSpPr>
        <p:spPr>
          <a:xfrm>
            <a:off x="7698581" y="5186327"/>
            <a:ext cx="647700" cy="219109"/>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Learn more</a:t>
            </a:r>
          </a:p>
        </p:txBody>
      </p:sp>
      <p:pic>
        <p:nvPicPr>
          <p:cNvPr id="23" name="Picture 22">
            <a:extLst>
              <a:ext uri="{FF2B5EF4-FFF2-40B4-BE49-F238E27FC236}">
                <a16:creationId xmlns:a16="http://schemas.microsoft.com/office/drawing/2014/main" id="{5F950855-2E85-49A1-9CC5-7AF36060FAA9}"/>
              </a:ext>
            </a:extLst>
          </p:cNvPr>
          <p:cNvPicPr>
            <a:picLocks noChangeAspect="1"/>
          </p:cNvPicPr>
          <p:nvPr/>
        </p:nvPicPr>
        <p:blipFill rotWithShape="1">
          <a:blip r:embed="rId5"/>
          <a:srcRect t="19862" r="57734" b="34029"/>
          <a:stretch/>
        </p:blipFill>
        <p:spPr>
          <a:xfrm>
            <a:off x="3752849" y="5705475"/>
            <a:ext cx="1019175" cy="728662"/>
          </a:xfrm>
          <a:prstGeom prst="rect">
            <a:avLst/>
          </a:prstGeom>
        </p:spPr>
      </p:pic>
      <p:sp>
        <p:nvSpPr>
          <p:cNvPr id="24" name="TextBox 23">
            <a:extLst>
              <a:ext uri="{FF2B5EF4-FFF2-40B4-BE49-F238E27FC236}">
                <a16:creationId xmlns:a16="http://schemas.microsoft.com/office/drawing/2014/main" id="{71345221-F98F-424D-8F92-D5A1D1502E1B}"/>
              </a:ext>
            </a:extLst>
          </p:cNvPr>
          <p:cNvSpPr txBox="1"/>
          <p:nvPr/>
        </p:nvSpPr>
        <p:spPr>
          <a:xfrm>
            <a:off x="4810125" y="5668709"/>
            <a:ext cx="3571875" cy="646331"/>
          </a:xfrm>
          <a:prstGeom prst="rect">
            <a:avLst/>
          </a:prstGeom>
          <a:noFill/>
        </p:spPr>
        <p:txBody>
          <a:bodyPr wrap="square">
            <a:spAutoFit/>
          </a:bodyPr>
          <a:lstStyle/>
          <a:p>
            <a:pPr marL="171450" lvl="0" indent="-171450">
              <a:buFont typeface="Arial" panose="020B0604020202020204" pitchFamily="34" charset="0"/>
              <a:buChar char="•"/>
            </a:pPr>
            <a:r>
              <a:rPr lang="en-US" sz="1200" b="1" dirty="0"/>
              <a:t>Optimize Cost/Expense Levers</a:t>
            </a:r>
          </a:p>
          <a:p>
            <a:pPr marL="171450" lvl="0" indent="-171450">
              <a:buFont typeface="Arial" panose="020B0604020202020204" pitchFamily="34" charset="0"/>
              <a:buChar char="•"/>
            </a:pPr>
            <a:r>
              <a:rPr lang="en-US" sz="1200" b="1" dirty="0"/>
              <a:t>Drive New Revenue Generation</a:t>
            </a:r>
          </a:p>
          <a:p>
            <a:pPr marL="171450" lvl="0" indent="-171450">
              <a:buFont typeface="Arial" panose="020B0604020202020204" pitchFamily="34" charset="0"/>
              <a:buChar char="•"/>
            </a:pPr>
            <a:r>
              <a:rPr lang="en-US" sz="1200" b="1" dirty="0"/>
              <a:t>Enhance Facilities and Physical Space</a:t>
            </a:r>
          </a:p>
        </p:txBody>
      </p:sp>
      <p:sp>
        <p:nvSpPr>
          <p:cNvPr id="28" name="Rectangle: Rounded Corners 27">
            <a:extLst>
              <a:ext uri="{FF2B5EF4-FFF2-40B4-BE49-F238E27FC236}">
                <a16:creationId xmlns:a16="http://schemas.microsoft.com/office/drawing/2014/main" id="{D69F462E-DF5D-4030-96CE-66D88E9EB18B}"/>
              </a:ext>
            </a:extLst>
          </p:cNvPr>
          <p:cNvSpPr/>
          <p:nvPr/>
        </p:nvSpPr>
        <p:spPr>
          <a:xfrm>
            <a:off x="7736681" y="6215027"/>
            <a:ext cx="647700" cy="219109"/>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Learn more</a:t>
            </a:r>
          </a:p>
        </p:txBody>
      </p:sp>
      <p:sp>
        <p:nvSpPr>
          <p:cNvPr id="31" name="TextBox 30">
            <a:extLst>
              <a:ext uri="{FF2B5EF4-FFF2-40B4-BE49-F238E27FC236}">
                <a16:creationId xmlns:a16="http://schemas.microsoft.com/office/drawing/2014/main" id="{75CBE88A-E5E4-4AB2-A52D-59D6E1A14F09}"/>
              </a:ext>
            </a:extLst>
          </p:cNvPr>
          <p:cNvSpPr txBox="1"/>
          <p:nvPr/>
        </p:nvSpPr>
        <p:spPr>
          <a:xfrm>
            <a:off x="4810125" y="2792159"/>
            <a:ext cx="3571875" cy="646331"/>
          </a:xfrm>
          <a:prstGeom prst="rect">
            <a:avLst/>
          </a:prstGeom>
          <a:noFill/>
        </p:spPr>
        <p:txBody>
          <a:bodyPr wrap="square">
            <a:spAutoFit/>
          </a:bodyPr>
          <a:lstStyle/>
          <a:p>
            <a:pPr marL="171450" lvl="0" indent="-171450">
              <a:buFont typeface="Arial" panose="020B0604020202020204" pitchFamily="34" charset="0"/>
              <a:buChar char="•"/>
            </a:pPr>
            <a:r>
              <a:rPr lang="en-US" sz="1200" b="1" dirty="0"/>
              <a:t>Strategic Plan Digital Brochure</a:t>
            </a:r>
          </a:p>
          <a:p>
            <a:pPr marL="171450" lvl="0" indent="-171450">
              <a:buFont typeface="Arial" panose="020B0604020202020204" pitchFamily="34" charset="0"/>
              <a:buChar char="•"/>
            </a:pPr>
            <a:r>
              <a:rPr lang="en-US" sz="1200" b="1" dirty="0"/>
              <a:t>Strategic Plan PPT</a:t>
            </a:r>
          </a:p>
          <a:p>
            <a:pPr marL="171450" lvl="0" indent="-171450">
              <a:buFont typeface="Arial" panose="020B0604020202020204" pitchFamily="34" charset="0"/>
              <a:buChar char="•"/>
            </a:pPr>
            <a:r>
              <a:rPr lang="en-US" sz="1200" b="1" dirty="0"/>
              <a:t>Background and Development</a:t>
            </a:r>
          </a:p>
        </p:txBody>
      </p:sp>
      <p:sp>
        <p:nvSpPr>
          <p:cNvPr id="33" name="Rectangle: Rounded Corners 32">
            <a:extLst>
              <a:ext uri="{FF2B5EF4-FFF2-40B4-BE49-F238E27FC236}">
                <a16:creationId xmlns:a16="http://schemas.microsoft.com/office/drawing/2014/main" id="{8D2D5CE9-3DD1-46A0-ACED-6FC28BA7FEA7}"/>
              </a:ext>
            </a:extLst>
          </p:cNvPr>
          <p:cNvSpPr/>
          <p:nvPr/>
        </p:nvSpPr>
        <p:spPr>
          <a:xfrm>
            <a:off x="7717631" y="3281327"/>
            <a:ext cx="647700" cy="219109"/>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Dash</a:t>
            </a:r>
          </a:p>
          <a:p>
            <a:pPr algn="ctr"/>
            <a:r>
              <a:rPr lang="en-US" sz="800" dirty="0"/>
              <a:t>Board</a:t>
            </a:r>
          </a:p>
        </p:txBody>
      </p:sp>
      <p:pic>
        <p:nvPicPr>
          <p:cNvPr id="26" name="Picture 25">
            <a:extLst>
              <a:ext uri="{FF2B5EF4-FFF2-40B4-BE49-F238E27FC236}">
                <a16:creationId xmlns:a16="http://schemas.microsoft.com/office/drawing/2014/main" id="{6C4CAFB3-D1DB-4CFA-A5DB-FD94EF227C98}"/>
              </a:ext>
            </a:extLst>
          </p:cNvPr>
          <p:cNvPicPr>
            <a:picLocks noChangeAspect="1"/>
          </p:cNvPicPr>
          <p:nvPr/>
        </p:nvPicPr>
        <p:blipFill rotWithShape="1">
          <a:blip r:embed="rId6"/>
          <a:srcRect l="47500" t="17779" r="6875" b="19407"/>
          <a:stretch/>
        </p:blipFill>
        <p:spPr>
          <a:xfrm>
            <a:off x="3743323" y="2733576"/>
            <a:ext cx="1033279" cy="800200"/>
          </a:xfrm>
          <a:prstGeom prst="rect">
            <a:avLst/>
          </a:prstGeom>
        </p:spPr>
      </p:pic>
      <p:pic>
        <p:nvPicPr>
          <p:cNvPr id="13" name="Picture 12">
            <a:extLst>
              <a:ext uri="{FF2B5EF4-FFF2-40B4-BE49-F238E27FC236}">
                <a16:creationId xmlns:a16="http://schemas.microsoft.com/office/drawing/2014/main" id="{6A2E4252-9219-4222-A9D2-75156BC28497}"/>
              </a:ext>
            </a:extLst>
          </p:cNvPr>
          <p:cNvPicPr>
            <a:picLocks noChangeAspect="1"/>
          </p:cNvPicPr>
          <p:nvPr/>
        </p:nvPicPr>
        <p:blipFill rotWithShape="1">
          <a:blip r:embed="rId7"/>
          <a:srcRect l="1798" t="28333" r="52577" b="9305"/>
          <a:stretch/>
        </p:blipFill>
        <p:spPr>
          <a:xfrm>
            <a:off x="3752849" y="3744659"/>
            <a:ext cx="1021256" cy="785178"/>
          </a:xfrm>
          <a:prstGeom prst="rect">
            <a:avLst/>
          </a:prstGeom>
        </p:spPr>
      </p:pic>
      <p:pic>
        <p:nvPicPr>
          <p:cNvPr id="16" name="Picture 15">
            <a:extLst>
              <a:ext uri="{FF2B5EF4-FFF2-40B4-BE49-F238E27FC236}">
                <a16:creationId xmlns:a16="http://schemas.microsoft.com/office/drawing/2014/main" id="{DE9AF0F0-8EB5-4E48-99A9-13BB6CA2A301}"/>
              </a:ext>
            </a:extLst>
          </p:cNvPr>
          <p:cNvPicPr>
            <a:picLocks noChangeAspect="1"/>
          </p:cNvPicPr>
          <p:nvPr/>
        </p:nvPicPr>
        <p:blipFill rotWithShape="1">
          <a:blip r:embed="rId8"/>
          <a:srcRect l="1797" t="25277" r="52578" b="12222"/>
          <a:stretch/>
        </p:blipFill>
        <p:spPr>
          <a:xfrm>
            <a:off x="3762373" y="4662583"/>
            <a:ext cx="1028701" cy="792663"/>
          </a:xfrm>
          <a:prstGeom prst="rect">
            <a:avLst/>
          </a:prstGeom>
        </p:spPr>
      </p:pic>
      <p:pic>
        <p:nvPicPr>
          <p:cNvPr id="22" name="Picture 21">
            <a:extLst>
              <a:ext uri="{FF2B5EF4-FFF2-40B4-BE49-F238E27FC236}">
                <a16:creationId xmlns:a16="http://schemas.microsoft.com/office/drawing/2014/main" id="{4E3348EC-CC6B-4314-95E7-6D6E657A1415}"/>
              </a:ext>
            </a:extLst>
          </p:cNvPr>
          <p:cNvPicPr>
            <a:picLocks noChangeAspect="1"/>
          </p:cNvPicPr>
          <p:nvPr/>
        </p:nvPicPr>
        <p:blipFill rotWithShape="1">
          <a:blip r:embed="rId9"/>
          <a:srcRect l="1641" t="22083" r="53047" b="15000"/>
          <a:stretch/>
        </p:blipFill>
        <p:spPr>
          <a:xfrm>
            <a:off x="3764752" y="5621084"/>
            <a:ext cx="1045373" cy="816472"/>
          </a:xfrm>
          <a:prstGeom prst="rect">
            <a:avLst/>
          </a:prstGeom>
        </p:spPr>
      </p:pic>
      <p:pic>
        <p:nvPicPr>
          <p:cNvPr id="27" name="Picture 2">
            <a:extLst>
              <a:ext uri="{FF2B5EF4-FFF2-40B4-BE49-F238E27FC236}">
                <a16:creationId xmlns:a16="http://schemas.microsoft.com/office/drawing/2014/main" id="{C34B4237-7EDF-4A91-9693-37D86075497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164479" y="3500246"/>
            <a:ext cx="2593368" cy="630432"/>
          </a:xfrm>
          <a:prstGeom prst="rect">
            <a:avLst/>
          </a:prstGeom>
          <a:noFill/>
          <a:extLst>
            <a:ext uri="{909E8E84-426E-40DD-AFC4-6F175D3DCCD1}">
              <a14:hiddenFill xmlns:a14="http://schemas.microsoft.com/office/drawing/2010/main">
                <a:solidFill>
                  <a:srgbClr val="FFFFFF"/>
                </a:solidFill>
              </a14:hiddenFill>
            </a:ext>
          </a:extLst>
        </p:spPr>
      </p:pic>
      <p:sp>
        <p:nvSpPr>
          <p:cNvPr id="15" name="Right Brace 14">
            <a:extLst>
              <a:ext uri="{FF2B5EF4-FFF2-40B4-BE49-F238E27FC236}">
                <a16:creationId xmlns:a16="http://schemas.microsoft.com/office/drawing/2014/main" id="{620C26F6-B03D-45E1-97C4-E679A3D99FAA}"/>
              </a:ext>
            </a:extLst>
          </p:cNvPr>
          <p:cNvSpPr/>
          <p:nvPr/>
        </p:nvSpPr>
        <p:spPr>
          <a:xfrm>
            <a:off x="8648700" y="2690812"/>
            <a:ext cx="381000" cy="374332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TextBox 17">
            <a:extLst>
              <a:ext uri="{FF2B5EF4-FFF2-40B4-BE49-F238E27FC236}">
                <a16:creationId xmlns:a16="http://schemas.microsoft.com/office/drawing/2014/main" id="{FBD0DA10-BD90-443C-896F-E7C291AD5DE0}"/>
              </a:ext>
            </a:extLst>
          </p:cNvPr>
          <p:cNvSpPr txBox="1"/>
          <p:nvPr/>
        </p:nvSpPr>
        <p:spPr>
          <a:xfrm>
            <a:off x="9135903" y="4215426"/>
            <a:ext cx="3056097" cy="1754326"/>
          </a:xfrm>
          <a:prstGeom prst="rect">
            <a:avLst/>
          </a:prstGeom>
          <a:noFill/>
        </p:spPr>
        <p:txBody>
          <a:bodyPr wrap="square" rtlCol="0">
            <a:spAutoFit/>
          </a:bodyPr>
          <a:lstStyle/>
          <a:p>
            <a:pPr marL="182880" indent="-182880">
              <a:buFont typeface="Arial" panose="020B0604020202020204" pitchFamily="34" charset="0"/>
              <a:buChar char="•"/>
            </a:pPr>
            <a:r>
              <a:rPr lang="en-US" dirty="0"/>
              <a:t>Project Management Software</a:t>
            </a:r>
          </a:p>
          <a:p>
            <a:pPr marL="182880" indent="-182880">
              <a:buFont typeface="Arial" panose="020B0604020202020204" pitchFamily="34" charset="0"/>
              <a:buChar char="•"/>
            </a:pPr>
            <a:r>
              <a:rPr lang="en-US" dirty="0"/>
              <a:t>Easy access via FAO site</a:t>
            </a:r>
          </a:p>
          <a:p>
            <a:pPr marL="182880" indent="-182880">
              <a:buFont typeface="Arial" panose="020B0604020202020204" pitchFamily="34" charset="0"/>
              <a:buChar char="•"/>
            </a:pPr>
            <a:r>
              <a:rPr lang="en-US" dirty="0"/>
              <a:t>Transparency</a:t>
            </a:r>
          </a:p>
          <a:p>
            <a:pPr marL="182880" indent="-182880">
              <a:buFont typeface="Arial" panose="020B0604020202020204" pitchFamily="34" charset="0"/>
              <a:buChar char="•"/>
            </a:pPr>
            <a:r>
              <a:rPr lang="en-US" dirty="0"/>
              <a:t>Real time reporting on progress &amp; metrics</a:t>
            </a:r>
          </a:p>
        </p:txBody>
      </p:sp>
      <p:pic>
        <p:nvPicPr>
          <p:cNvPr id="29" name="Picture 28" descr="Chart&#10;&#10;Description automatically generated">
            <a:extLst>
              <a:ext uri="{FF2B5EF4-FFF2-40B4-BE49-F238E27FC236}">
                <a16:creationId xmlns:a16="http://schemas.microsoft.com/office/drawing/2014/main" id="{A1D51096-0FE8-4DBB-B9B5-CAABBAC11C0E}"/>
              </a:ext>
            </a:extLst>
          </p:cNvPr>
          <p:cNvPicPr>
            <a:picLocks noChangeAspect="1"/>
          </p:cNvPicPr>
          <p:nvPr/>
        </p:nvPicPr>
        <p:blipFill>
          <a:blip r:embed="rId11"/>
          <a:stretch>
            <a:fillRect/>
          </a:stretch>
        </p:blipFill>
        <p:spPr>
          <a:xfrm>
            <a:off x="11257280" y="5679440"/>
            <a:ext cx="441960" cy="957580"/>
          </a:xfrm>
          <a:prstGeom prst="rect">
            <a:avLst/>
          </a:prstGeom>
        </p:spPr>
      </p:pic>
      <p:sp>
        <p:nvSpPr>
          <p:cNvPr id="30" name="TextBox 29">
            <a:extLst>
              <a:ext uri="{FF2B5EF4-FFF2-40B4-BE49-F238E27FC236}">
                <a16:creationId xmlns:a16="http://schemas.microsoft.com/office/drawing/2014/main" id="{BCAB8AF6-2C9D-4554-9871-167686CAFAA7}"/>
              </a:ext>
            </a:extLst>
          </p:cNvPr>
          <p:cNvSpPr txBox="1"/>
          <p:nvPr/>
        </p:nvSpPr>
        <p:spPr>
          <a:xfrm>
            <a:off x="11218545" y="6283960"/>
            <a:ext cx="548640" cy="307777"/>
          </a:xfrm>
          <a:prstGeom prst="rect">
            <a:avLst/>
          </a:prstGeom>
          <a:noFill/>
        </p:spPr>
        <p:txBody>
          <a:bodyPr wrap="square" rtlCol="0">
            <a:spAutoFit/>
          </a:bodyPr>
          <a:lstStyle/>
          <a:p>
            <a:pPr algn="ctr"/>
            <a:r>
              <a:rPr lang="en-US" sz="1400" dirty="0">
                <a:solidFill>
                  <a:schemeClr val="bg1"/>
                </a:solidFill>
              </a:rPr>
              <a:t>18</a:t>
            </a:r>
          </a:p>
        </p:txBody>
      </p:sp>
    </p:spTree>
    <p:extLst>
      <p:ext uri="{BB962C8B-B14F-4D97-AF65-F5344CB8AC3E}">
        <p14:creationId xmlns:p14="http://schemas.microsoft.com/office/powerpoint/2010/main" val="40486113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7A44B4-F6D9-403C-890A-88F1AD1E1C3A}"/>
              </a:ext>
            </a:extLst>
          </p:cNvPr>
          <p:cNvSpPr>
            <a:spLocks noGrp="1"/>
          </p:cNvSpPr>
          <p:nvPr>
            <p:ph idx="1"/>
          </p:nvPr>
        </p:nvSpPr>
        <p:spPr>
          <a:xfrm>
            <a:off x="838200" y="1625600"/>
            <a:ext cx="9839325" cy="4351338"/>
          </a:xfrm>
        </p:spPr>
        <p:txBody>
          <a:bodyPr>
            <a:normAutofit/>
          </a:bodyPr>
          <a:lstStyle/>
          <a:p>
            <a:pPr>
              <a:buClr>
                <a:schemeClr val="accent5"/>
              </a:buClr>
              <a:buFont typeface="Arial" panose="020B0604020202020204" pitchFamily="34" charset="0"/>
              <a:buChar char="•"/>
            </a:pPr>
            <a:r>
              <a:rPr lang="en-US" dirty="0"/>
              <a:t>We are moving into a new phase for the UNC Eshelman School of Pharmacy.  </a:t>
            </a:r>
          </a:p>
          <a:p>
            <a:pPr>
              <a:buClr>
                <a:schemeClr val="accent5"/>
              </a:buClr>
              <a:buFont typeface="Arial" panose="020B0604020202020204" pitchFamily="34" charset="0"/>
              <a:buChar char="•"/>
            </a:pPr>
            <a:endParaRPr lang="en-US" dirty="0"/>
          </a:p>
          <a:p>
            <a:pPr>
              <a:buClr>
                <a:schemeClr val="accent5"/>
              </a:buClr>
              <a:buFont typeface="Arial" panose="020B0604020202020204" pitchFamily="34" charset="0"/>
              <a:buChar char="•"/>
            </a:pPr>
            <a:r>
              <a:rPr lang="en-US" dirty="0"/>
              <a:t>We have developed a strong plan together. </a:t>
            </a:r>
          </a:p>
          <a:p>
            <a:pPr>
              <a:buClr>
                <a:schemeClr val="accent5"/>
              </a:buClr>
              <a:buFont typeface="Arial" panose="020B0604020202020204" pitchFamily="34" charset="0"/>
              <a:buChar char="•"/>
            </a:pPr>
            <a:endParaRPr lang="en-US" dirty="0"/>
          </a:p>
          <a:p>
            <a:pPr>
              <a:buClr>
                <a:schemeClr val="accent5"/>
              </a:buClr>
              <a:buFont typeface="Arial" panose="020B0604020202020204" pitchFamily="34" charset="0"/>
              <a:buChar char="•"/>
            </a:pPr>
            <a:r>
              <a:rPr lang="en-US" dirty="0"/>
              <a:t>We will address our sustainability issues together.   </a:t>
            </a:r>
          </a:p>
          <a:p>
            <a:pPr>
              <a:buClr>
                <a:schemeClr val="accent5"/>
              </a:buClr>
              <a:buFont typeface="Arial" panose="020B0604020202020204" pitchFamily="34" charset="0"/>
              <a:buChar char="•"/>
            </a:pPr>
            <a:endParaRPr lang="en-US" dirty="0"/>
          </a:p>
          <a:p>
            <a:pPr>
              <a:buClr>
                <a:schemeClr val="accent5"/>
              </a:buClr>
              <a:buFont typeface="Arial" panose="020B0604020202020204" pitchFamily="34" charset="0"/>
              <a:buChar char="•"/>
            </a:pPr>
            <a:r>
              <a:rPr lang="en-US" dirty="0"/>
              <a:t>Only together can we can go </a:t>
            </a:r>
            <a:r>
              <a:rPr lang="en-US" b="1" i="1" dirty="0">
                <a:solidFill>
                  <a:schemeClr val="accent5"/>
                </a:solidFill>
              </a:rPr>
              <a:t>BEYOND </a:t>
            </a:r>
            <a:r>
              <a:rPr lang="en-US" dirty="0"/>
              <a:t>excellence.</a:t>
            </a:r>
            <a:endParaRPr lang="en-US" b="1" i="1" dirty="0">
              <a:solidFill>
                <a:schemeClr val="accent5"/>
              </a:solidFill>
            </a:endParaRPr>
          </a:p>
        </p:txBody>
      </p:sp>
      <p:sp>
        <p:nvSpPr>
          <p:cNvPr id="4" name="Title 1">
            <a:extLst>
              <a:ext uri="{FF2B5EF4-FFF2-40B4-BE49-F238E27FC236}">
                <a16:creationId xmlns:a16="http://schemas.microsoft.com/office/drawing/2014/main" id="{1C269938-F6E5-4E51-9458-24C2CD592E77}"/>
              </a:ext>
            </a:extLst>
          </p:cNvPr>
          <p:cNvSpPr>
            <a:spLocks noGrp="1"/>
          </p:cNvSpPr>
          <p:nvPr>
            <p:ph type="title"/>
          </p:nvPr>
        </p:nvSpPr>
        <p:spPr>
          <a:xfrm>
            <a:off x="838200" y="365125"/>
            <a:ext cx="10515600" cy="1325563"/>
          </a:xfrm>
        </p:spPr>
        <p:txBody>
          <a:bodyPr/>
          <a:lstStyle/>
          <a:p>
            <a:r>
              <a:rPr lang="en-US" b="1" dirty="0">
                <a:solidFill>
                  <a:schemeClr val="accent5"/>
                </a:solidFill>
              </a:rPr>
              <a:t>Going </a:t>
            </a:r>
            <a:r>
              <a:rPr lang="en-US" b="1" i="1" dirty="0">
                <a:solidFill>
                  <a:schemeClr val="accent5"/>
                </a:solidFill>
              </a:rPr>
              <a:t>BEYOND</a:t>
            </a:r>
            <a:r>
              <a:rPr lang="en-US" b="1" dirty="0">
                <a:solidFill>
                  <a:schemeClr val="accent5"/>
                </a:solidFill>
              </a:rPr>
              <a:t> Together</a:t>
            </a:r>
          </a:p>
        </p:txBody>
      </p:sp>
      <p:pic>
        <p:nvPicPr>
          <p:cNvPr id="5" name="Picture 4" descr="Chart&#10;&#10;Description automatically generated">
            <a:extLst>
              <a:ext uri="{FF2B5EF4-FFF2-40B4-BE49-F238E27FC236}">
                <a16:creationId xmlns:a16="http://schemas.microsoft.com/office/drawing/2014/main" id="{045A90B9-1BE5-4434-8CBD-64EC9AE96521}"/>
              </a:ext>
            </a:extLst>
          </p:cNvPr>
          <p:cNvPicPr>
            <a:picLocks noChangeAspect="1"/>
          </p:cNvPicPr>
          <p:nvPr/>
        </p:nvPicPr>
        <p:blipFill>
          <a:blip r:embed="rId2"/>
          <a:stretch>
            <a:fillRect/>
          </a:stretch>
        </p:blipFill>
        <p:spPr>
          <a:xfrm>
            <a:off x="11257280" y="5679440"/>
            <a:ext cx="441960" cy="957580"/>
          </a:xfrm>
          <a:prstGeom prst="rect">
            <a:avLst/>
          </a:prstGeom>
        </p:spPr>
      </p:pic>
      <p:sp>
        <p:nvSpPr>
          <p:cNvPr id="6" name="TextBox 5">
            <a:extLst>
              <a:ext uri="{FF2B5EF4-FFF2-40B4-BE49-F238E27FC236}">
                <a16:creationId xmlns:a16="http://schemas.microsoft.com/office/drawing/2014/main" id="{A6B0B911-F746-40FC-8F6B-7E6BDAFC3063}"/>
              </a:ext>
            </a:extLst>
          </p:cNvPr>
          <p:cNvSpPr txBox="1"/>
          <p:nvPr/>
        </p:nvSpPr>
        <p:spPr>
          <a:xfrm>
            <a:off x="11218545" y="6283960"/>
            <a:ext cx="548640" cy="307777"/>
          </a:xfrm>
          <a:prstGeom prst="rect">
            <a:avLst/>
          </a:prstGeom>
          <a:noFill/>
        </p:spPr>
        <p:txBody>
          <a:bodyPr wrap="square" rtlCol="0">
            <a:spAutoFit/>
          </a:bodyPr>
          <a:lstStyle/>
          <a:p>
            <a:pPr algn="ctr"/>
            <a:r>
              <a:rPr lang="en-US" sz="1400" dirty="0">
                <a:solidFill>
                  <a:schemeClr val="bg1"/>
                </a:solidFill>
              </a:rPr>
              <a:t>19</a:t>
            </a:r>
          </a:p>
        </p:txBody>
      </p:sp>
    </p:spTree>
    <p:extLst>
      <p:ext uri="{BB962C8B-B14F-4D97-AF65-F5344CB8AC3E}">
        <p14:creationId xmlns:p14="http://schemas.microsoft.com/office/powerpoint/2010/main" val="3707528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6DFA4-202B-4481-9EB5-462483FA0E4F}"/>
              </a:ext>
            </a:extLst>
          </p:cNvPr>
          <p:cNvSpPr>
            <a:spLocks noGrp="1"/>
          </p:cNvSpPr>
          <p:nvPr>
            <p:ph type="title"/>
          </p:nvPr>
        </p:nvSpPr>
        <p:spPr/>
        <p:txBody>
          <a:bodyPr/>
          <a:lstStyle/>
          <a:p>
            <a:r>
              <a:rPr lang="en-US" b="1" dirty="0">
                <a:solidFill>
                  <a:schemeClr val="accent5"/>
                </a:solidFill>
              </a:rPr>
              <a:t>Agenda</a:t>
            </a:r>
          </a:p>
        </p:txBody>
      </p:sp>
      <p:sp>
        <p:nvSpPr>
          <p:cNvPr id="3" name="Content Placeholder 2">
            <a:extLst>
              <a:ext uri="{FF2B5EF4-FFF2-40B4-BE49-F238E27FC236}">
                <a16:creationId xmlns:a16="http://schemas.microsoft.com/office/drawing/2014/main" id="{A01A8D82-6F05-465B-BA02-E95D9E49BFEC}"/>
              </a:ext>
            </a:extLst>
          </p:cNvPr>
          <p:cNvSpPr>
            <a:spLocks noGrp="1"/>
          </p:cNvSpPr>
          <p:nvPr>
            <p:ph idx="1"/>
          </p:nvPr>
        </p:nvSpPr>
        <p:spPr>
          <a:xfrm>
            <a:off x="838200" y="1616075"/>
            <a:ext cx="10515600" cy="4584700"/>
          </a:xfrm>
        </p:spPr>
        <p:txBody>
          <a:bodyPr>
            <a:normAutofit/>
          </a:bodyPr>
          <a:lstStyle/>
          <a:p>
            <a:pPr>
              <a:buClr>
                <a:schemeClr val="accent5"/>
              </a:buClr>
              <a:buFont typeface="Arial" panose="020B0604020202020204" pitchFamily="34" charset="0"/>
              <a:buChar char="•"/>
            </a:pPr>
            <a:r>
              <a:rPr lang="en-US" sz="3000" b="1" dirty="0">
                <a:solidFill>
                  <a:schemeClr val="tx2"/>
                </a:solidFill>
              </a:rPr>
              <a:t>Where We Are</a:t>
            </a:r>
            <a:r>
              <a:rPr lang="en-US" sz="3000" dirty="0">
                <a:solidFill>
                  <a:schemeClr val="tx2"/>
                </a:solidFill>
              </a:rPr>
              <a:t>		</a:t>
            </a:r>
          </a:p>
          <a:p>
            <a:pPr>
              <a:buClr>
                <a:schemeClr val="accent5"/>
              </a:buClr>
              <a:buFont typeface="Arial" panose="020B0604020202020204" pitchFamily="34" charset="0"/>
              <a:buChar char="•"/>
            </a:pPr>
            <a:endParaRPr lang="en-US" sz="3000" dirty="0">
              <a:solidFill>
                <a:schemeClr val="tx2"/>
              </a:solidFill>
            </a:endParaRPr>
          </a:p>
          <a:p>
            <a:pPr>
              <a:buClr>
                <a:schemeClr val="accent5"/>
              </a:buClr>
              <a:buFont typeface="Arial" panose="020B0604020202020204" pitchFamily="34" charset="0"/>
              <a:buChar char="•"/>
            </a:pPr>
            <a:r>
              <a:rPr lang="en-US" sz="3000" b="1" dirty="0">
                <a:solidFill>
                  <a:schemeClr val="tx2"/>
                </a:solidFill>
              </a:rPr>
              <a:t>Where We Want To Go</a:t>
            </a:r>
            <a:endParaRPr lang="en-US" sz="3000" dirty="0">
              <a:solidFill>
                <a:schemeClr val="tx2"/>
              </a:solidFill>
            </a:endParaRPr>
          </a:p>
          <a:p>
            <a:pPr>
              <a:buClr>
                <a:schemeClr val="accent5"/>
              </a:buClr>
              <a:buFont typeface="Arial" panose="020B0604020202020204" pitchFamily="34" charset="0"/>
              <a:buChar char="•"/>
            </a:pPr>
            <a:endParaRPr lang="en-US" sz="3000" dirty="0">
              <a:solidFill>
                <a:schemeClr val="tx2"/>
              </a:solidFill>
            </a:endParaRPr>
          </a:p>
          <a:p>
            <a:pPr>
              <a:buClr>
                <a:schemeClr val="accent5"/>
              </a:buClr>
              <a:buFont typeface="Arial" panose="020B0604020202020204" pitchFamily="34" charset="0"/>
              <a:buChar char="•"/>
            </a:pPr>
            <a:r>
              <a:rPr lang="en-US" sz="3000" b="1" dirty="0">
                <a:solidFill>
                  <a:schemeClr val="tx2"/>
                </a:solidFill>
              </a:rPr>
              <a:t>How We Get There</a:t>
            </a:r>
          </a:p>
          <a:p>
            <a:pPr>
              <a:buClr>
                <a:schemeClr val="accent5"/>
              </a:buClr>
              <a:buFont typeface="Arial" panose="020B0604020202020204" pitchFamily="34" charset="0"/>
              <a:buChar char="•"/>
            </a:pPr>
            <a:endParaRPr lang="en-US" sz="3000" b="1" dirty="0">
              <a:solidFill>
                <a:schemeClr val="tx2"/>
              </a:solidFill>
            </a:endParaRPr>
          </a:p>
          <a:p>
            <a:endParaRPr lang="en-US" b="1" dirty="0">
              <a:solidFill>
                <a:schemeClr val="accent5"/>
              </a:solidFill>
            </a:endParaRPr>
          </a:p>
          <a:p>
            <a:pPr marL="0" indent="0">
              <a:buNone/>
            </a:pPr>
            <a:endParaRPr lang="en-US" b="1" dirty="0">
              <a:solidFill>
                <a:schemeClr val="accent5"/>
              </a:solidFill>
            </a:endParaRPr>
          </a:p>
        </p:txBody>
      </p:sp>
      <p:pic>
        <p:nvPicPr>
          <p:cNvPr id="5" name="Picture 4" descr="Chart&#10;&#10;Description automatically generated">
            <a:extLst>
              <a:ext uri="{FF2B5EF4-FFF2-40B4-BE49-F238E27FC236}">
                <a16:creationId xmlns:a16="http://schemas.microsoft.com/office/drawing/2014/main" id="{B311A3BE-E530-4241-8896-997BB59270E5}"/>
              </a:ext>
            </a:extLst>
          </p:cNvPr>
          <p:cNvPicPr>
            <a:picLocks noChangeAspect="1"/>
          </p:cNvPicPr>
          <p:nvPr/>
        </p:nvPicPr>
        <p:blipFill>
          <a:blip r:embed="rId2"/>
          <a:stretch>
            <a:fillRect/>
          </a:stretch>
        </p:blipFill>
        <p:spPr>
          <a:xfrm>
            <a:off x="11257280" y="5679440"/>
            <a:ext cx="441960" cy="957580"/>
          </a:xfrm>
          <a:prstGeom prst="rect">
            <a:avLst/>
          </a:prstGeom>
        </p:spPr>
      </p:pic>
      <p:sp>
        <p:nvSpPr>
          <p:cNvPr id="6" name="TextBox 5">
            <a:extLst>
              <a:ext uri="{FF2B5EF4-FFF2-40B4-BE49-F238E27FC236}">
                <a16:creationId xmlns:a16="http://schemas.microsoft.com/office/drawing/2014/main" id="{AFE5ED59-5BA1-43F9-9A9A-306D1CE717E4}"/>
              </a:ext>
            </a:extLst>
          </p:cNvPr>
          <p:cNvSpPr txBox="1"/>
          <p:nvPr/>
        </p:nvSpPr>
        <p:spPr>
          <a:xfrm>
            <a:off x="11218545" y="6283960"/>
            <a:ext cx="548640" cy="307777"/>
          </a:xfrm>
          <a:prstGeom prst="rect">
            <a:avLst/>
          </a:prstGeom>
          <a:noFill/>
        </p:spPr>
        <p:txBody>
          <a:bodyPr wrap="square" rtlCol="0">
            <a:spAutoFit/>
          </a:bodyPr>
          <a:lstStyle/>
          <a:p>
            <a:pPr algn="ctr"/>
            <a:r>
              <a:rPr lang="en-US" sz="1400" dirty="0">
                <a:solidFill>
                  <a:schemeClr val="bg1"/>
                </a:solidFill>
              </a:rPr>
              <a:t>2</a:t>
            </a:r>
          </a:p>
        </p:txBody>
      </p:sp>
    </p:spTree>
    <p:extLst>
      <p:ext uri="{BB962C8B-B14F-4D97-AF65-F5344CB8AC3E}">
        <p14:creationId xmlns:p14="http://schemas.microsoft.com/office/powerpoint/2010/main" val="22590639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graphical user interface&#10;&#10;Description automatically generated">
            <a:extLst>
              <a:ext uri="{FF2B5EF4-FFF2-40B4-BE49-F238E27FC236}">
                <a16:creationId xmlns:a16="http://schemas.microsoft.com/office/drawing/2014/main" id="{FA1E1644-B163-4BBE-848F-57BF85FE281A}"/>
              </a:ext>
            </a:extLst>
          </p:cNvPr>
          <p:cNvPicPr>
            <a:picLocks noChangeAspect="1"/>
          </p:cNvPicPr>
          <p:nvPr/>
        </p:nvPicPr>
        <p:blipFill>
          <a:blip r:embed="rId2"/>
          <a:stretch>
            <a:fillRect/>
          </a:stretch>
        </p:blipFill>
        <p:spPr>
          <a:xfrm>
            <a:off x="1805" y="0"/>
            <a:ext cx="12188389" cy="6858000"/>
          </a:xfrm>
          <a:prstGeom prst="rect">
            <a:avLst/>
          </a:prstGeom>
        </p:spPr>
      </p:pic>
    </p:spTree>
    <p:extLst>
      <p:ext uri="{BB962C8B-B14F-4D97-AF65-F5344CB8AC3E}">
        <p14:creationId xmlns:p14="http://schemas.microsoft.com/office/powerpoint/2010/main" val="34349458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6DFA4-202B-4481-9EB5-462483FA0E4F}"/>
              </a:ext>
            </a:extLst>
          </p:cNvPr>
          <p:cNvSpPr>
            <a:spLocks noGrp="1"/>
          </p:cNvSpPr>
          <p:nvPr>
            <p:ph type="title"/>
          </p:nvPr>
        </p:nvSpPr>
        <p:spPr/>
        <p:txBody>
          <a:bodyPr/>
          <a:lstStyle/>
          <a:p>
            <a:r>
              <a:rPr lang="en-US" b="1" dirty="0">
                <a:solidFill>
                  <a:schemeClr val="accent5"/>
                </a:solidFill>
              </a:rPr>
              <a:t>Agenda</a:t>
            </a:r>
          </a:p>
        </p:txBody>
      </p:sp>
      <p:sp>
        <p:nvSpPr>
          <p:cNvPr id="3" name="Content Placeholder 2">
            <a:extLst>
              <a:ext uri="{FF2B5EF4-FFF2-40B4-BE49-F238E27FC236}">
                <a16:creationId xmlns:a16="http://schemas.microsoft.com/office/drawing/2014/main" id="{A01A8D82-6F05-465B-BA02-E95D9E49BFEC}"/>
              </a:ext>
            </a:extLst>
          </p:cNvPr>
          <p:cNvSpPr>
            <a:spLocks noGrp="1"/>
          </p:cNvSpPr>
          <p:nvPr>
            <p:ph idx="1"/>
          </p:nvPr>
        </p:nvSpPr>
        <p:spPr>
          <a:xfrm>
            <a:off x="838200" y="1616075"/>
            <a:ext cx="10515600" cy="4584700"/>
          </a:xfrm>
        </p:spPr>
        <p:txBody>
          <a:bodyPr>
            <a:normAutofit/>
          </a:bodyPr>
          <a:lstStyle/>
          <a:p>
            <a:pPr>
              <a:buClr>
                <a:schemeClr val="accent5"/>
              </a:buClr>
              <a:buFont typeface="Arial" panose="020B0604020202020204" pitchFamily="34" charset="0"/>
              <a:buChar char="•"/>
            </a:pPr>
            <a:r>
              <a:rPr lang="en-US" sz="3000" b="1" dirty="0">
                <a:solidFill>
                  <a:schemeClr val="tx2"/>
                </a:solidFill>
              </a:rPr>
              <a:t>Where We Are</a:t>
            </a:r>
            <a:r>
              <a:rPr lang="en-US" sz="3000" dirty="0">
                <a:solidFill>
                  <a:schemeClr val="tx2"/>
                </a:solidFill>
              </a:rPr>
              <a:t>		</a:t>
            </a:r>
          </a:p>
          <a:p>
            <a:pPr>
              <a:buClr>
                <a:schemeClr val="accent5"/>
              </a:buClr>
              <a:buFont typeface="Arial" panose="020B0604020202020204" pitchFamily="34" charset="0"/>
              <a:buChar char="•"/>
            </a:pPr>
            <a:endParaRPr lang="en-US" sz="3000" dirty="0">
              <a:solidFill>
                <a:schemeClr val="tx2"/>
              </a:solidFill>
            </a:endParaRPr>
          </a:p>
          <a:p>
            <a:pPr>
              <a:buClr>
                <a:schemeClr val="accent5"/>
              </a:buClr>
              <a:buFont typeface="Arial" panose="020B0604020202020204" pitchFamily="34" charset="0"/>
              <a:buChar char="•"/>
            </a:pPr>
            <a:r>
              <a:rPr lang="en-US" sz="3000" b="1" dirty="0">
                <a:solidFill>
                  <a:schemeClr val="tx2"/>
                </a:solidFill>
              </a:rPr>
              <a:t>Where We Want To Go</a:t>
            </a:r>
            <a:endParaRPr lang="en-US" sz="3000" dirty="0">
              <a:solidFill>
                <a:schemeClr val="tx2"/>
              </a:solidFill>
            </a:endParaRPr>
          </a:p>
          <a:p>
            <a:pPr>
              <a:buClr>
                <a:schemeClr val="accent5"/>
              </a:buClr>
              <a:buFont typeface="Arial" panose="020B0604020202020204" pitchFamily="34" charset="0"/>
              <a:buChar char="•"/>
            </a:pPr>
            <a:endParaRPr lang="en-US" sz="3000" dirty="0">
              <a:solidFill>
                <a:schemeClr val="tx2"/>
              </a:solidFill>
            </a:endParaRPr>
          </a:p>
          <a:p>
            <a:pPr>
              <a:buClr>
                <a:schemeClr val="accent5"/>
              </a:buClr>
              <a:buFont typeface="Arial" panose="020B0604020202020204" pitchFamily="34" charset="0"/>
              <a:buChar char="•"/>
            </a:pPr>
            <a:r>
              <a:rPr lang="en-US" sz="3000" b="1" dirty="0">
                <a:solidFill>
                  <a:schemeClr val="tx2"/>
                </a:solidFill>
              </a:rPr>
              <a:t>How We Get There</a:t>
            </a:r>
          </a:p>
          <a:p>
            <a:pPr>
              <a:buClr>
                <a:schemeClr val="accent5"/>
              </a:buClr>
              <a:buFont typeface="Arial" panose="020B0604020202020204" pitchFamily="34" charset="0"/>
              <a:buChar char="•"/>
            </a:pPr>
            <a:endParaRPr lang="en-US" sz="3000" b="1" dirty="0">
              <a:solidFill>
                <a:schemeClr val="tx2"/>
              </a:solidFill>
            </a:endParaRPr>
          </a:p>
          <a:p>
            <a:endParaRPr lang="en-US" b="1" dirty="0">
              <a:solidFill>
                <a:schemeClr val="accent5"/>
              </a:solidFill>
            </a:endParaRPr>
          </a:p>
          <a:p>
            <a:pPr marL="0" indent="0">
              <a:buNone/>
            </a:pPr>
            <a:endParaRPr lang="en-US" b="1" dirty="0">
              <a:solidFill>
                <a:schemeClr val="accent5"/>
              </a:solidFill>
            </a:endParaRPr>
          </a:p>
        </p:txBody>
      </p:sp>
      <p:sp>
        <p:nvSpPr>
          <p:cNvPr id="4" name="Rectangle 3">
            <a:extLst>
              <a:ext uri="{FF2B5EF4-FFF2-40B4-BE49-F238E27FC236}">
                <a16:creationId xmlns:a16="http://schemas.microsoft.com/office/drawing/2014/main" id="{79ADABC4-272E-4A6C-85D2-5002141FDFD8}"/>
              </a:ext>
            </a:extLst>
          </p:cNvPr>
          <p:cNvSpPr/>
          <p:nvPr/>
        </p:nvSpPr>
        <p:spPr>
          <a:xfrm>
            <a:off x="723900" y="1532890"/>
            <a:ext cx="9953625" cy="742950"/>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hart&#10;&#10;Description automatically generated">
            <a:extLst>
              <a:ext uri="{FF2B5EF4-FFF2-40B4-BE49-F238E27FC236}">
                <a16:creationId xmlns:a16="http://schemas.microsoft.com/office/drawing/2014/main" id="{52368226-5A5F-4689-8246-6822790A6C01}"/>
              </a:ext>
            </a:extLst>
          </p:cNvPr>
          <p:cNvPicPr>
            <a:picLocks noChangeAspect="1"/>
          </p:cNvPicPr>
          <p:nvPr/>
        </p:nvPicPr>
        <p:blipFill>
          <a:blip r:embed="rId2"/>
          <a:stretch>
            <a:fillRect/>
          </a:stretch>
        </p:blipFill>
        <p:spPr>
          <a:xfrm>
            <a:off x="11257280" y="5679440"/>
            <a:ext cx="441960" cy="957580"/>
          </a:xfrm>
          <a:prstGeom prst="rect">
            <a:avLst/>
          </a:prstGeom>
        </p:spPr>
      </p:pic>
      <p:sp>
        <p:nvSpPr>
          <p:cNvPr id="6" name="TextBox 5">
            <a:extLst>
              <a:ext uri="{FF2B5EF4-FFF2-40B4-BE49-F238E27FC236}">
                <a16:creationId xmlns:a16="http://schemas.microsoft.com/office/drawing/2014/main" id="{261F7DD0-4E5A-4734-8CF4-D4E2CDD7A63C}"/>
              </a:ext>
            </a:extLst>
          </p:cNvPr>
          <p:cNvSpPr txBox="1"/>
          <p:nvPr/>
        </p:nvSpPr>
        <p:spPr>
          <a:xfrm>
            <a:off x="11218545" y="6283960"/>
            <a:ext cx="548640" cy="307777"/>
          </a:xfrm>
          <a:prstGeom prst="rect">
            <a:avLst/>
          </a:prstGeom>
          <a:noFill/>
        </p:spPr>
        <p:txBody>
          <a:bodyPr wrap="square" rtlCol="0">
            <a:spAutoFit/>
          </a:bodyPr>
          <a:lstStyle/>
          <a:p>
            <a:pPr algn="ctr"/>
            <a:r>
              <a:rPr lang="en-US" sz="1400" dirty="0">
                <a:solidFill>
                  <a:schemeClr val="bg1"/>
                </a:solidFill>
              </a:rPr>
              <a:t>3</a:t>
            </a:r>
          </a:p>
        </p:txBody>
      </p:sp>
    </p:spTree>
    <p:extLst>
      <p:ext uri="{BB962C8B-B14F-4D97-AF65-F5344CB8AC3E}">
        <p14:creationId xmlns:p14="http://schemas.microsoft.com/office/powerpoint/2010/main" val="41620599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Rounded Corners 24">
            <a:extLst>
              <a:ext uri="{FF2B5EF4-FFF2-40B4-BE49-F238E27FC236}">
                <a16:creationId xmlns:a16="http://schemas.microsoft.com/office/drawing/2014/main" id="{F0C99E28-3AED-4F84-BEEC-C1CBBCC5E52B}"/>
              </a:ext>
            </a:extLst>
          </p:cNvPr>
          <p:cNvSpPr/>
          <p:nvPr/>
        </p:nvSpPr>
        <p:spPr>
          <a:xfrm>
            <a:off x="1628775" y="5099197"/>
            <a:ext cx="5429250" cy="1435635"/>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ADC27A7C-70C6-4566-BA71-BB57758992FD}"/>
              </a:ext>
            </a:extLst>
          </p:cNvPr>
          <p:cNvGrpSpPr/>
          <p:nvPr/>
        </p:nvGrpSpPr>
        <p:grpSpPr>
          <a:xfrm>
            <a:off x="709857" y="1604132"/>
            <a:ext cx="1739359" cy="2764800"/>
            <a:chOff x="1417" y="603253"/>
            <a:chExt cx="1739359" cy="2764800"/>
          </a:xfrm>
          <a:solidFill>
            <a:schemeClr val="accent5"/>
          </a:solidFill>
        </p:grpSpPr>
        <p:sp>
          <p:nvSpPr>
            <p:cNvPr id="20" name="Rectangle: Rounded Corners 19">
              <a:extLst>
                <a:ext uri="{FF2B5EF4-FFF2-40B4-BE49-F238E27FC236}">
                  <a16:creationId xmlns:a16="http://schemas.microsoft.com/office/drawing/2014/main" id="{DB64269C-2463-4B5D-A347-515E0A4441AB}"/>
                </a:ext>
              </a:extLst>
            </p:cNvPr>
            <p:cNvSpPr/>
            <p:nvPr/>
          </p:nvSpPr>
          <p:spPr>
            <a:xfrm>
              <a:off x="1417" y="603253"/>
              <a:ext cx="1739359" cy="2764800"/>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1" name="Rectangle: Rounded Corners 4">
              <a:extLst>
                <a:ext uri="{FF2B5EF4-FFF2-40B4-BE49-F238E27FC236}">
                  <a16:creationId xmlns:a16="http://schemas.microsoft.com/office/drawing/2014/main" id="{239DB6DE-C9A8-44D4-82DF-AED8D50FDD42}"/>
                </a:ext>
              </a:extLst>
            </p:cNvPr>
            <p:cNvSpPr txBox="1"/>
            <p:nvPr/>
          </p:nvSpPr>
          <p:spPr>
            <a:xfrm>
              <a:off x="1417" y="603253"/>
              <a:ext cx="1739359" cy="69574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3792" tIns="113792" rIns="113792" bIns="60960" numCol="1" spcCol="1270" anchor="t" anchorCtr="0">
              <a:noAutofit/>
            </a:bodyPr>
            <a:lstStyle/>
            <a:p>
              <a:pPr marL="0" lvl="0" indent="0" algn="ctr" defTabSz="711200">
                <a:lnSpc>
                  <a:spcPct val="90000"/>
                </a:lnSpc>
                <a:spcBef>
                  <a:spcPct val="0"/>
                </a:spcBef>
                <a:spcAft>
                  <a:spcPct val="35000"/>
                </a:spcAft>
                <a:buNone/>
              </a:pPr>
              <a:r>
                <a:rPr lang="en-US" sz="1600" b="1" u="none" kern="1200" dirty="0"/>
                <a:t>Phase 1</a:t>
              </a:r>
              <a:r>
                <a:rPr lang="en-US" sz="1600" u="none" kern="1200" dirty="0"/>
                <a:t> </a:t>
              </a:r>
            </a:p>
            <a:p>
              <a:pPr marL="0" lvl="0" indent="0" algn="ctr" defTabSz="711200">
                <a:lnSpc>
                  <a:spcPct val="90000"/>
                </a:lnSpc>
                <a:spcBef>
                  <a:spcPct val="0"/>
                </a:spcBef>
                <a:spcAft>
                  <a:spcPct val="35000"/>
                </a:spcAft>
                <a:buNone/>
              </a:pPr>
              <a:endParaRPr lang="en-US" sz="1600" u="none" kern="1200" dirty="0"/>
            </a:p>
            <a:p>
              <a:pPr marL="0" lvl="0" indent="0" algn="ctr" defTabSz="711200">
                <a:lnSpc>
                  <a:spcPct val="90000"/>
                </a:lnSpc>
                <a:spcBef>
                  <a:spcPct val="0"/>
                </a:spcBef>
                <a:spcAft>
                  <a:spcPct val="35000"/>
                </a:spcAft>
                <a:buNone/>
              </a:pPr>
              <a:r>
                <a:rPr lang="en-US" sz="1600" b="1" u="none" kern="1200" dirty="0">
                  <a:solidFill>
                    <a:schemeClr val="tx1"/>
                  </a:solidFill>
                </a:rPr>
                <a:t>Assessment</a:t>
              </a:r>
              <a:r>
                <a:rPr lang="en-US" sz="1600" u="none" kern="1200" dirty="0">
                  <a:solidFill>
                    <a:schemeClr val="tx1"/>
                  </a:solidFill>
                </a:rPr>
                <a:t> </a:t>
              </a:r>
            </a:p>
          </p:txBody>
        </p:sp>
      </p:grpSp>
      <p:grpSp>
        <p:nvGrpSpPr>
          <p:cNvPr id="5" name="Group 4">
            <a:extLst>
              <a:ext uri="{FF2B5EF4-FFF2-40B4-BE49-F238E27FC236}">
                <a16:creationId xmlns:a16="http://schemas.microsoft.com/office/drawing/2014/main" id="{EBFCE0F8-1DF4-435F-AF9E-260D297584C1}"/>
              </a:ext>
            </a:extLst>
          </p:cNvPr>
          <p:cNvGrpSpPr/>
          <p:nvPr/>
        </p:nvGrpSpPr>
        <p:grpSpPr>
          <a:xfrm>
            <a:off x="919900" y="2583600"/>
            <a:ext cx="1860331" cy="1947154"/>
            <a:chOff x="297185" y="1582721"/>
            <a:chExt cx="1860331" cy="3118952"/>
          </a:xfrm>
        </p:grpSpPr>
        <p:sp>
          <p:nvSpPr>
            <p:cNvPr id="18" name="Rectangle: Rounded Corners 17">
              <a:extLst>
                <a:ext uri="{FF2B5EF4-FFF2-40B4-BE49-F238E27FC236}">
                  <a16:creationId xmlns:a16="http://schemas.microsoft.com/office/drawing/2014/main" id="{C8D58666-B54E-4117-A4B5-5DC7DBC55216}"/>
                </a:ext>
              </a:extLst>
            </p:cNvPr>
            <p:cNvSpPr/>
            <p:nvPr/>
          </p:nvSpPr>
          <p:spPr>
            <a:xfrm>
              <a:off x="297185" y="1582721"/>
              <a:ext cx="1860331" cy="3118952"/>
            </a:xfrm>
            <a:prstGeom prst="roundRect">
              <a:avLst>
                <a:gd name="adj" fmla="val 10000"/>
              </a:avLst>
            </a:prstGeom>
            <a:ln>
              <a:solidFill>
                <a:schemeClr val="accent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9" name="Rectangle: Rounded Corners 6">
              <a:extLst>
                <a:ext uri="{FF2B5EF4-FFF2-40B4-BE49-F238E27FC236}">
                  <a16:creationId xmlns:a16="http://schemas.microsoft.com/office/drawing/2014/main" id="{93A82609-49DD-4211-9A72-6CB301FC289F}"/>
                </a:ext>
              </a:extLst>
            </p:cNvPr>
            <p:cNvSpPr txBox="1"/>
            <p:nvPr/>
          </p:nvSpPr>
          <p:spPr>
            <a:xfrm>
              <a:off x="351672" y="1637208"/>
              <a:ext cx="1751357" cy="300997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9568" tIns="99568" rIns="99568" bIns="99568" numCol="1" spcCol="1270" anchor="t" anchorCtr="0">
              <a:noAutofit/>
            </a:bodyPr>
            <a:lstStyle/>
            <a:p>
              <a:pPr marL="114300" lvl="1" indent="0" algn="l" defTabSz="622300">
                <a:lnSpc>
                  <a:spcPct val="90000"/>
                </a:lnSpc>
                <a:spcBef>
                  <a:spcPct val="0"/>
                </a:spcBef>
                <a:spcAft>
                  <a:spcPct val="15000"/>
                </a:spcAft>
                <a:buNone/>
              </a:pPr>
              <a:r>
                <a:rPr lang="en-US" sz="1400" kern="1200" dirty="0">
                  <a:solidFill>
                    <a:schemeClr val="tx1"/>
                  </a:solidFill>
                </a:rPr>
                <a:t>Environmental</a:t>
              </a:r>
            </a:p>
            <a:p>
              <a:pPr marL="114300" lvl="1" indent="0" algn="l" defTabSz="622300">
                <a:lnSpc>
                  <a:spcPct val="90000"/>
                </a:lnSpc>
                <a:spcBef>
                  <a:spcPct val="0"/>
                </a:spcBef>
                <a:spcAft>
                  <a:spcPct val="15000"/>
                </a:spcAft>
                <a:buNone/>
              </a:pPr>
              <a:r>
                <a:rPr lang="en-US" sz="1400" kern="1200" dirty="0">
                  <a:solidFill>
                    <a:schemeClr val="tx1"/>
                  </a:solidFill>
                </a:rPr>
                <a:t>Scan</a:t>
              </a:r>
            </a:p>
            <a:p>
              <a:pPr marL="514350" lvl="2" indent="-285750" algn="l" defTabSz="622300">
                <a:lnSpc>
                  <a:spcPct val="90000"/>
                </a:lnSpc>
                <a:spcBef>
                  <a:spcPct val="0"/>
                </a:spcBef>
                <a:spcAft>
                  <a:spcPct val="15000"/>
                </a:spcAft>
                <a:buFont typeface="Arial" panose="020B0604020202020204" pitchFamily="34" charset="0"/>
                <a:buChar char="•"/>
              </a:pPr>
              <a:r>
                <a:rPr lang="en-US" sz="1400" i="1" kern="1200" dirty="0">
                  <a:solidFill>
                    <a:schemeClr val="tx1"/>
                  </a:solidFill>
                </a:rPr>
                <a:t>Internal  </a:t>
              </a:r>
              <a:br>
                <a:rPr lang="en-US" sz="1400" i="1" kern="1200" dirty="0">
                  <a:solidFill>
                    <a:schemeClr val="tx1"/>
                  </a:solidFill>
                </a:rPr>
              </a:br>
              <a:r>
                <a:rPr lang="en-US" sz="1400" i="1" kern="1200" dirty="0">
                  <a:solidFill>
                    <a:schemeClr val="tx1"/>
                  </a:solidFill>
                </a:rPr>
                <a:t>&amp; external surveys</a:t>
              </a:r>
            </a:p>
            <a:p>
              <a:pPr marL="514350" lvl="2" indent="-285750" algn="l" defTabSz="622300">
                <a:lnSpc>
                  <a:spcPct val="90000"/>
                </a:lnSpc>
                <a:spcBef>
                  <a:spcPct val="0"/>
                </a:spcBef>
                <a:spcAft>
                  <a:spcPct val="15000"/>
                </a:spcAft>
                <a:buFont typeface="Arial" panose="020B0604020202020204" pitchFamily="34" charset="0"/>
                <a:buChar char="•"/>
              </a:pPr>
              <a:r>
                <a:rPr lang="en-US" sz="1400" i="1" kern="1200" dirty="0">
                  <a:solidFill>
                    <a:schemeClr val="tx1"/>
                  </a:solidFill>
                </a:rPr>
                <a:t>Benchmarks</a:t>
              </a:r>
            </a:p>
            <a:p>
              <a:pPr marL="514350" lvl="2" indent="-285750" algn="l" defTabSz="622300">
                <a:lnSpc>
                  <a:spcPct val="90000"/>
                </a:lnSpc>
                <a:spcBef>
                  <a:spcPct val="0"/>
                </a:spcBef>
                <a:spcAft>
                  <a:spcPct val="15000"/>
                </a:spcAft>
                <a:buFont typeface="Arial" panose="020B0604020202020204" pitchFamily="34" charset="0"/>
                <a:buChar char="•"/>
              </a:pPr>
              <a:r>
                <a:rPr lang="en-US" sz="1400" i="1" kern="1200" dirty="0">
                  <a:solidFill>
                    <a:schemeClr val="tx1"/>
                  </a:solidFill>
                </a:rPr>
                <a:t>Interviews </a:t>
              </a:r>
            </a:p>
            <a:p>
              <a:pPr marL="514350" lvl="2" indent="-285750" algn="l" defTabSz="622300">
                <a:lnSpc>
                  <a:spcPct val="90000"/>
                </a:lnSpc>
                <a:spcBef>
                  <a:spcPct val="0"/>
                </a:spcBef>
                <a:spcAft>
                  <a:spcPct val="15000"/>
                </a:spcAft>
                <a:buFont typeface="Arial" panose="020B0604020202020204" pitchFamily="34" charset="0"/>
                <a:buChar char="•"/>
              </a:pPr>
              <a:r>
                <a:rPr lang="en-US" sz="1400" i="1" kern="1200" dirty="0">
                  <a:solidFill>
                    <a:schemeClr val="tx1"/>
                  </a:solidFill>
                </a:rPr>
                <a:t>SWOT</a:t>
              </a:r>
            </a:p>
            <a:p>
              <a:pPr marL="114300" marR="0" lvl="1" indent="-114300" algn="l" defTabSz="622300" rtl="0" eaLnBrk="1" fontAlgn="auto" latinLnBrk="0" hangingPunct="1">
                <a:lnSpc>
                  <a:spcPct val="90000"/>
                </a:lnSpc>
                <a:spcBef>
                  <a:spcPct val="0"/>
                </a:spcBef>
                <a:spcAft>
                  <a:spcPct val="15000"/>
                </a:spcAft>
                <a:buClrTx/>
                <a:buSzTx/>
                <a:buFontTx/>
                <a:buNone/>
                <a:tabLst/>
                <a:defRPr/>
              </a:pPr>
              <a:endParaRPr lang="en-US" sz="1400" b="1" i="0" kern="1200" dirty="0">
                <a:solidFill>
                  <a:schemeClr val="tx1"/>
                </a:solidFill>
              </a:endParaRPr>
            </a:p>
            <a:p>
              <a:pPr marL="114300" marR="0" lvl="1" indent="-114300" algn="l" defTabSz="622300" rtl="0" eaLnBrk="1" fontAlgn="auto" latinLnBrk="0" hangingPunct="1">
                <a:lnSpc>
                  <a:spcPct val="90000"/>
                </a:lnSpc>
                <a:spcBef>
                  <a:spcPct val="0"/>
                </a:spcBef>
                <a:spcAft>
                  <a:spcPct val="15000"/>
                </a:spcAft>
                <a:buClrTx/>
                <a:buSzTx/>
                <a:buFontTx/>
                <a:buNone/>
                <a:tabLst/>
                <a:defRPr/>
              </a:pPr>
              <a:endParaRPr lang="en-US" sz="1400" b="1" i="0" kern="1200" dirty="0">
                <a:solidFill>
                  <a:schemeClr val="tx1"/>
                </a:solidFill>
              </a:endParaRPr>
            </a:p>
            <a:p>
              <a:pPr marL="114300" marR="0" lvl="1" indent="-114300" algn="l" defTabSz="622300" rtl="0" eaLnBrk="1" fontAlgn="auto" latinLnBrk="0" hangingPunct="1">
                <a:lnSpc>
                  <a:spcPct val="90000"/>
                </a:lnSpc>
                <a:spcBef>
                  <a:spcPct val="0"/>
                </a:spcBef>
                <a:spcAft>
                  <a:spcPct val="15000"/>
                </a:spcAft>
                <a:buClrTx/>
                <a:buSzTx/>
                <a:buFontTx/>
                <a:buNone/>
                <a:tabLst/>
                <a:defRPr/>
              </a:pPr>
              <a:endParaRPr lang="en-US" sz="1400" b="1" i="0" kern="1200" dirty="0">
                <a:solidFill>
                  <a:schemeClr val="tx1"/>
                </a:solidFill>
              </a:endParaRPr>
            </a:p>
            <a:p>
              <a:pPr marL="114300" marR="0" lvl="1" indent="-114300" algn="l" defTabSz="622300" rtl="0" eaLnBrk="1" fontAlgn="auto" latinLnBrk="0" hangingPunct="1">
                <a:lnSpc>
                  <a:spcPct val="90000"/>
                </a:lnSpc>
                <a:spcBef>
                  <a:spcPct val="0"/>
                </a:spcBef>
                <a:spcAft>
                  <a:spcPct val="15000"/>
                </a:spcAft>
                <a:buClrTx/>
                <a:buSzTx/>
                <a:buFontTx/>
                <a:buNone/>
                <a:tabLst/>
                <a:defRPr/>
              </a:pPr>
              <a:endParaRPr lang="en-US" sz="1400" b="1" kern="1200" dirty="0">
                <a:solidFill>
                  <a:schemeClr val="tx1"/>
                </a:solidFill>
              </a:endParaRPr>
            </a:p>
          </p:txBody>
        </p:sp>
      </p:grpSp>
      <p:sp>
        <p:nvSpPr>
          <p:cNvPr id="3" name="TextBox 2">
            <a:extLst>
              <a:ext uri="{FF2B5EF4-FFF2-40B4-BE49-F238E27FC236}">
                <a16:creationId xmlns:a16="http://schemas.microsoft.com/office/drawing/2014/main" id="{B656A052-6D6E-415F-AA96-5662BB4CDA5D}"/>
              </a:ext>
            </a:extLst>
          </p:cNvPr>
          <p:cNvSpPr txBox="1"/>
          <p:nvPr/>
        </p:nvSpPr>
        <p:spPr>
          <a:xfrm>
            <a:off x="709857" y="1938112"/>
            <a:ext cx="1805843" cy="307777"/>
          </a:xfrm>
          <a:prstGeom prst="rect">
            <a:avLst/>
          </a:prstGeom>
          <a:noFill/>
        </p:spPr>
        <p:txBody>
          <a:bodyPr wrap="square" rtlCol="0">
            <a:spAutoFit/>
          </a:bodyPr>
          <a:lstStyle/>
          <a:p>
            <a:pPr algn="ctr"/>
            <a:r>
              <a:rPr lang="en-US" sz="1400" b="1" dirty="0"/>
              <a:t>September</a:t>
            </a:r>
          </a:p>
        </p:txBody>
      </p:sp>
      <p:sp>
        <p:nvSpPr>
          <p:cNvPr id="34" name="Title 1">
            <a:extLst>
              <a:ext uri="{FF2B5EF4-FFF2-40B4-BE49-F238E27FC236}">
                <a16:creationId xmlns:a16="http://schemas.microsoft.com/office/drawing/2014/main" id="{9E0DD2BB-691D-49DB-96DA-811E9EDDBB6B}"/>
              </a:ext>
            </a:extLst>
          </p:cNvPr>
          <p:cNvSpPr>
            <a:spLocks noGrp="1"/>
          </p:cNvSpPr>
          <p:nvPr>
            <p:ph type="title"/>
          </p:nvPr>
        </p:nvSpPr>
        <p:spPr>
          <a:xfrm>
            <a:off x="838200" y="365125"/>
            <a:ext cx="10515600" cy="1325563"/>
          </a:xfrm>
        </p:spPr>
        <p:txBody>
          <a:bodyPr/>
          <a:lstStyle/>
          <a:p>
            <a:r>
              <a:rPr lang="en-US" b="1" dirty="0">
                <a:solidFill>
                  <a:schemeClr val="accent5"/>
                </a:solidFill>
              </a:rPr>
              <a:t>Planning and Engagement</a:t>
            </a:r>
          </a:p>
        </p:txBody>
      </p:sp>
      <p:sp>
        <p:nvSpPr>
          <p:cNvPr id="2" name="Isosceles Triangle 1">
            <a:extLst>
              <a:ext uri="{FF2B5EF4-FFF2-40B4-BE49-F238E27FC236}">
                <a16:creationId xmlns:a16="http://schemas.microsoft.com/office/drawing/2014/main" id="{60461E5A-9FBA-4457-B3E9-71B62B9C2E02}"/>
              </a:ext>
            </a:extLst>
          </p:cNvPr>
          <p:cNvSpPr/>
          <p:nvPr/>
        </p:nvSpPr>
        <p:spPr>
          <a:xfrm rot="5400000">
            <a:off x="7263429" y="3016998"/>
            <a:ext cx="3246850" cy="400050"/>
          </a:xfrm>
          <a:prstGeom prst="triangl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2C23447-191B-42D1-B5C3-8B7A0ACA5788}"/>
              </a:ext>
            </a:extLst>
          </p:cNvPr>
          <p:cNvSpPr txBox="1"/>
          <p:nvPr/>
        </p:nvSpPr>
        <p:spPr>
          <a:xfrm>
            <a:off x="9058303" y="1569791"/>
            <a:ext cx="3124171" cy="3139321"/>
          </a:xfrm>
          <a:prstGeom prst="rect">
            <a:avLst/>
          </a:prstGeom>
          <a:noFill/>
        </p:spPr>
        <p:txBody>
          <a:bodyPr wrap="square">
            <a:spAutoFit/>
          </a:bodyPr>
          <a:lstStyle/>
          <a:p>
            <a:pPr lvl="1">
              <a:lnSpc>
                <a:spcPct val="100000"/>
              </a:lnSpc>
              <a:spcBef>
                <a:spcPts val="0"/>
              </a:spcBef>
            </a:pPr>
            <a:r>
              <a:rPr lang="en-US" sz="1800" dirty="0"/>
              <a:t>6 Months</a:t>
            </a:r>
          </a:p>
          <a:p>
            <a:pPr lvl="1">
              <a:lnSpc>
                <a:spcPct val="100000"/>
              </a:lnSpc>
              <a:spcBef>
                <a:spcPts val="0"/>
              </a:spcBef>
            </a:pPr>
            <a:endParaRPr lang="en-US" sz="1800" dirty="0"/>
          </a:p>
          <a:p>
            <a:pPr lvl="1">
              <a:lnSpc>
                <a:spcPct val="100000"/>
              </a:lnSpc>
              <a:spcBef>
                <a:spcPts val="0"/>
              </a:spcBef>
            </a:pPr>
            <a:r>
              <a:rPr lang="en-US" sz="1800" dirty="0"/>
              <a:t>25 Planning Meetings; </a:t>
            </a:r>
          </a:p>
          <a:p>
            <a:pPr lvl="1">
              <a:lnSpc>
                <a:spcPct val="100000"/>
              </a:lnSpc>
              <a:spcBef>
                <a:spcPts val="0"/>
              </a:spcBef>
            </a:pPr>
            <a:r>
              <a:rPr lang="en-US" sz="1800" dirty="0"/>
              <a:t>475 People Hours</a:t>
            </a:r>
          </a:p>
          <a:p>
            <a:pPr lvl="1">
              <a:lnSpc>
                <a:spcPct val="100000"/>
              </a:lnSpc>
              <a:spcBef>
                <a:spcPts val="0"/>
              </a:spcBef>
            </a:pPr>
            <a:endParaRPr lang="en-US" sz="1800" dirty="0"/>
          </a:p>
          <a:p>
            <a:pPr lvl="1">
              <a:lnSpc>
                <a:spcPct val="100000"/>
              </a:lnSpc>
              <a:spcBef>
                <a:spcPts val="0"/>
              </a:spcBef>
            </a:pPr>
            <a:r>
              <a:rPr lang="en-US" sz="1800" dirty="0"/>
              <a:t>10 Town Halls, </a:t>
            </a:r>
          </a:p>
          <a:p>
            <a:pPr lvl="1">
              <a:lnSpc>
                <a:spcPct val="100000"/>
              </a:lnSpc>
              <a:spcBef>
                <a:spcPts val="0"/>
              </a:spcBef>
            </a:pPr>
            <a:r>
              <a:rPr lang="en-US" sz="1800" dirty="0"/>
              <a:t>300+ different participants</a:t>
            </a:r>
          </a:p>
          <a:p>
            <a:pPr lvl="1">
              <a:lnSpc>
                <a:spcPct val="100000"/>
              </a:lnSpc>
              <a:spcBef>
                <a:spcPts val="0"/>
              </a:spcBef>
            </a:pPr>
            <a:endParaRPr lang="en-US" sz="1800" dirty="0"/>
          </a:p>
          <a:p>
            <a:pPr lvl="1">
              <a:lnSpc>
                <a:spcPct val="100000"/>
              </a:lnSpc>
              <a:spcBef>
                <a:spcPts val="0"/>
              </a:spcBef>
            </a:pPr>
            <a:r>
              <a:rPr lang="en-US" sz="1800" dirty="0"/>
              <a:t>13 Surveys;</a:t>
            </a:r>
          </a:p>
          <a:p>
            <a:pPr lvl="1">
              <a:lnSpc>
                <a:spcPct val="100000"/>
              </a:lnSpc>
              <a:spcBef>
                <a:spcPts val="0"/>
              </a:spcBef>
            </a:pPr>
            <a:r>
              <a:rPr lang="en-US" sz="1800" dirty="0"/>
              <a:t>1,955 Responses</a:t>
            </a:r>
          </a:p>
          <a:p>
            <a:pPr lvl="1">
              <a:lnSpc>
                <a:spcPct val="100000"/>
              </a:lnSpc>
              <a:spcBef>
                <a:spcPts val="0"/>
              </a:spcBef>
            </a:pPr>
            <a:endParaRPr lang="en-US" sz="1800" dirty="0"/>
          </a:p>
        </p:txBody>
      </p:sp>
      <p:pic>
        <p:nvPicPr>
          <p:cNvPr id="27" name="Picture 26" descr="Chart&#10;&#10;Description automatically generated">
            <a:extLst>
              <a:ext uri="{FF2B5EF4-FFF2-40B4-BE49-F238E27FC236}">
                <a16:creationId xmlns:a16="http://schemas.microsoft.com/office/drawing/2014/main" id="{695EF255-BFFF-4BE2-9609-E0852282801B}"/>
              </a:ext>
            </a:extLst>
          </p:cNvPr>
          <p:cNvPicPr>
            <a:picLocks noChangeAspect="1"/>
          </p:cNvPicPr>
          <p:nvPr/>
        </p:nvPicPr>
        <p:blipFill>
          <a:blip r:embed="rId2"/>
          <a:stretch>
            <a:fillRect/>
          </a:stretch>
        </p:blipFill>
        <p:spPr>
          <a:xfrm>
            <a:off x="11257280" y="5679440"/>
            <a:ext cx="441960" cy="957580"/>
          </a:xfrm>
          <a:prstGeom prst="rect">
            <a:avLst/>
          </a:prstGeom>
        </p:spPr>
      </p:pic>
      <p:sp>
        <p:nvSpPr>
          <p:cNvPr id="28" name="TextBox 27">
            <a:extLst>
              <a:ext uri="{FF2B5EF4-FFF2-40B4-BE49-F238E27FC236}">
                <a16:creationId xmlns:a16="http://schemas.microsoft.com/office/drawing/2014/main" id="{DCFF0C5D-3EDF-466A-86E6-7104D5124469}"/>
              </a:ext>
            </a:extLst>
          </p:cNvPr>
          <p:cNvSpPr txBox="1"/>
          <p:nvPr/>
        </p:nvSpPr>
        <p:spPr>
          <a:xfrm>
            <a:off x="11218545" y="6283960"/>
            <a:ext cx="548640" cy="307777"/>
          </a:xfrm>
          <a:prstGeom prst="rect">
            <a:avLst/>
          </a:prstGeom>
          <a:noFill/>
        </p:spPr>
        <p:txBody>
          <a:bodyPr wrap="square" rtlCol="0">
            <a:spAutoFit/>
          </a:bodyPr>
          <a:lstStyle/>
          <a:p>
            <a:pPr algn="ctr"/>
            <a:r>
              <a:rPr lang="en-US" sz="1400" dirty="0">
                <a:solidFill>
                  <a:schemeClr val="bg1"/>
                </a:solidFill>
              </a:rPr>
              <a:t>4</a:t>
            </a:r>
          </a:p>
        </p:txBody>
      </p:sp>
      <p:sp>
        <p:nvSpPr>
          <p:cNvPr id="32" name="TextBox 31">
            <a:extLst>
              <a:ext uri="{FF2B5EF4-FFF2-40B4-BE49-F238E27FC236}">
                <a16:creationId xmlns:a16="http://schemas.microsoft.com/office/drawing/2014/main" id="{7890E16A-FC54-4263-A6B5-AAF17AAF7B33}"/>
              </a:ext>
            </a:extLst>
          </p:cNvPr>
          <p:cNvSpPr txBox="1"/>
          <p:nvPr/>
        </p:nvSpPr>
        <p:spPr>
          <a:xfrm>
            <a:off x="2806114" y="5149837"/>
            <a:ext cx="4128086" cy="1200329"/>
          </a:xfrm>
          <a:prstGeom prst="rect">
            <a:avLst/>
          </a:prstGeom>
          <a:noFill/>
        </p:spPr>
        <p:txBody>
          <a:bodyPr wrap="square">
            <a:spAutoFit/>
          </a:bodyPr>
          <a:lstStyle/>
          <a:p>
            <a:pPr lvl="1">
              <a:lnSpc>
                <a:spcPct val="100000"/>
              </a:lnSpc>
              <a:spcBef>
                <a:spcPts val="0"/>
              </a:spcBef>
            </a:pPr>
            <a:r>
              <a:rPr lang="en-US" b="1" dirty="0">
                <a:solidFill>
                  <a:schemeClr val="bg1"/>
                </a:solidFill>
              </a:rPr>
              <a:t>Average Survey Scores </a:t>
            </a:r>
            <a:r>
              <a:rPr lang="en-US" dirty="0">
                <a:solidFill>
                  <a:schemeClr val="bg1"/>
                </a:solidFill>
              </a:rPr>
              <a:t>(5 </a:t>
            </a:r>
            <a:r>
              <a:rPr lang="en-US" dirty="0" err="1">
                <a:solidFill>
                  <a:schemeClr val="bg1"/>
                </a:solidFill>
              </a:rPr>
              <a:t>pt</a:t>
            </a:r>
            <a:r>
              <a:rPr lang="en-US" dirty="0">
                <a:solidFill>
                  <a:schemeClr val="bg1"/>
                </a:solidFill>
              </a:rPr>
              <a:t> scale)</a:t>
            </a:r>
          </a:p>
          <a:p>
            <a:pPr marL="742950" lvl="1" indent="-285750">
              <a:lnSpc>
                <a:spcPct val="100000"/>
              </a:lnSpc>
              <a:spcBef>
                <a:spcPts val="0"/>
              </a:spcBef>
              <a:buFont typeface="Arial" panose="020B0604020202020204" pitchFamily="34" charset="0"/>
              <a:buChar char="•"/>
            </a:pPr>
            <a:r>
              <a:rPr lang="en-US" sz="1800" dirty="0">
                <a:solidFill>
                  <a:schemeClr val="bg1"/>
                </a:solidFill>
              </a:rPr>
              <a:t>Faculty	4.23</a:t>
            </a:r>
          </a:p>
          <a:p>
            <a:pPr marL="742950" lvl="1" indent="-285750">
              <a:lnSpc>
                <a:spcPct val="100000"/>
              </a:lnSpc>
              <a:spcBef>
                <a:spcPts val="0"/>
              </a:spcBef>
              <a:buFont typeface="Arial" panose="020B0604020202020204" pitchFamily="34" charset="0"/>
              <a:buChar char="•"/>
            </a:pPr>
            <a:r>
              <a:rPr lang="en-US" dirty="0">
                <a:solidFill>
                  <a:schemeClr val="bg1"/>
                </a:solidFill>
              </a:rPr>
              <a:t>Staff          	4.42</a:t>
            </a:r>
          </a:p>
          <a:p>
            <a:pPr marL="742950" lvl="1" indent="-285750">
              <a:lnSpc>
                <a:spcPct val="100000"/>
              </a:lnSpc>
              <a:spcBef>
                <a:spcPts val="0"/>
              </a:spcBef>
              <a:buFont typeface="Arial" panose="020B0604020202020204" pitchFamily="34" charset="0"/>
              <a:buChar char="•"/>
            </a:pPr>
            <a:r>
              <a:rPr lang="en-US" sz="1800" dirty="0">
                <a:solidFill>
                  <a:schemeClr val="bg1"/>
                </a:solidFill>
              </a:rPr>
              <a:t>Students	4.41</a:t>
            </a:r>
          </a:p>
        </p:txBody>
      </p:sp>
      <p:pic>
        <p:nvPicPr>
          <p:cNvPr id="36" name="Picture 2">
            <a:extLst>
              <a:ext uri="{FF2B5EF4-FFF2-40B4-BE49-F238E27FC236}">
                <a16:creationId xmlns:a16="http://schemas.microsoft.com/office/drawing/2014/main" id="{08B1E59D-B730-4DD9-B412-B49055A5D2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3029" y="5284392"/>
            <a:ext cx="870904" cy="1134933"/>
          </a:xfrm>
          <a:prstGeom prst="rect">
            <a:avLst/>
          </a:prstGeom>
          <a:noFill/>
          <a:extLst>
            <a:ext uri="{909E8E84-426E-40DD-AFC4-6F175D3DCCD1}">
              <a14:hiddenFill xmlns:a14="http://schemas.microsoft.com/office/drawing/2010/main">
                <a:solidFill>
                  <a:srgbClr val="FFFFFF"/>
                </a:solidFill>
              </a14:hiddenFill>
            </a:ext>
          </a:extLst>
        </p:spPr>
      </p:pic>
      <p:grpSp>
        <p:nvGrpSpPr>
          <p:cNvPr id="43" name="Group 42">
            <a:extLst>
              <a:ext uri="{FF2B5EF4-FFF2-40B4-BE49-F238E27FC236}">
                <a16:creationId xmlns:a16="http://schemas.microsoft.com/office/drawing/2014/main" id="{9B1B14D6-D332-4160-BDBD-1DDB9881E131}"/>
              </a:ext>
            </a:extLst>
          </p:cNvPr>
          <p:cNvGrpSpPr/>
          <p:nvPr/>
        </p:nvGrpSpPr>
        <p:grpSpPr>
          <a:xfrm>
            <a:off x="3344449" y="1593694"/>
            <a:ext cx="1850049" cy="2764800"/>
            <a:chOff x="1417" y="603253"/>
            <a:chExt cx="1739359" cy="2764800"/>
          </a:xfrm>
          <a:solidFill>
            <a:schemeClr val="accent5"/>
          </a:solidFill>
        </p:grpSpPr>
        <p:sp>
          <p:nvSpPr>
            <p:cNvPr id="44" name="Rectangle: Rounded Corners 43">
              <a:extLst>
                <a:ext uri="{FF2B5EF4-FFF2-40B4-BE49-F238E27FC236}">
                  <a16:creationId xmlns:a16="http://schemas.microsoft.com/office/drawing/2014/main" id="{146A0122-0E70-477E-AFB4-53BD8394AEE0}"/>
                </a:ext>
              </a:extLst>
            </p:cNvPr>
            <p:cNvSpPr/>
            <p:nvPr/>
          </p:nvSpPr>
          <p:spPr>
            <a:xfrm>
              <a:off x="1417" y="603253"/>
              <a:ext cx="1739359" cy="2764800"/>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5" name="Rectangle: Rounded Corners 4">
              <a:extLst>
                <a:ext uri="{FF2B5EF4-FFF2-40B4-BE49-F238E27FC236}">
                  <a16:creationId xmlns:a16="http://schemas.microsoft.com/office/drawing/2014/main" id="{FC66ADC7-59D9-4954-969F-FF03959A5B52}"/>
                </a:ext>
              </a:extLst>
            </p:cNvPr>
            <p:cNvSpPr txBox="1"/>
            <p:nvPr/>
          </p:nvSpPr>
          <p:spPr>
            <a:xfrm>
              <a:off x="1417" y="603253"/>
              <a:ext cx="1739359" cy="69574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3792" tIns="113792" rIns="113792" bIns="60960" numCol="1" spcCol="1270" anchor="t" anchorCtr="0">
              <a:noAutofit/>
            </a:bodyPr>
            <a:lstStyle/>
            <a:p>
              <a:pPr marL="0" lvl="0" indent="0" algn="ctr" defTabSz="711200">
                <a:lnSpc>
                  <a:spcPct val="90000"/>
                </a:lnSpc>
                <a:spcBef>
                  <a:spcPct val="0"/>
                </a:spcBef>
                <a:spcAft>
                  <a:spcPct val="35000"/>
                </a:spcAft>
                <a:buNone/>
              </a:pPr>
              <a:r>
                <a:rPr lang="en-US" sz="1600" b="1" u="none" kern="1200" dirty="0"/>
                <a:t>Phase 2</a:t>
              </a:r>
              <a:r>
                <a:rPr lang="en-US" sz="1600" u="none" kern="1200" dirty="0"/>
                <a:t> </a:t>
              </a:r>
            </a:p>
            <a:p>
              <a:pPr marL="0" lvl="0" indent="0" algn="ctr" defTabSz="711200">
                <a:lnSpc>
                  <a:spcPct val="90000"/>
                </a:lnSpc>
                <a:spcBef>
                  <a:spcPct val="0"/>
                </a:spcBef>
                <a:spcAft>
                  <a:spcPct val="35000"/>
                </a:spcAft>
                <a:buNone/>
              </a:pPr>
              <a:endParaRPr lang="en-US" sz="1600" u="none" kern="1200" dirty="0"/>
            </a:p>
            <a:p>
              <a:pPr marL="0" lvl="0" indent="0" algn="ctr" defTabSz="711200">
                <a:lnSpc>
                  <a:spcPct val="90000"/>
                </a:lnSpc>
                <a:spcBef>
                  <a:spcPct val="0"/>
                </a:spcBef>
                <a:spcAft>
                  <a:spcPct val="35000"/>
                </a:spcAft>
                <a:buNone/>
              </a:pPr>
              <a:r>
                <a:rPr lang="en-US" sz="1600" b="1" u="none" kern="1200" dirty="0">
                  <a:solidFill>
                    <a:schemeClr val="tx1"/>
                  </a:solidFill>
                </a:rPr>
                <a:t>Visioning</a:t>
              </a:r>
              <a:endParaRPr lang="en-US" sz="1600" u="none" kern="1200" dirty="0">
                <a:solidFill>
                  <a:schemeClr val="tx1"/>
                </a:solidFill>
              </a:endParaRPr>
            </a:p>
          </p:txBody>
        </p:sp>
      </p:grpSp>
      <p:grpSp>
        <p:nvGrpSpPr>
          <p:cNvPr id="46" name="Group 45">
            <a:extLst>
              <a:ext uri="{FF2B5EF4-FFF2-40B4-BE49-F238E27FC236}">
                <a16:creationId xmlns:a16="http://schemas.microsoft.com/office/drawing/2014/main" id="{E49FD016-F75B-4682-B248-9B0ABE180775}"/>
              </a:ext>
            </a:extLst>
          </p:cNvPr>
          <p:cNvGrpSpPr/>
          <p:nvPr/>
        </p:nvGrpSpPr>
        <p:grpSpPr>
          <a:xfrm>
            <a:off x="3665182" y="2573162"/>
            <a:ext cx="1860331" cy="1947154"/>
            <a:chOff x="297185" y="1582721"/>
            <a:chExt cx="1860331" cy="3118952"/>
          </a:xfrm>
        </p:grpSpPr>
        <p:sp>
          <p:nvSpPr>
            <p:cNvPr id="47" name="Rectangle: Rounded Corners 46">
              <a:extLst>
                <a:ext uri="{FF2B5EF4-FFF2-40B4-BE49-F238E27FC236}">
                  <a16:creationId xmlns:a16="http://schemas.microsoft.com/office/drawing/2014/main" id="{756F7C32-D390-421A-91EF-40F62D2CEA7A}"/>
                </a:ext>
              </a:extLst>
            </p:cNvPr>
            <p:cNvSpPr/>
            <p:nvPr/>
          </p:nvSpPr>
          <p:spPr>
            <a:xfrm>
              <a:off x="297185" y="1582721"/>
              <a:ext cx="1860331" cy="3118952"/>
            </a:xfrm>
            <a:prstGeom prst="roundRect">
              <a:avLst>
                <a:gd name="adj" fmla="val 10000"/>
              </a:avLst>
            </a:prstGeom>
            <a:ln>
              <a:solidFill>
                <a:schemeClr val="accent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48" name="Rectangle: Rounded Corners 6">
              <a:extLst>
                <a:ext uri="{FF2B5EF4-FFF2-40B4-BE49-F238E27FC236}">
                  <a16:creationId xmlns:a16="http://schemas.microsoft.com/office/drawing/2014/main" id="{A3F765B2-CF59-4CC8-AE44-42BCE5C6DB71}"/>
                </a:ext>
              </a:extLst>
            </p:cNvPr>
            <p:cNvSpPr txBox="1"/>
            <p:nvPr/>
          </p:nvSpPr>
          <p:spPr>
            <a:xfrm>
              <a:off x="351672" y="1637208"/>
              <a:ext cx="1751357" cy="300997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9568" tIns="99568" rIns="99568" bIns="99568" numCol="1" spcCol="1270" anchor="t" anchorCtr="0">
              <a:noAutofit/>
            </a:bodyPr>
            <a:lstStyle/>
            <a:p>
              <a:pPr marL="114300" lvl="1" indent="0" algn="l" defTabSz="622300">
                <a:lnSpc>
                  <a:spcPct val="90000"/>
                </a:lnSpc>
                <a:spcBef>
                  <a:spcPct val="0"/>
                </a:spcBef>
                <a:spcAft>
                  <a:spcPct val="15000"/>
                </a:spcAft>
                <a:buNone/>
              </a:pPr>
              <a:r>
                <a:rPr lang="en-US" sz="1400" kern="1200" dirty="0">
                  <a:solidFill>
                    <a:schemeClr val="tx1"/>
                  </a:solidFill>
                </a:rPr>
                <a:t>Strategy</a:t>
              </a:r>
            </a:p>
            <a:p>
              <a:pPr marL="114300" lvl="1" indent="0" algn="l" defTabSz="622300">
                <a:lnSpc>
                  <a:spcPct val="90000"/>
                </a:lnSpc>
                <a:spcBef>
                  <a:spcPct val="0"/>
                </a:spcBef>
                <a:spcAft>
                  <a:spcPct val="15000"/>
                </a:spcAft>
                <a:buNone/>
              </a:pPr>
              <a:r>
                <a:rPr lang="en-US" sz="1400" kern="1200" dirty="0">
                  <a:solidFill>
                    <a:schemeClr val="tx1"/>
                  </a:solidFill>
                </a:rPr>
                <a:t>Statements</a:t>
              </a:r>
            </a:p>
            <a:p>
              <a:pPr marL="514350" lvl="2" indent="-285750" algn="l" defTabSz="622300">
                <a:lnSpc>
                  <a:spcPct val="90000"/>
                </a:lnSpc>
                <a:spcBef>
                  <a:spcPct val="0"/>
                </a:spcBef>
                <a:spcAft>
                  <a:spcPct val="15000"/>
                </a:spcAft>
                <a:buFont typeface="Arial" panose="020B0604020202020204" pitchFamily="34" charset="0"/>
                <a:buChar char="•"/>
              </a:pPr>
              <a:r>
                <a:rPr lang="en-US" sz="1400" i="1" kern="1200" dirty="0">
                  <a:solidFill>
                    <a:schemeClr val="tx1"/>
                  </a:solidFill>
                </a:rPr>
                <a:t>Mission</a:t>
              </a:r>
            </a:p>
            <a:p>
              <a:pPr marL="514350" lvl="2" indent="-285750" algn="l" defTabSz="622300">
                <a:lnSpc>
                  <a:spcPct val="90000"/>
                </a:lnSpc>
                <a:spcBef>
                  <a:spcPct val="0"/>
                </a:spcBef>
                <a:spcAft>
                  <a:spcPct val="15000"/>
                </a:spcAft>
                <a:buFont typeface="Arial" panose="020B0604020202020204" pitchFamily="34" charset="0"/>
                <a:buChar char="•"/>
              </a:pPr>
              <a:r>
                <a:rPr lang="en-US" sz="1400" i="1" dirty="0">
                  <a:solidFill>
                    <a:schemeClr val="tx1"/>
                  </a:solidFill>
                </a:rPr>
                <a:t>Vision</a:t>
              </a:r>
              <a:endParaRPr lang="en-US" sz="1400" i="1" kern="1200" dirty="0">
                <a:solidFill>
                  <a:schemeClr val="tx1"/>
                </a:solidFill>
              </a:endParaRPr>
            </a:p>
            <a:p>
              <a:pPr marL="514350" lvl="2" indent="-285750" algn="l" defTabSz="622300">
                <a:lnSpc>
                  <a:spcPct val="90000"/>
                </a:lnSpc>
                <a:spcBef>
                  <a:spcPct val="0"/>
                </a:spcBef>
                <a:spcAft>
                  <a:spcPct val="15000"/>
                </a:spcAft>
                <a:buFont typeface="Arial" panose="020B0604020202020204" pitchFamily="34" charset="0"/>
                <a:buChar char="•"/>
              </a:pPr>
              <a:r>
                <a:rPr lang="en-US" sz="1400" i="1" kern="1200" dirty="0">
                  <a:solidFill>
                    <a:schemeClr val="tx1"/>
                  </a:solidFill>
                </a:rPr>
                <a:t>Values</a:t>
              </a:r>
            </a:p>
            <a:p>
              <a:pPr marL="114300" marR="0" lvl="1" indent="-114300" algn="l" defTabSz="622300" rtl="0" eaLnBrk="1" fontAlgn="auto" latinLnBrk="0" hangingPunct="1">
                <a:lnSpc>
                  <a:spcPct val="90000"/>
                </a:lnSpc>
                <a:spcBef>
                  <a:spcPct val="0"/>
                </a:spcBef>
                <a:spcAft>
                  <a:spcPct val="15000"/>
                </a:spcAft>
                <a:buClrTx/>
                <a:buSzTx/>
                <a:buFontTx/>
                <a:buNone/>
                <a:tabLst/>
                <a:defRPr/>
              </a:pPr>
              <a:endParaRPr lang="en-US" sz="1400" b="1" i="0" kern="1200" dirty="0">
                <a:solidFill>
                  <a:schemeClr val="tx1"/>
                </a:solidFill>
              </a:endParaRPr>
            </a:p>
            <a:p>
              <a:pPr marL="114300" marR="0" lvl="1" indent="-114300" algn="l" defTabSz="622300" rtl="0" eaLnBrk="1" fontAlgn="auto" latinLnBrk="0" hangingPunct="1">
                <a:lnSpc>
                  <a:spcPct val="90000"/>
                </a:lnSpc>
                <a:spcBef>
                  <a:spcPct val="0"/>
                </a:spcBef>
                <a:spcAft>
                  <a:spcPct val="15000"/>
                </a:spcAft>
                <a:buClrTx/>
                <a:buSzTx/>
                <a:buFontTx/>
                <a:buNone/>
                <a:tabLst/>
                <a:defRPr/>
              </a:pPr>
              <a:endParaRPr lang="en-US" sz="1400" b="1" i="0" kern="1200" dirty="0">
                <a:solidFill>
                  <a:schemeClr val="tx1"/>
                </a:solidFill>
              </a:endParaRPr>
            </a:p>
            <a:p>
              <a:pPr marL="114300" marR="0" lvl="1" indent="-114300" algn="l" defTabSz="622300" rtl="0" eaLnBrk="1" fontAlgn="auto" latinLnBrk="0" hangingPunct="1">
                <a:lnSpc>
                  <a:spcPct val="90000"/>
                </a:lnSpc>
                <a:spcBef>
                  <a:spcPct val="0"/>
                </a:spcBef>
                <a:spcAft>
                  <a:spcPct val="15000"/>
                </a:spcAft>
                <a:buClrTx/>
                <a:buSzTx/>
                <a:buFontTx/>
                <a:buNone/>
                <a:tabLst/>
                <a:defRPr/>
              </a:pPr>
              <a:endParaRPr lang="en-US" sz="1400" b="1" i="0" kern="1200" dirty="0">
                <a:solidFill>
                  <a:schemeClr val="tx1"/>
                </a:solidFill>
              </a:endParaRPr>
            </a:p>
            <a:p>
              <a:pPr marL="114300" marR="0" lvl="1" indent="-114300" algn="l" defTabSz="622300" rtl="0" eaLnBrk="1" fontAlgn="auto" latinLnBrk="0" hangingPunct="1">
                <a:lnSpc>
                  <a:spcPct val="90000"/>
                </a:lnSpc>
                <a:spcBef>
                  <a:spcPct val="0"/>
                </a:spcBef>
                <a:spcAft>
                  <a:spcPct val="15000"/>
                </a:spcAft>
                <a:buClrTx/>
                <a:buSzTx/>
                <a:buFontTx/>
                <a:buNone/>
                <a:tabLst/>
                <a:defRPr/>
              </a:pPr>
              <a:endParaRPr lang="en-US" sz="1400" b="1" kern="1200" dirty="0">
                <a:solidFill>
                  <a:schemeClr val="tx1"/>
                </a:solidFill>
              </a:endParaRPr>
            </a:p>
          </p:txBody>
        </p:sp>
      </p:grpSp>
      <p:sp>
        <p:nvSpPr>
          <p:cNvPr id="49" name="TextBox 48">
            <a:extLst>
              <a:ext uri="{FF2B5EF4-FFF2-40B4-BE49-F238E27FC236}">
                <a16:creationId xmlns:a16="http://schemas.microsoft.com/office/drawing/2014/main" id="{A5F9DE16-070E-44FA-AD03-4B9CCEA45490}"/>
              </a:ext>
            </a:extLst>
          </p:cNvPr>
          <p:cNvSpPr txBox="1"/>
          <p:nvPr/>
        </p:nvSpPr>
        <p:spPr>
          <a:xfrm>
            <a:off x="3430087" y="1927674"/>
            <a:ext cx="1739359" cy="307777"/>
          </a:xfrm>
          <a:prstGeom prst="rect">
            <a:avLst/>
          </a:prstGeom>
          <a:noFill/>
        </p:spPr>
        <p:txBody>
          <a:bodyPr wrap="square" rtlCol="0">
            <a:spAutoFit/>
          </a:bodyPr>
          <a:lstStyle/>
          <a:p>
            <a:pPr algn="ctr"/>
            <a:r>
              <a:rPr lang="en-US" sz="1400" b="1" dirty="0"/>
              <a:t>October-November</a:t>
            </a:r>
          </a:p>
        </p:txBody>
      </p:sp>
      <p:grpSp>
        <p:nvGrpSpPr>
          <p:cNvPr id="50" name="Group 49">
            <a:extLst>
              <a:ext uri="{FF2B5EF4-FFF2-40B4-BE49-F238E27FC236}">
                <a16:creationId xmlns:a16="http://schemas.microsoft.com/office/drawing/2014/main" id="{A43E208F-DCCD-438F-8D4E-50E132429A78}"/>
              </a:ext>
            </a:extLst>
          </p:cNvPr>
          <p:cNvGrpSpPr/>
          <p:nvPr/>
        </p:nvGrpSpPr>
        <p:grpSpPr>
          <a:xfrm>
            <a:off x="6127309" y="1595782"/>
            <a:ext cx="1850049" cy="2764800"/>
            <a:chOff x="1417" y="603253"/>
            <a:chExt cx="1739359" cy="2764800"/>
          </a:xfrm>
          <a:solidFill>
            <a:schemeClr val="accent5"/>
          </a:solidFill>
        </p:grpSpPr>
        <p:sp>
          <p:nvSpPr>
            <p:cNvPr id="51" name="Rectangle: Rounded Corners 50">
              <a:extLst>
                <a:ext uri="{FF2B5EF4-FFF2-40B4-BE49-F238E27FC236}">
                  <a16:creationId xmlns:a16="http://schemas.microsoft.com/office/drawing/2014/main" id="{6CE0B808-83F7-4282-8E81-8470ABA2454C}"/>
                </a:ext>
              </a:extLst>
            </p:cNvPr>
            <p:cNvSpPr/>
            <p:nvPr/>
          </p:nvSpPr>
          <p:spPr>
            <a:xfrm>
              <a:off x="1417" y="603253"/>
              <a:ext cx="1739359" cy="2764800"/>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2" name="Rectangle: Rounded Corners 4">
              <a:extLst>
                <a:ext uri="{FF2B5EF4-FFF2-40B4-BE49-F238E27FC236}">
                  <a16:creationId xmlns:a16="http://schemas.microsoft.com/office/drawing/2014/main" id="{ECFE4468-E539-4E36-8ACD-750AF2C5DF1B}"/>
                </a:ext>
              </a:extLst>
            </p:cNvPr>
            <p:cNvSpPr txBox="1"/>
            <p:nvPr/>
          </p:nvSpPr>
          <p:spPr>
            <a:xfrm>
              <a:off x="1417" y="603253"/>
              <a:ext cx="1739359" cy="69574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3792" tIns="113792" rIns="113792" bIns="60960" numCol="1" spcCol="1270" anchor="t" anchorCtr="0">
              <a:noAutofit/>
            </a:bodyPr>
            <a:lstStyle/>
            <a:p>
              <a:pPr marL="0" lvl="0" indent="0" algn="ctr" defTabSz="711200">
                <a:lnSpc>
                  <a:spcPct val="90000"/>
                </a:lnSpc>
                <a:spcBef>
                  <a:spcPct val="0"/>
                </a:spcBef>
                <a:spcAft>
                  <a:spcPct val="35000"/>
                </a:spcAft>
                <a:buNone/>
              </a:pPr>
              <a:r>
                <a:rPr lang="en-US" sz="1600" b="1" u="none" kern="1200" dirty="0"/>
                <a:t>Phase 3</a:t>
              </a:r>
              <a:r>
                <a:rPr lang="en-US" sz="1600" u="none" kern="1200" dirty="0"/>
                <a:t> </a:t>
              </a:r>
            </a:p>
            <a:p>
              <a:pPr marL="0" lvl="0" indent="0" algn="ctr" defTabSz="711200">
                <a:lnSpc>
                  <a:spcPct val="90000"/>
                </a:lnSpc>
                <a:spcBef>
                  <a:spcPct val="0"/>
                </a:spcBef>
                <a:spcAft>
                  <a:spcPct val="35000"/>
                </a:spcAft>
                <a:buNone/>
              </a:pPr>
              <a:endParaRPr lang="en-US" sz="1600" u="none" kern="1200" dirty="0"/>
            </a:p>
            <a:p>
              <a:pPr marL="0" lvl="0" indent="0" algn="ctr" defTabSz="711200">
                <a:lnSpc>
                  <a:spcPct val="90000"/>
                </a:lnSpc>
                <a:spcBef>
                  <a:spcPct val="0"/>
                </a:spcBef>
                <a:spcAft>
                  <a:spcPct val="35000"/>
                </a:spcAft>
                <a:buNone/>
              </a:pPr>
              <a:r>
                <a:rPr lang="en-US" sz="1600" b="1" u="none" kern="1200" dirty="0">
                  <a:solidFill>
                    <a:schemeClr val="tx1"/>
                  </a:solidFill>
                </a:rPr>
                <a:t>Strategy</a:t>
              </a:r>
              <a:endParaRPr lang="en-US" sz="1600" u="none" kern="1200" dirty="0">
                <a:solidFill>
                  <a:schemeClr val="tx1"/>
                </a:solidFill>
              </a:endParaRPr>
            </a:p>
          </p:txBody>
        </p:sp>
      </p:grpSp>
      <p:grpSp>
        <p:nvGrpSpPr>
          <p:cNvPr id="53" name="Group 52">
            <a:extLst>
              <a:ext uri="{FF2B5EF4-FFF2-40B4-BE49-F238E27FC236}">
                <a16:creationId xmlns:a16="http://schemas.microsoft.com/office/drawing/2014/main" id="{C0C635D2-1899-41B0-BF92-6848D077E930}"/>
              </a:ext>
            </a:extLst>
          </p:cNvPr>
          <p:cNvGrpSpPr/>
          <p:nvPr/>
        </p:nvGrpSpPr>
        <p:grpSpPr>
          <a:xfrm>
            <a:off x="6448042" y="2575250"/>
            <a:ext cx="1860331" cy="1947154"/>
            <a:chOff x="297185" y="1582721"/>
            <a:chExt cx="1860331" cy="3118952"/>
          </a:xfrm>
        </p:grpSpPr>
        <p:sp>
          <p:nvSpPr>
            <p:cNvPr id="54" name="Rectangle: Rounded Corners 53">
              <a:extLst>
                <a:ext uri="{FF2B5EF4-FFF2-40B4-BE49-F238E27FC236}">
                  <a16:creationId xmlns:a16="http://schemas.microsoft.com/office/drawing/2014/main" id="{C534CA2F-F9C6-432F-88E1-A540186335F0}"/>
                </a:ext>
              </a:extLst>
            </p:cNvPr>
            <p:cNvSpPr/>
            <p:nvPr/>
          </p:nvSpPr>
          <p:spPr>
            <a:xfrm>
              <a:off x="297185" y="1582721"/>
              <a:ext cx="1860331" cy="3118952"/>
            </a:xfrm>
            <a:prstGeom prst="roundRect">
              <a:avLst>
                <a:gd name="adj" fmla="val 10000"/>
              </a:avLst>
            </a:prstGeom>
            <a:ln>
              <a:solidFill>
                <a:schemeClr val="accent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5" name="Rectangle: Rounded Corners 6">
              <a:extLst>
                <a:ext uri="{FF2B5EF4-FFF2-40B4-BE49-F238E27FC236}">
                  <a16:creationId xmlns:a16="http://schemas.microsoft.com/office/drawing/2014/main" id="{3D3C8FE2-E028-481B-B47E-1395DC259A75}"/>
                </a:ext>
              </a:extLst>
            </p:cNvPr>
            <p:cNvSpPr txBox="1"/>
            <p:nvPr/>
          </p:nvSpPr>
          <p:spPr>
            <a:xfrm>
              <a:off x="351672" y="1637208"/>
              <a:ext cx="1751357" cy="300997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9568" tIns="99568" rIns="99568" bIns="99568" numCol="1" spcCol="1270" anchor="t" anchorCtr="0">
              <a:noAutofit/>
            </a:bodyPr>
            <a:lstStyle/>
            <a:p>
              <a:pPr marL="114300" lvl="1" indent="0" algn="l" defTabSz="622300">
                <a:lnSpc>
                  <a:spcPct val="90000"/>
                </a:lnSpc>
                <a:spcBef>
                  <a:spcPct val="0"/>
                </a:spcBef>
                <a:spcAft>
                  <a:spcPct val="15000"/>
                </a:spcAft>
                <a:buNone/>
              </a:pPr>
              <a:r>
                <a:rPr lang="en-US" sz="1400" kern="1200" dirty="0">
                  <a:solidFill>
                    <a:schemeClr val="tx1"/>
                  </a:solidFill>
                </a:rPr>
                <a:t>Strategic</a:t>
              </a:r>
            </a:p>
            <a:p>
              <a:pPr marL="114300" lvl="1" indent="0" algn="l" defTabSz="622300">
                <a:lnSpc>
                  <a:spcPct val="90000"/>
                </a:lnSpc>
                <a:spcBef>
                  <a:spcPct val="0"/>
                </a:spcBef>
                <a:spcAft>
                  <a:spcPct val="15000"/>
                </a:spcAft>
                <a:buNone/>
              </a:pPr>
              <a:r>
                <a:rPr lang="en-US" sz="1400" dirty="0">
                  <a:solidFill>
                    <a:schemeClr val="tx1"/>
                  </a:solidFill>
                </a:rPr>
                <a:t>Plans</a:t>
              </a:r>
              <a:endParaRPr lang="en-US" sz="1400" kern="1200" dirty="0">
                <a:solidFill>
                  <a:schemeClr val="tx1"/>
                </a:solidFill>
              </a:endParaRPr>
            </a:p>
            <a:p>
              <a:pPr marL="514350" lvl="2" indent="-285750" algn="l" defTabSz="622300">
                <a:lnSpc>
                  <a:spcPct val="90000"/>
                </a:lnSpc>
                <a:spcBef>
                  <a:spcPct val="0"/>
                </a:spcBef>
                <a:spcAft>
                  <a:spcPct val="15000"/>
                </a:spcAft>
                <a:buFont typeface="Arial" panose="020B0604020202020204" pitchFamily="34" charset="0"/>
                <a:buChar char="•"/>
              </a:pPr>
              <a:r>
                <a:rPr lang="en-US" sz="1400" i="1" kern="1200" dirty="0">
                  <a:solidFill>
                    <a:schemeClr val="tx1"/>
                  </a:solidFill>
                </a:rPr>
                <a:t>Objectives</a:t>
              </a:r>
            </a:p>
            <a:p>
              <a:pPr marL="514350" lvl="2" indent="-285750" algn="l" defTabSz="622300">
                <a:lnSpc>
                  <a:spcPct val="90000"/>
                </a:lnSpc>
                <a:spcBef>
                  <a:spcPct val="0"/>
                </a:spcBef>
                <a:spcAft>
                  <a:spcPct val="15000"/>
                </a:spcAft>
                <a:buFont typeface="Arial" panose="020B0604020202020204" pitchFamily="34" charset="0"/>
                <a:buChar char="•"/>
              </a:pPr>
              <a:r>
                <a:rPr lang="en-US" sz="1400" i="1" kern="1200" dirty="0">
                  <a:solidFill>
                    <a:schemeClr val="tx1"/>
                  </a:solidFill>
                </a:rPr>
                <a:t>Str</a:t>
              </a:r>
              <a:r>
                <a:rPr lang="en-US" sz="1400" i="1" dirty="0">
                  <a:solidFill>
                    <a:schemeClr val="tx1"/>
                  </a:solidFill>
                </a:rPr>
                <a:t>ategic Priorities</a:t>
              </a:r>
              <a:endParaRPr lang="en-US" sz="1400" i="1" kern="1200" dirty="0">
                <a:solidFill>
                  <a:schemeClr val="tx1"/>
                </a:solidFill>
              </a:endParaRPr>
            </a:p>
            <a:p>
              <a:pPr marL="514350" lvl="2" indent="-285750" algn="l" defTabSz="622300">
                <a:lnSpc>
                  <a:spcPct val="90000"/>
                </a:lnSpc>
                <a:spcBef>
                  <a:spcPct val="0"/>
                </a:spcBef>
                <a:spcAft>
                  <a:spcPct val="15000"/>
                </a:spcAft>
                <a:buFont typeface="Arial" panose="020B0604020202020204" pitchFamily="34" charset="0"/>
                <a:buChar char="•"/>
              </a:pPr>
              <a:r>
                <a:rPr lang="en-US" sz="1400" i="1" dirty="0">
                  <a:solidFill>
                    <a:schemeClr val="tx1"/>
                  </a:solidFill>
                </a:rPr>
                <a:t>Draft Key Metrics</a:t>
              </a:r>
              <a:endParaRPr lang="en-US" sz="1400" i="1" kern="1200" dirty="0">
                <a:solidFill>
                  <a:schemeClr val="tx1"/>
                </a:solidFill>
              </a:endParaRPr>
            </a:p>
            <a:p>
              <a:pPr marL="114300" marR="0" lvl="1" indent="-114300" algn="l" defTabSz="622300" rtl="0" eaLnBrk="1" fontAlgn="auto" latinLnBrk="0" hangingPunct="1">
                <a:lnSpc>
                  <a:spcPct val="90000"/>
                </a:lnSpc>
                <a:spcBef>
                  <a:spcPct val="0"/>
                </a:spcBef>
                <a:spcAft>
                  <a:spcPct val="15000"/>
                </a:spcAft>
                <a:buClrTx/>
                <a:buSzTx/>
                <a:buFontTx/>
                <a:buNone/>
                <a:tabLst/>
                <a:defRPr/>
              </a:pPr>
              <a:endParaRPr lang="en-US" sz="1400" b="1" i="0" kern="1200" dirty="0">
                <a:solidFill>
                  <a:schemeClr val="tx1"/>
                </a:solidFill>
              </a:endParaRPr>
            </a:p>
            <a:p>
              <a:pPr marL="114300" marR="0" lvl="1" indent="-114300" algn="l" defTabSz="622300" rtl="0" eaLnBrk="1" fontAlgn="auto" latinLnBrk="0" hangingPunct="1">
                <a:lnSpc>
                  <a:spcPct val="90000"/>
                </a:lnSpc>
                <a:spcBef>
                  <a:spcPct val="0"/>
                </a:spcBef>
                <a:spcAft>
                  <a:spcPct val="15000"/>
                </a:spcAft>
                <a:buClrTx/>
                <a:buSzTx/>
                <a:buFontTx/>
                <a:buNone/>
                <a:tabLst/>
                <a:defRPr/>
              </a:pPr>
              <a:endParaRPr lang="en-US" sz="1400" b="1" i="0" kern="1200" dirty="0">
                <a:solidFill>
                  <a:schemeClr val="tx1"/>
                </a:solidFill>
              </a:endParaRPr>
            </a:p>
            <a:p>
              <a:pPr marL="114300" marR="0" lvl="1" indent="-114300" algn="l" defTabSz="622300" rtl="0" eaLnBrk="1" fontAlgn="auto" latinLnBrk="0" hangingPunct="1">
                <a:lnSpc>
                  <a:spcPct val="90000"/>
                </a:lnSpc>
                <a:spcBef>
                  <a:spcPct val="0"/>
                </a:spcBef>
                <a:spcAft>
                  <a:spcPct val="15000"/>
                </a:spcAft>
                <a:buClrTx/>
                <a:buSzTx/>
                <a:buFontTx/>
                <a:buNone/>
                <a:tabLst/>
                <a:defRPr/>
              </a:pPr>
              <a:endParaRPr lang="en-US" sz="1400" b="1" i="0" kern="1200" dirty="0">
                <a:solidFill>
                  <a:schemeClr val="tx1"/>
                </a:solidFill>
              </a:endParaRPr>
            </a:p>
            <a:p>
              <a:pPr marL="114300" marR="0" lvl="1" indent="-114300" algn="l" defTabSz="622300" rtl="0" eaLnBrk="1" fontAlgn="auto" latinLnBrk="0" hangingPunct="1">
                <a:lnSpc>
                  <a:spcPct val="90000"/>
                </a:lnSpc>
                <a:spcBef>
                  <a:spcPct val="0"/>
                </a:spcBef>
                <a:spcAft>
                  <a:spcPct val="15000"/>
                </a:spcAft>
                <a:buClrTx/>
                <a:buSzTx/>
                <a:buFontTx/>
                <a:buNone/>
                <a:tabLst/>
                <a:defRPr/>
              </a:pPr>
              <a:endParaRPr lang="en-US" sz="1400" b="1" kern="1200" dirty="0">
                <a:solidFill>
                  <a:schemeClr val="tx1"/>
                </a:solidFill>
              </a:endParaRPr>
            </a:p>
          </p:txBody>
        </p:sp>
      </p:grpSp>
      <p:sp>
        <p:nvSpPr>
          <p:cNvPr id="56" name="TextBox 55">
            <a:extLst>
              <a:ext uri="{FF2B5EF4-FFF2-40B4-BE49-F238E27FC236}">
                <a16:creationId xmlns:a16="http://schemas.microsoft.com/office/drawing/2014/main" id="{D95B6D1B-BEE6-4A59-9F3F-39D3496B4A84}"/>
              </a:ext>
            </a:extLst>
          </p:cNvPr>
          <p:cNvSpPr txBox="1"/>
          <p:nvPr/>
        </p:nvSpPr>
        <p:spPr>
          <a:xfrm>
            <a:off x="6187895" y="1929762"/>
            <a:ext cx="1739359" cy="307777"/>
          </a:xfrm>
          <a:prstGeom prst="rect">
            <a:avLst/>
          </a:prstGeom>
          <a:noFill/>
        </p:spPr>
        <p:txBody>
          <a:bodyPr wrap="square" rtlCol="0">
            <a:spAutoFit/>
          </a:bodyPr>
          <a:lstStyle/>
          <a:p>
            <a:pPr algn="ctr"/>
            <a:r>
              <a:rPr lang="en-US" sz="1400" b="1" dirty="0"/>
              <a:t>December-January</a:t>
            </a:r>
          </a:p>
        </p:txBody>
      </p:sp>
    </p:spTree>
    <p:extLst>
      <p:ext uri="{BB962C8B-B14F-4D97-AF65-F5344CB8AC3E}">
        <p14:creationId xmlns:p14="http://schemas.microsoft.com/office/powerpoint/2010/main" val="7471440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3EE6FA-4184-4981-B934-8614176A5929}"/>
              </a:ext>
            </a:extLst>
          </p:cNvPr>
          <p:cNvSpPr>
            <a:spLocks noGrp="1"/>
          </p:cNvSpPr>
          <p:nvPr>
            <p:ph idx="1"/>
          </p:nvPr>
        </p:nvSpPr>
        <p:spPr>
          <a:xfrm>
            <a:off x="4865486" y="2565779"/>
            <a:ext cx="6488314" cy="2911095"/>
          </a:xfrm>
        </p:spPr>
        <p:txBody>
          <a:bodyPr>
            <a:normAutofit/>
          </a:bodyPr>
          <a:lstStyle/>
          <a:p>
            <a:pPr marL="0" marR="0" indent="0">
              <a:spcBef>
                <a:spcPts val="0"/>
              </a:spcBef>
              <a:spcAft>
                <a:spcPts val="0"/>
              </a:spcAft>
              <a:buNone/>
            </a:pPr>
            <a:r>
              <a:rPr lang="en-US" sz="2400" i="1" dirty="0">
                <a:solidFill>
                  <a:schemeClr val="tx2"/>
                </a:solidFill>
                <a:effectLst/>
                <a:latin typeface="Calibri" panose="020F0502020204030204" pitchFamily="34" charset="0"/>
                <a:ea typeface="Calibri" panose="020F0502020204030204" pitchFamily="34" charset="0"/>
              </a:rPr>
              <a:t>“The ESOP Strategic Planning process was the most inclusive of any I have worked on.  The task force insisted on more open forums, advisory meetings, surveys, department meetings, one-on-ones, etc. and I saw why.  The faculty, staff and students participated in great numbers and offered terrific ideas.  It is a special community with strategic leadership.”</a:t>
            </a:r>
            <a:endParaRPr lang="en-US" sz="1800" dirty="0">
              <a:solidFill>
                <a:schemeClr val="tx2"/>
              </a:solidFill>
              <a:effectLst/>
              <a:latin typeface="Calibri" panose="020F0502020204030204" pitchFamily="34" charset="0"/>
              <a:ea typeface="Calibri" panose="020F0502020204030204" pitchFamily="34" charset="0"/>
            </a:endParaRPr>
          </a:p>
        </p:txBody>
      </p:sp>
      <p:sp>
        <p:nvSpPr>
          <p:cNvPr id="4" name="Rectangle 3">
            <a:extLst>
              <a:ext uri="{FF2B5EF4-FFF2-40B4-BE49-F238E27FC236}">
                <a16:creationId xmlns:a16="http://schemas.microsoft.com/office/drawing/2014/main" id="{1A3AB81D-5AF5-4C14-9959-5EA1037BBA47}"/>
              </a:ext>
            </a:extLst>
          </p:cNvPr>
          <p:cNvSpPr>
            <a:spLocks noChangeAspect="1"/>
          </p:cNvSpPr>
          <p:nvPr/>
        </p:nvSpPr>
        <p:spPr>
          <a:xfrm>
            <a:off x="1266990" y="1946654"/>
            <a:ext cx="2953514" cy="2625345"/>
          </a:xfrm>
          <a:prstGeom prst="rect">
            <a:avLst/>
          </a:prstGeom>
          <a:blipFill dpi="0" rotWithShape="1">
            <a:blip r:embed="rId2" cstate="print">
              <a:extLst>
                <a:ext uri="{28A0092B-C50C-407E-A947-70E740481C1C}">
                  <a14:useLocalDpi xmlns:a14="http://schemas.microsoft.com/office/drawing/2010/main" val="0"/>
                </a:ext>
              </a:extLst>
            </a:blip>
            <a:srcRect/>
            <a:stretch>
              <a:fillRect l="1278" t="-5676" r="-1278" b="-58324"/>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hueOff val="0"/>
                  <a:satOff val="0"/>
                  <a:lumOff val="0"/>
                  <a:alphaOff val="0"/>
                </a:prstClr>
              </a:solidFill>
              <a:effectLst/>
              <a:uLnTx/>
              <a:uFillTx/>
              <a:latin typeface="Calibri"/>
              <a:ea typeface="+mn-ea"/>
              <a:cs typeface="+mn-cs"/>
            </a:endParaRPr>
          </a:p>
        </p:txBody>
      </p:sp>
      <p:sp>
        <p:nvSpPr>
          <p:cNvPr id="6" name="TextBox 5">
            <a:extLst>
              <a:ext uri="{FF2B5EF4-FFF2-40B4-BE49-F238E27FC236}">
                <a16:creationId xmlns:a16="http://schemas.microsoft.com/office/drawing/2014/main" id="{3351D4FD-8AB0-467F-8CA3-741549F74800}"/>
              </a:ext>
            </a:extLst>
          </p:cNvPr>
          <p:cNvSpPr txBox="1"/>
          <p:nvPr/>
        </p:nvSpPr>
        <p:spPr>
          <a:xfrm>
            <a:off x="1266990" y="4666387"/>
            <a:ext cx="3295485" cy="1477328"/>
          </a:xfrm>
          <a:prstGeom prst="rect">
            <a:avLst/>
          </a:prstGeom>
          <a:noFill/>
        </p:spPr>
        <p:txBody>
          <a:bodyPr wrap="square">
            <a:spAutoFit/>
          </a:bodyPr>
          <a:lstStyle/>
          <a:p>
            <a:pPr marL="0" marR="0" indent="0">
              <a:spcBef>
                <a:spcPts val="0"/>
              </a:spcBef>
              <a:spcAft>
                <a:spcPts val="0"/>
              </a:spcAft>
              <a:buNone/>
            </a:pPr>
            <a:r>
              <a:rPr lang="en-US" sz="1800" b="1" dirty="0">
                <a:solidFill>
                  <a:srgbClr val="004080"/>
                </a:solidFill>
                <a:effectLst/>
                <a:latin typeface="Tahoma" panose="020B0604030504040204" pitchFamily="34" charset="0"/>
                <a:ea typeface="Calibri" panose="020F0502020204030204" pitchFamily="34" charset="0"/>
              </a:rPr>
              <a:t>Paul N. Friga, Ph.D.</a:t>
            </a:r>
            <a:r>
              <a:rPr lang="en-US" sz="1800" dirty="0">
                <a:solidFill>
                  <a:srgbClr val="1F497D"/>
                </a:solidFill>
                <a:effectLst/>
                <a:latin typeface="Times New Roman" panose="02020603050405020304" pitchFamily="18" charset="0"/>
                <a:ea typeface="Calibri" panose="020F0502020204030204" pitchFamily="34" charset="0"/>
              </a:rPr>
              <a:t> </a:t>
            </a:r>
            <a:br>
              <a:rPr lang="en-US" sz="1800" dirty="0">
                <a:solidFill>
                  <a:srgbClr val="1F497D"/>
                </a:solidFill>
                <a:effectLst/>
                <a:latin typeface="Times New Roman" panose="02020603050405020304" pitchFamily="18" charset="0"/>
                <a:ea typeface="Calibri" panose="020F0502020204030204" pitchFamily="34" charset="0"/>
              </a:rPr>
            </a:br>
            <a:r>
              <a:rPr lang="en-US" sz="1800" dirty="0">
                <a:solidFill>
                  <a:srgbClr val="004080"/>
                </a:solidFill>
                <a:effectLst/>
                <a:latin typeface="Tahoma" panose="020B0604030504040204" pitchFamily="34" charset="0"/>
                <a:ea typeface="Calibri" panose="020F0502020204030204" pitchFamily="34" charset="0"/>
              </a:rPr>
              <a:t>Clinical Associate Professor of</a:t>
            </a:r>
          </a:p>
          <a:p>
            <a:pPr marL="0" marR="0" indent="0">
              <a:spcBef>
                <a:spcPts val="0"/>
              </a:spcBef>
              <a:spcAft>
                <a:spcPts val="0"/>
              </a:spcAft>
              <a:buNone/>
            </a:pPr>
            <a:r>
              <a:rPr lang="en-US" sz="1800" dirty="0">
                <a:solidFill>
                  <a:srgbClr val="004080"/>
                </a:solidFill>
                <a:effectLst/>
                <a:latin typeface="Tahoma" panose="020B0604030504040204" pitchFamily="34" charset="0"/>
                <a:ea typeface="Calibri" panose="020F0502020204030204" pitchFamily="34" charset="0"/>
              </a:rPr>
              <a:t>Strategy and Entrepreneurship</a:t>
            </a:r>
            <a:endParaRPr lang="en-US" sz="1800" dirty="0">
              <a:effectLst/>
              <a:latin typeface="Calibri" panose="020F0502020204030204" pitchFamily="34" charset="0"/>
              <a:ea typeface="Calibri" panose="020F0502020204030204" pitchFamily="34" charset="0"/>
            </a:endParaRPr>
          </a:p>
          <a:p>
            <a:pPr marL="0" indent="0">
              <a:buNone/>
            </a:pPr>
            <a:r>
              <a:rPr lang="en-US" sz="1800" dirty="0">
                <a:solidFill>
                  <a:srgbClr val="004080"/>
                </a:solidFill>
                <a:effectLst/>
                <a:latin typeface="Tahoma" panose="020B0604030504040204" pitchFamily="34" charset="0"/>
                <a:ea typeface="Calibri" panose="020F0502020204030204" pitchFamily="34" charset="0"/>
              </a:rPr>
              <a:t>UNC Chapel Hill</a:t>
            </a:r>
            <a:r>
              <a:rPr lang="en-US" sz="1800" dirty="0">
                <a:solidFill>
                  <a:srgbClr val="1F497D"/>
                </a:solidFill>
                <a:effectLst/>
                <a:latin typeface="Times New Roman" panose="02020603050405020304" pitchFamily="18" charset="0"/>
                <a:ea typeface="Calibri" panose="020F0502020204030204" pitchFamily="34" charset="0"/>
              </a:rPr>
              <a:t> </a:t>
            </a:r>
            <a:br>
              <a:rPr lang="en-US" sz="1800" dirty="0">
                <a:solidFill>
                  <a:srgbClr val="1F497D"/>
                </a:solidFill>
                <a:effectLst/>
                <a:latin typeface="Times New Roman" panose="02020603050405020304" pitchFamily="18" charset="0"/>
                <a:ea typeface="Calibri" panose="020F0502020204030204" pitchFamily="34" charset="0"/>
              </a:rPr>
            </a:br>
            <a:r>
              <a:rPr lang="en-US" sz="1800" dirty="0">
                <a:solidFill>
                  <a:srgbClr val="004080"/>
                </a:solidFill>
                <a:effectLst/>
                <a:latin typeface="Tahoma" panose="020B0604030504040204" pitchFamily="34" charset="0"/>
                <a:ea typeface="Calibri" panose="020F0502020204030204" pitchFamily="34" charset="0"/>
              </a:rPr>
              <a:t>Kenan-Flagler Business School</a:t>
            </a:r>
            <a:r>
              <a:rPr lang="en-US" sz="1800" dirty="0">
                <a:solidFill>
                  <a:srgbClr val="1F497D"/>
                </a:solidFill>
                <a:effectLst/>
                <a:latin typeface="Times New Roman" panose="02020603050405020304" pitchFamily="18" charset="0"/>
                <a:ea typeface="Calibri" panose="020F0502020204030204" pitchFamily="34" charset="0"/>
              </a:rPr>
              <a:t> </a:t>
            </a:r>
            <a:endParaRPr lang="en-US" dirty="0"/>
          </a:p>
        </p:txBody>
      </p:sp>
      <p:sp>
        <p:nvSpPr>
          <p:cNvPr id="7" name="Title 1">
            <a:extLst>
              <a:ext uri="{FF2B5EF4-FFF2-40B4-BE49-F238E27FC236}">
                <a16:creationId xmlns:a16="http://schemas.microsoft.com/office/drawing/2014/main" id="{FF803897-F911-4141-A870-E95D43E526FE}"/>
              </a:ext>
            </a:extLst>
          </p:cNvPr>
          <p:cNvSpPr>
            <a:spLocks noGrp="1"/>
          </p:cNvSpPr>
          <p:nvPr>
            <p:ph type="title"/>
          </p:nvPr>
        </p:nvSpPr>
        <p:spPr>
          <a:xfrm>
            <a:off x="838200" y="365125"/>
            <a:ext cx="10515600" cy="1325563"/>
          </a:xfrm>
        </p:spPr>
        <p:txBody>
          <a:bodyPr/>
          <a:lstStyle/>
          <a:p>
            <a:r>
              <a:rPr lang="en-US" b="1" dirty="0">
                <a:solidFill>
                  <a:schemeClr val="accent5"/>
                </a:solidFill>
              </a:rPr>
              <a:t>Planning and Engagement</a:t>
            </a:r>
          </a:p>
        </p:txBody>
      </p:sp>
      <p:sp>
        <p:nvSpPr>
          <p:cNvPr id="2" name="Rectangle 1">
            <a:extLst>
              <a:ext uri="{FF2B5EF4-FFF2-40B4-BE49-F238E27FC236}">
                <a16:creationId xmlns:a16="http://schemas.microsoft.com/office/drawing/2014/main" id="{6D1E1164-FD34-4925-A90A-56993CF6193E}"/>
              </a:ext>
            </a:extLst>
          </p:cNvPr>
          <p:cNvSpPr/>
          <p:nvPr/>
        </p:nvSpPr>
        <p:spPr>
          <a:xfrm>
            <a:off x="1019174" y="1652587"/>
            <a:ext cx="10637637" cy="4700587"/>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Chart&#10;&#10;Description automatically generated">
            <a:extLst>
              <a:ext uri="{FF2B5EF4-FFF2-40B4-BE49-F238E27FC236}">
                <a16:creationId xmlns:a16="http://schemas.microsoft.com/office/drawing/2014/main" id="{82108AA1-8884-4DA2-A6C6-361FF06CECEE}"/>
              </a:ext>
            </a:extLst>
          </p:cNvPr>
          <p:cNvPicPr>
            <a:picLocks noChangeAspect="1"/>
          </p:cNvPicPr>
          <p:nvPr/>
        </p:nvPicPr>
        <p:blipFill>
          <a:blip r:embed="rId3"/>
          <a:stretch>
            <a:fillRect/>
          </a:stretch>
        </p:blipFill>
        <p:spPr>
          <a:xfrm>
            <a:off x="11257280" y="5679440"/>
            <a:ext cx="441960" cy="957580"/>
          </a:xfrm>
          <a:prstGeom prst="rect">
            <a:avLst/>
          </a:prstGeom>
        </p:spPr>
      </p:pic>
      <p:sp>
        <p:nvSpPr>
          <p:cNvPr id="9" name="TextBox 8">
            <a:extLst>
              <a:ext uri="{FF2B5EF4-FFF2-40B4-BE49-F238E27FC236}">
                <a16:creationId xmlns:a16="http://schemas.microsoft.com/office/drawing/2014/main" id="{3F260A14-E398-49A0-B31B-6ADC231A462B}"/>
              </a:ext>
            </a:extLst>
          </p:cNvPr>
          <p:cNvSpPr txBox="1"/>
          <p:nvPr/>
        </p:nvSpPr>
        <p:spPr>
          <a:xfrm>
            <a:off x="11218545" y="6283960"/>
            <a:ext cx="548640" cy="307777"/>
          </a:xfrm>
          <a:prstGeom prst="rect">
            <a:avLst/>
          </a:prstGeom>
          <a:noFill/>
        </p:spPr>
        <p:txBody>
          <a:bodyPr wrap="square" rtlCol="0">
            <a:spAutoFit/>
          </a:bodyPr>
          <a:lstStyle/>
          <a:p>
            <a:pPr algn="ctr"/>
            <a:r>
              <a:rPr lang="en-US" sz="1400" dirty="0">
                <a:solidFill>
                  <a:schemeClr val="bg1"/>
                </a:solidFill>
              </a:rPr>
              <a:t>5</a:t>
            </a:r>
          </a:p>
        </p:txBody>
      </p:sp>
    </p:spTree>
    <p:extLst>
      <p:ext uri="{BB962C8B-B14F-4D97-AF65-F5344CB8AC3E}">
        <p14:creationId xmlns:p14="http://schemas.microsoft.com/office/powerpoint/2010/main" val="26663964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6367A86-39B8-4DE5-B3EC-657F22D84152}"/>
              </a:ext>
            </a:extLst>
          </p:cNvPr>
          <p:cNvPicPr>
            <a:picLocks noChangeAspect="1"/>
          </p:cNvPicPr>
          <p:nvPr/>
        </p:nvPicPr>
        <p:blipFill rotWithShape="1">
          <a:blip r:embed="rId2"/>
          <a:srcRect l="7187" t="17361" r="8438" b="21667"/>
          <a:stretch/>
        </p:blipFill>
        <p:spPr>
          <a:xfrm>
            <a:off x="1276350" y="1600200"/>
            <a:ext cx="10287000" cy="4181476"/>
          </a:xfrm>
          <a:prstGeom prst="rect">
            <a:avLst/>
          </a:prstGeom>
        </p:spPr>
      </p:pic>
      <p:sp>
        <p:nvSpPr>
          <p:cNvPr id="6" name="Title 1">
            <a:extLst>
              <a:ext uri="{FF2B5EF4-FFF2-40B4-BE49-F238E27FC236}">
                <a16:creationId xmlns:a16="http://schemas.microsoft.com/office/drawing/2014/main" id="{2820C15A-1D85-4223-854C-77836CCE8FE5}"/>
              </a:ext>
            </a:extLst>
          </p:cNvPr>
          <p:cNvSpPr>
            <a:spLocks noGrp="1"/>
          </p:cNvSpPr>
          <p:nvPr>
            <p:ph type="title"/>
          </p:nvPr>
        </p:nvSpPr>
        <p:spPr>
          <a:xfrm>
            <a:off x="838200" y="365125"/>
            <a:ext cx="10515600" cy="1325563"/>
          </a:xfrm>
        </p:spPr>
        <p:txBody>
          <a:bodyPr/>
          <a:lstStyle/>
          <a:p>
            <a:r>
              <a:rPr lang="en-US" b="1" dirty="0">
                <a:solidFill>
                  <a:schemeClr val="accent5"/>
                </a:solidFill>
              </a:rPr>
              <a:t>Our Learnings</a:t>
            </a:r>
          </a:p>
        </p:txBody>
      </p:sp>
      <p:sp>
        <p:nvSpPr>
          <p:cNvPr id="2" name="Rectangle 1">
            <a:extLst>
              <a:ext uri="{FF2B5EF4-FFF2-40B4-BE49-F238E27FC236}">
                <a16:creationId xmlns:a16="http://schemas.microsoft.com/office/drawing/2014/main" id="{CFF1C7FC-46A9-4145-A874-AF312FFF5798}"/>
              </a:ext>
            </a:extLst>
          </p:cNvPr>
          <p:cNvSpPr/>
          <p:nvPr/>
        </p:nvSpPr>
        <p:spPr>
          <a:xfrm rot="16200000">
            <a:off x="192883" y="2516983"/>
            <a:ext cx="1905003" cy="26193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Internal</a:t>
            </a:r>
          </a:p>
        </p:txBody>
      </p:sp>
      <p:sp>
        <p:nvSpPr>
          <p:cNvPr id="5" name="Rectangle 4">
            <a:extLst>
              <a:ext uri="{FF2B5EF4-FFF2-40B4-BE49-F238E27FC236}">
                <a16:creationId xmlns:a16="http://schemas.microsoft.com/office/drawing/2014/main" id="{3618DB96-F578-4E62-9DF1-1E151982438A}"/>
              </a:ext>
            </a:extLst>
          </p:cNvPr>
          <p:cNvSpPr/>
          <p:nvPr/>
        </p:nvSpPr>
        <p:spPr>
          <a:xfrm rot="16200000">
            <a:off x="197646" y="4521996"/>
            <a:ext cx="1905003" cy="271459"/>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External</a:t>
            </a:r>
          </a:p>
        </p:txBody>
      </p:sp>
      <p:sp>
        <p:nvSpPr>
          <p:cNvPr id="7" name="Rectangle 6">
            <a:extLst>
              <a:ext uri="{FF2B5EF4-FFF2-40B4-BE49-F238E27FC236}">
                <a16:creationId xmlns:a16="http://schemas.microsoft.com/office/drawing/2014/main" id="{6A0C1806-3896-42C5-9E0A-3EDD3FCBB9D6}"/>
              </a:ext>
            </a:extLst>
          </p:cNvPr>
          <p:cNvSpPr/>
          <p:nvPr/>
        </p:nvSpPr>
        <p:spPr>
          <a:xfrm>
            <a:off x="1350169" y="5703092"/>
            <a:ext cx="5041105" cy="261937"/>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Leverage</a:t>
            </a:r>
          </a:p>
        </p:txBody>
      </p:sp>
      <p:sp>
        <p:nvSpPr>
          <p:cNvPr id="8" name="Rectangle 7">
            <a:extLst>
              <a:ext uri="{FF2B5EF4-FFF2-40B4-BE49-F238E27FC236}">
                <a16:creationId xmlns:a16="http://schemas.microsoft.com/office/drawing/2014/main" id="{0FFB16EB-77E7-40F5-B0F2-21E063885D62}"/>
              </a:ext>
            </a:extLst>
          </p:cNvPr>
          <p:cNvSpPr/>
          <p:nvPr/>
        </p:nvSpPr>
        <p:spPr>
          <a:xfrm>
            <a:off x="6426994" y="5703092"/>
            <a:ext cx="5041105" cy="261937"/>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Mitigate</a:t>
            </a:r>
          </a:p>
        </p:txBody>
      </p:sp>
      <p:pic>
        <p:nvPicPr>
          <p:cNvPr id="9" name="Picture 8" descr="Chart&#10;&#10;Description automatically generated">
            <a:extLst>
              <a:ext uri="{FF2B5EF4-FFF2-40B4-BE49-F238E27FC236}">
                <a16:creationId xmlns:a16="http://schemas.microsoft.com/office/drawing/2014/main" id="{BB403D0E-8DF9-44EC-BE3A-B7F3FF9E131E}"/>
              </a:ext>
            </a:extLst>
          </p:cNvPr>
          <p:cNvPicPr>
            <a:picLocks noChangeAspect="1"/>
          </p:cNvPicPr>
          <p:nvPr/>
        </p:nvPicPr>
        <p:blipFill>
          <a:blip r:embed="rId3"/>
          <a:stretch>
            <a:fillRect/>
          </a:stretch>
        </p:blipFill>
        <p:spPr>
          <a:xfrm>
            <a:off x="11257280" y="5679440"/>
            <a:ext cx="441960" cy="957580"/>
          </a:xfrm>
          <a:prstGeom prst="rect">
            <a:avLst/>
          </a:prstGeom>
        </p:spPr>
      </p:pic>
      <p:sp>
        <p:nvSpPr>
          <p:cNvPr id="10" name="TextBox 9">
            <a:extLst>
              <a:ext uri="{FF2B5EF4-FFF2-40B4-BE49-F238E27FC236}">
                <a16:creationId xmlns:a16="http://schemas.microsoft.com/office/drawing/2014/main" id="{3CEBD235-A961-4F0B-9E42-15E82A3AF227}"/>
              </a:ext>
            </a:extLst>
          </p:cNvPr>
          <p:cNvSpPr txBox="1"/>
          <p:nvPr/>
        </p:nvSpPr>
        <p:spPr>
          <a:xfrm>
            <a:off x="11218545" y="6283960"/>
            <a:ext cx="548640" cy="307777"/>
          </a:xfrm>
          <a:prstGeom prst="rect">
            <a:avLst/>
          </a:prstGeom>
          <a:noFill/>
        </p:spPr>
        <p:txBody>
          <a:bodyPr wrap="square" rtlCol="0">
            <a:spAutoFit/>
          </a:bodyPr>
          <a:lstStyle/>
          <a:p>
            <a:pPr algn="ctr"/>
            <a:r>
              <a:rPr lang="en-US" sz="1400" dirty="0">
                <a:solidFill>
                  <a:schemeClr val="bg1"/>
                </a:solidFill>
              </a:rPr>
              <a:t>6</a:t>
            </a:r>
          </a:p>
        </p:txBody>
      </p:sp>
    </p:spTree>
    <p:extLst>
      <p:ext uri="{BB962C8B-B14F-4D97-AF65-F5344CB8AC3E}">
        <p14:creationId xmlns:p14="http://schemas.microsoft.com/office/powerpoint/2010/main" val="38776036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CDB9139-4AFD-4EBD-8A2D-BB9413F1EAD9}"/>
              </a:ext>
            </a:extLst>
          </p:cNvPr>
          <p:cNvSpPr>
            <a:spLocks noGrp="1"/>
          </p:cNvSpPr>
          <p:nvPr>
            <p:ph type="title"/>
          </p:nvPr>
        </p:nvSpPr>
        <p:spPr>
          <a:xfrm>
            <a:off x="838200" y="365125"/>
            <a:ext cx="10515600" cy="1325563"/>
          </a:xfrm>
        </p:spPr>
        <p:txBody>
          <a:bodyPr/>
          <a:lstStyle/>
          <a:p>
            <a:r>
              <a:rPr lang="en-US" b="1" dirty="0">
                <a:solidFill>
                  <a:schemeClr val="accent5"/>
                </a:solidFill>
              </a:rPr>
              <a:t>Organizational and Fiscal Sustainability</a:t>
            </a:r>
          </a:p>
        </p:txBody>
      </p:sp>
      <p:sp>
        <p:nvSpPr>
          <p:cNvPr id="6" name="TextBox 5">
            <a:extLst>
              <a:ext uri="{FF2B5EF4-FFF2-40B4-BE49-F238E27FC236}">
                <a16:creationId xmlns:a16="http://schemas.microsoft.com/office/drawing/2014/main" id="{3CE70F8A-A0CE-44F2-8D04-31EB86794DB9}"/>
              </a:ext>
            </a:extLst>
          </p:cNvPr>
          <p:cNvSpPr txBox="1"/>
          <p:nvPr/>
        </p:nvSpPr>
        <p:spPr>
          <a:xfrm>
            <a:off x="9665223" y="2295208"/>
            <a:ext cx="2299677" cy="1077218"/>
          </a:xfrm>
          <a:prstGeom prst="rect">
            <a:avLst/>
          </a:prstGeom>
          <a:noFill/>
        </p:spPr>
        <p:txBody>
          <a:bodyPr wrap="square" rtlCol="0">
            <a:spAutoFit/>
          </a:bodyPr>
          <a:lstStyle/>
          <a:p>
            <a:pPr algn="ctr"/>
            <a:r>
              <a:rPr lang="en-US" sz="3200" dirty="0">
                <a:solidFill>
                  <a:srgbClr val="FF0000"/>
                </a:solidFill>
                <a:effectLst/>
                <a:latin typeface="Calibri" panose="020F0502020204030204" pitchFamily="34" charset="0"/>
                <a:ea typeface="Calibri" panose="020F0502020204030204" pitchFamily="34" charset="0"/>
              </a:rPr>
              <a:t>$4,390,573</a:t>
            </a:r>
          </a:p>
          <a:p>
            <a:pPr algn="ctr"/>
            <a:r>
              <a:rPr lang="en-US" sz="3200" dirty="0">
                <a:solidFill>
                  <a:srgbClr val="FF0000"/>
                </a:solidFill>
                <a:latin typeface="Calibri" panose="020F0502020204030204" pitchFamily="34" charset="0"/>
              </a:rPr>
              <a:t>Deficit</a:t>
            </a:r>
            <a:endParaRPr lang="en-US" sz="3200" dirty="0">
              <a:solidFill>
                <a:srgbClr val="FF0000"/>
              </a:solidFill>
            </a:endParaRPr>
          </a:p>
        </p:txBody>
      </p:sp>
      <p:graphicFrame>
        <p:nvGraphicFramePr>
          <p:cNvPr id="5" name="Chart 4">
            <a:extLst>
              <a:ext uri="{FF2B5EF4-FFF2-40B4-BE49-F238E27FC236}">
                <a16:creationId xmlns:a16="http://schemas.microsoft.com/office/drawing/2014/main" id="{0DBC0F62-3AB0-45BD-A0E2-7407DCCAD973}"/>
              </a:ext>
            </a:extLst>
          </p:cNvPr>
          <p:cNvGraphicFramePr>
            <a:graphicFrameLocks/>
          </p:cNvGraphicFramePr>
          <p:nvPr>
            <p:extLst>
              <p:ext uri="{D42A27DB-BD31-4B8C-83A1-F6EECF244321}">
                <p14:modId xmlns:p14="http://schemas.microsoft.com/office/powerpoint/2010/main" val="3117729281"/>
              </p:ext>
            </p:extLst>
          </p:nvPr>
        </p:nvGraphicFramePr>
        <p:xfrm>
          <a:off x="838200" y="1455938"/>
          <a:ext cx="9438123" cy="4865304"/>
        </p:xfrm>
        <a:graphic>
          <a:graphicData uri="http://schemas.openxmlformats.org/drawingml/2006/chart">
            <c:chart xmlns:c="http://schemas.openxmlformats.org/drawingml/2006/chart" xmlns:r="http://schemas.openxmlformats.org/officeDocument/2006/relationships" r:id="rId2"/>
          </a:graphicData>
        </a:graphic>
      </p:graphicFrame>
      <p:pic>
        <p:nvPicPr>
          <p:cNvPr id="8" name="Picture 7" descr="Chart&#10;&#10;Description automatically generated">
            <a:extLst>
              <a:ext uri="{FF2B5EF4-FFF2-40B4-BE49-F238E27FC236}">
                <a16:creationId xmlns:a16="http://schemas.microsoft.com/office/drawing/2014/main" id="{D27AC6C4-824E-4F71-9AC1-CC212D3130CE}"/>
              </a:ext>
            </a:extLst>
          </p:cNvPr>
          <p:cNvPicPr>
            <a:picLocks noChangeAspect="1"/>
          </p:cNvPicPr>
          <p:nvPr/>
        </p:nvPicPr>
        <p:blipFill>
          <a:blip r:embed="rId3"/>
          <a:stretch>
            <a:fillRect/>
          </a:stretch>
        </p:blipFill>
        <p:spPr>
          <a:xfrm>
            <a:off x="11257280" y="5679440"/>
            <a:ext cx="441960" cy="957580"/>
          </a:xfrm>
          <a:prstGeom prst="rect">
            <a:avLst/>
          </a:prstGeom>
        </p:spPr>
      </p:pic>
      <p:sp>
        <p:nvSpPr>
          <p:cNvPr id="9" name="TextBox 8">
            <a:extLst>
              <a:ext uri="{FF2B5EF4-FFF2-40B4-BE49-F238E27FC236}">
                <a16:creationId xmlns:a16="http://schemas.microsoft.com/office/drawing/2014/main" id="{2FB7DF58-63DA-4CC5-B877-ED6D5EF6FE91}"/>
              </a:ext>
            </a:extLst>
          </p:cNvPr>
          <p:cNvSpPr txBox="1"/>
          <p:nvPr/>
        </p:nvSpPr>
        <p:spPr>
          <a:xfrm>
            <a:off x="11218545" y="6283960"/>
            <a:ext cx="548640" cy="307777"/>
          </a:xfrm>
          <a:prstGeom prst="rect">
            <a:avLst/>
          </a:prstGeom>
          <a:noFill/>
        </p:spPr>
        <p:txBody>
          <a:bodyPr wrap="square" rtlCol="0">
            <a:spAutoFit/>
          </a:bodyPr>
          <a:lstStyle/>
          <a:p>
            <a:pPr algn="ctr"/>
            <a:r>
              <a:rPr lang="en-US" sz="1400" dirty="0">
                <a:solidFill>
                  <a:schemeClr val="bg1"/>
                </a:solidFill>
              </a:rPr>
              <a:t>7</a:t>
            </a:r>
          </a:p>
        </p:txBody>
      </p:sp>
    </p:spTree>
    <p:extLst>
      <p:ext uri="{BB962C8B-B14F-4D97-AF65-F5344CB8AC3E}">
        <p14:creationId xmlns:p14="http://schemas.microsoft.com/office/powerpoint/2010/main" val="36530217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6DFA4-202B-4481-9EB5-462483FA0E4F}"/>
              </a:ext>
            </a:extLst>
          </p:cNvPr>
          <p:cNvSpPr>
            <a:spLocks noGrp="1"/>
          </p:cNvSpPr>
          <p:nvPr>
            <p:ph type="title"/>
          </p:nvPr>
        </p:nvSpPr>
        <p:spPr/>
        <p:txBody>
          <a:bodyPr/>
          <a:lstStyle/>
          <a:p>
            <a:r>
              <a:rPr lang="en-US" b="1" dirty="0">
                <a:solidFill>
                  <a:schemeClr val="accent5"/>
                </a:solidFill>
              </a:rPr>
              <a:t>Agenda</a:t>
            </a:r>
          </a:p>
        </p:txBody>
      </p:sp>
      <p:sp>
        <p:nvSpPr>
          <p:cNvPr id="3" name="Content Placeholder 2">
            <a:extLst>
              <a:ext uri="{FF2B5EF4-FFF2-40B4-BE49-F238E27FC236}">
                <a16:creationId xmlns:a16="http://schemas.microsoft.com/office/drawing/2014/main" id="{A01A8D82-6F05-465B-BA02-E95D9E49BFEC}"/>
              </a:ext>
            </a:extLst>
          </p:cNvPr>
          <p:cNvSpPr>
            <a:spLocks noGrp="1"/>
          </p:cNvSpPr>
          <p:nvPr>
            <p:ph idx="1"/>
          </p:nvPr>
        </p:nvSpPr>
        <p:spPr>
          <a:xfrm>
            <a:off x="838200" y="1616075"/>
            <a:ext cx="10515600" cy="4584700"/>
          </a:xfrm>
        </p:spPr>
        <p:txBody>
          <a:bodyPr>
            <a:normAutofit/>
          </a:bodyPr>
          <a:lstStyle/>
          <a:p>
            <a:pPr>
              <a:buClr>
                <a:schemeClr val="accent5"/>
              </a:buClr>
              <a:buFont typeface="Arial" panose="020B0604020202020204" pitchFamily="34" charset="0"/>
              <a:buChar char="•"/>
            </a:pPr>
            <a:r>
              <a:rPr lang="en-US" sz="3000" b="1" dirty="0">
                <a:solidFill>
                  <a:schemeClr val="tx2"/>
                </a:solidFill>
              </a:rPr>
              <a:t>Where We Are</a:t>
            </a:r>
            <a:r>
              <a:rPr lang="en-US" sz="3000" dirty="0">
                <a:solidFill>
                  <a:schemeClr val="tx2"/>
                </a:solidFill>
              </a:rPr>
              <a:t>		</a:t>
            </a:r>
          </a:p>
          <a:p>
            <a:pPr>
              <a:buClr>
                <a:schemeClr val="accent5"/>
              </a:buClr>
              <a:buFont typeface="Arial" panose="020B0604020202020204" pitchFamily="34" charset="0"/>
              <a:buChar char="•"/>
            </a:pPr>
            <a:endParaRPr lang="en-US" sz="3000" dirty="0">
              <a:solidFill>
                <a:schemeClr val="tx2"/>
              </a:solidFill>
            </a:endParaRPr>
          </a:p>
          <a:p>
            <a:pPr>
              <a:buClr>
                <a:schemeClr val="accent5"/>
              </a:buClr>
              <a:buFont typeface="Arial" panose="020B0604020202020204" pitchFamily="34" charset="0"/>
              <a:buChar char="•"/>
            </a:pPr>
            <a:r>
              <a:rPr lang="en-US" sz="3000" b="1" dirty="0">
                <a:solidFill>
                  <a:schemeClr val="tx2"/>
                </a:solidFill>
              </a:rPr>
              <a:t>Where We Want To Go</a:t>
            </a:r>
            <a:endParaRPr lang="en-US" sz="3000" dirty="0">
              <a:solidFill>
                <a:schemeClr val="tx2"/>
              </a:solidFill>
            </a:endParaRPr>
          </a:p>
          <a:p>
            <a:pPr>
              <a:buClr>
                <a:schemeClr val="accent5"/>
              </a:buClr>
              <a:buFont typeface="Arial" panose="020B0604020202020204" pitchFamily="34" charset="0"/>
              <a:buChar char="•"/>
            </a:pPr>
            <a:endParaRPr lang="en-US" sz="3000" dirty="0">
              <a:solidFill>
                <a:schemeClr val="tx2"/>
              </a:solidFill>
            </a:endParaRPr>
          </a:p>
          <a:p>
            <a:pPr>
              <a:buClr>
                <a:schemeClr val="accent5"/>
              </a:buClr>
              <a:buFont typeface="Arial" panose="020B0604020202020204" pitchFamily="34" charset="0"/>
              <a:buChar char="•"/>
            </a:pPr>
            <a:r>
              <a:rPr lang="en-US" sz="3000" b="1" dirty="0">
                <a:solidFill>
                  <a:schemeClr val="tx2"/>
                </a:solidFill>
              </a:rPr>
              <a:t>How We Get There</a:t>
            </a:r>
          </a:p>
          <a:p>
            <a:pPr>
              <a:buClr>
                <a:schemeClr val="accent5"/>
              </a:buClr>
              <a:buFont typeface="Arial" panose="020B0604020202020204" pitchFamily="34" charset="0"/>
              <a:buChar char="•"/>
            </a:pPr>
            <a:endParaRPr lang="en-US" sz="3000" b="1" dirty="0">
              <a:solidFill>
                <a:schemeClr val="tx2"/>
              </a:solidFill>
            </a:endParaRPr>
          </a:p>
          <a:p>
            <a:endParaRPr lang="en-US" b="1" dirty="0">
              <a:solidFill>
                <a:schemeClr val="accent5"/>
              </a:solidFill>
            </a:endParaRPr>
          </a:p>
          <a:p>
            <a:pPr marL="0" indent="0">
              <a:buNone/>
            </a:pPr>
            <a:endParaRPr lang="en-US" b="1" dirty="0">
              <a:solidFill>
                <a:schemeClr val="accent5"/>
              </a:solidFill>
            </a:endParaRPr>
          </a:p>
        </p:txBody>
      </p:sp>
      <p:sp>
        <p:nvSpPr>
          <p:cNvPr id="4" name="Rectangle 3">
            <a:extLst>
              <a:ext uri="{FF2B5EF4-FFF2-40B4-BE49-F238E27FC236}">
                <a16:creationId xmlns:a16="http://schemas.microsoft.com/office/drawing/2014/main" id="{79ADABC4-272E-4A6C-85D2-5002141FDFD8}"/>
              </a:ext>
            </a:extLst>
          </p:cNvPr>
          <p:cNvSpPr/>
          <p:nvPr/>
        </p:nvSpPr>
        <p:spPr>
          <a:xfrm>
            <a:off x="723900" y="2565196"/>
            <a:ext cx="9953625" cy="742950"/>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hart&#10;&#10;Description automatically generated">
            <a:extLst>
              <a:ext uri="{FF2B5EF4-FFF2-40B4-BE49-F238E27FC236}">
                <a16:creationId xmlns:a16="http://schemas.microsoft.com/office/drawing/2014/main" id="{D7F1D707-D0DE-45F4-8FEC-A2DE5DFF958D}"/>
              </a:ext>
            </a:extLst>
          </p:cNvPr>
          <p:cNvPicPr>
            <a:picLocks noChangeAspect="1"/>
          </p:cNvPicPr>
          <p:nvPr/>
        </p:nvPicPr>
        <p:blipFill>
          <a:blip r:embed="rId2"/>
          <a:stretch>
            <a:fillRect/>
          </a:stretch>
        </p:blipFill>
        <p:spPr>
          <a:xfrm>
            <a:off x="11257280" y="5679440"/>
            <a:ext cx="441960" cy="957580"/>
          </a:xfrm>
          <a:prstGeom prst="rect">
            <a:avLst/>
          </a:prstGeom>
        </p:spPr>
      </p:pic>
      <p:sp>
        <p:nvSpPr>
          <p:cNvPr id="6" name="TextBox 5">
            <a:extLst>
              <a:ext uri="{FF2B5EF4-FFF2-40B4-BE49-F238E27FC236}">
                <a16:creationId xmlns:a16="http://schemas.microsoft.com/office/drawing/2014/main" id="{5F2B3DBA-FEBF-41D6-8F7D-D2ECAEDB6E2E}"/>
              </a:ext>
            </a:extLst>
          </p:cNvPr>
          <p:cNvSpPr txBox="1"/>
          <p:nvPr/>
        </p:nvSpPr>
        <p:spPr>
          <a:xfrm>
            <a:off x="11218545" y="6283960"/>
            <a:ext cx="548640" cy="307777"/>
          </a:xfrm>
          <a:prstGeom prst="rect">
            <a:avLst/>
          </a:prstGeom>
          <a:noFill/>
        </p:spPr>
        <p:txBody>
          <a:bodyPr wrap="square" rtlCol="0">
            <a:spAutoFit/>
          </a:bodyPr>
          <a:lstStyle/>
          <a:p>
            <a:pPr algn="ctr"/>
            <a:r>
              <a:rPr lang="en-US" sz="1400" dirty="0">
                <a:solidFill>
                  <a:schemeClr val="bg1"/>
                </a:solidFill>
              </a:rPr>
              <a:t>8</a:t>
            </a:r>
          </a:p>
        </p:txBody>
      </p:sp>
    </p:spTree>
    <p:extLst>
      <p:ext uri="{BB962C8B-B14F-4D97-AF65-F5344CB8AC3E}">
        <p14:creationId xmlns:p14="http://schemas.microsoft.com/office/powerpoint/2010/main" val="42028614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6E94F67-3FB8-4670-B2DD-16FA9F27CDB1}"/>
              </a:ext>
            </a:extLst>
          </p:cNvPr>
          <p:cNvSpPr>
            <a:spLocks noGrp="1"/>
          </p:cNvSpPr>
          <p:nvPr>
            <p:ph idx="1"/>
          </p:nvPr>
        </p:nvSpPr>
        <p:spPr>
          <a:xfrm>
            <a:off x="2057569" y="3105149"/>
            <a:ext cx="8048455" cy="3143251"/>
          </a:xfrm>
        </p:spPr>
        <p:txBody>
          <a:bodyPr/>
          <a:lstStyle/>
          <a:p>
            <a:pPr marL="457200" lvl="1" indent="0" algn="ctr">
              <a:lnSpc>
                <a:spcPct val="100000"/>
              </a:lnSpc>
              <a:spcBef>
                <a:spcPts val="0"/>
              </a:spcBef>
              <a:buNone/>
            </a:pPr>
            <a:r>
              <a:rPr lang="en-US" sz="2800" b="1" i="1" dirty="0">
                <a:solidFill>
                  <a:schemeClr val="accent5"/>
                </a:solidFill>
              </a:rPr>
              <a:t>BEYOND</a:t>
            </a:r>
            <a:r>
              <a:rPr lang="en-US" sz="2800" dirty="0"/>
              <a:t> </a:t>
            </a:r>
            <a:r>
              <a:rPr lang="en-US" sz="2800" dirty="0">
                <a:solidFill>
                  <a:schemeClr val="tx2"/>
                </a:solidFill>
              </a:rPr>
              <a:t>Rankings</a:t>
            </a:r>
          </a:p>
          <a:p>
            <a:pPr marL="457200" lvl="1" indent="0" algn="ctr">
              <a:lnSpc>
                <a:spcPct val="100000"/>
              </a:lnSpc>
              <a:spcBef>
                <a:spcPts val="0"/>
              </a:spcBef>
              <a:buNone/>
            </a:pPr>
            <a:endParaRPr lang="en-US" sz="2800" dirty="0"/>
          </a:p>
          <a:p>
            <a:pPr marL="457200" lvl="1" indent="0" algn="ctr">
              <a:lnSpc>
                <a:spcPct val="100000"/>
              </a:lnSpc>
              <a:spcBef>
                <a:spcPts val="0"/>
              </a:spcBef>
              <a:buNone/>
            </a:pPr>
            <a:r>
              <a:rPr lang="en-US" sz="2800" b="1" i="1" dirty="0">
                <a:solidFill>
                  <a:schemeClr val="accent5"/>
                </a:solidFill>
              </a:rPr>
              <a:t>BEYOND </a:t>
            </a:r>
            <a:r>
              <a:rPr lang="en-US" sz="2800" dirty="0">
                <a:solidFill>
                  <a:schemeClr val="tx2"/>
                </a:solidFill>
              </a:rPr>
              <a:t>Borders</a:t>
            </a:r>
          </a:p>
          <a:p>
            <a:pPr marL="457200" lvl="1" indent="0" algn="ctr">
              <a:lnSpc>
                <a:spcPct val="100000"/>
              </a:lnSpc>
              <a:spcBef>
                <a:spcPts val="0"/>
              </a:spcBef>
              <a:buNone/>
            </a:pPr>
            <a:endParaRPr lang="en-US" sz="2800" dirty="0"/>
          </a:p>
          <a:p>
            <a:pPr marL="457200" lvl="1" indent="0" algn="ctr">
              <a:lnSpc>
                <a:spcPct val="100000"/>
              </a:lnSpc>
              <a:spcBef>
                <a:spcPts val="0"/>
              </a:spcBef>
              <a:buNone/>
            </a:pPr>
            <a:r>
              <a:rPr lang="en-US" sz="2800" b="1" i="1" dirty="0">
                <a:solidFill>
                  <a:schemeClr val="accent5"/>
                </a:solidFill>
              </a:rPr>
              <a:t>BEYOND</a:t>
            </a:r>
            <a:r>
              <a:rPr lang="en-US" sz="2800" dirty="0"/>
              <a:t> </a:t>
            </a:r>
            <a:r>
              <a:rPr lang="en-US" sz="2800" dirty="0">
                <a:solidFill>
                  <a:schemeClr val="tx2"/>
                </a:solidFill>
              </a:rPr>
              <a:t>Classrooms and Labs</a:t>
            </a:r>
          </a:p>
          <a:p>
            <a:pPr marL="457200" lvl="1" indent="0" algn="ctr">
              <a:lnSpc>
                <a:spcPct val="100000"/>
              </a:lnSpc>
              <a:spcBef>
                <a:spcPts val="0"/>
              </a:spcBef>
              <a:buNone/>
            </a:pPr>
            <a:endParaRPr lang="en-US" sz="2800" dirty="0"/>
          </a:p>
          <a:p>
            <a:pPr marL="457200" lvl="1" indent="0" algn="ctr">
              <a:lnSpc>
                <a:spcPct val="100000"/>
              </a:lnSpc>
              <a:spcBef>
                <a:spcPts val="0"/>
              </a:spcBef>
              <a:buNone/>
            </a:pPr>
            <a:r>
              <a:rPr lang="en-US" sz="2800" b="1" i="1" dirty="0">
                <a:solidFill>
                  <a:schemeClr val="accent5"/>
                </a:solidFill>
              </a:rPr>
              <a:t>BEYOND</a:t>
            </a:r>
            <a:r>
              <a:rPr lang="en-US" sz="2800" dirty="0"/>
              <a:t> </a:t>
            </a:r>
            <a:r>
              <a:rPr lang="en-US" sz="2800" dirty="0">
                <a:solidFill>
                  <a:schemeClr val="tx2"/>
                </a:solidFill>
              </a:rPr>
              <a:t>Excellence</a:t>
            </a:r>
          </a:p>
        </p:txBody>
      </p:sp>
      <p:pic>
        <p:nvPicPr>
          <p:cNvPr id="1026" name="Picture 2" descr="beyond_header_image">
            <a:extLst>
              <a:ext uri="{FF2B5EF4-FFF2-40B4-BE49-F238E27FC236}">
                <a16:creationId xmlns:a16="http://schemas.microsoft.com/office/drawing/2014/main" id="{181F6E08-7A69-4799-A9EC-3C7E2DC8A4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6145" y="846037"/>
            <a:ext cx="8048455" cy="179738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Chart&#10;&#10;Description automatically generated">
            <a:extLst>
              <a:ext uri="{FF2B5EF4-FFF2-40B4-BE49-F238E27FC236}">
                <a16:creationId xmlns:a16="http://schemas.microsoft.com/office/drawing/2014/main" id="{769442BD-EEF2-46DC-AE35-AAFE52406D3C}"/>
              </a:ext>
            </a:extLst>
          </p:cNvPr>
          <p:cNvPicPr>
            <a:picLocks noChangeAspect="1"/>
          </p:cNvPicPr>
          <p:nvPr/>
        </p:nvPicPr>
        <p:blipFill>
          <a:blip r:embed="rId3"/>
          <a:stretch>
            <a:fillRect/>
          </a:stretch>
        </p:blipFill>
        <p:spPr>
          <a:xfrm>
            <a:off x="11257280" y="5679440"/>
            <a:ext cx="441960" cy="957580"/>
          </a:xfrm>
          <a:prstGeom prst="rect">
            <a:avLst/>
          </a:prstGeom>
        </p:spPr>
      </p:pic>
      <p:sp>
        <p:nvSpPr>
          <p:cNvPr id="5" name="TextBox 4">
            <a:extLst>
              <a:ext uri="{FF2B5EF4-FFF2-40B4-BE49-F238E27FC236}">
                <a16:creationId xmlns:a16="http://schemas.microsoft.com/office/drawing/2014/main" id="{A554CBAD-CD61-4CD3-B9F5-76934B5726DC}"/>
              </a:ext>
            </a:extLst>
          </p:cNvPr>
          <p:cNvSpPr txBox="1"/>
          <p:nvPr/>
        </p:nvSpPr>
        <p:spPr>
          <a:xfrm>
            <a:off x="11218545" y="6283960"/>
            <a:ext cx="548640" cy="307777"/>
          </a:xfrm>
          <a:prstGeom prst="rect">
            <a:avLst/>
          </a:prstGeom>
          <a:noFill/>
        </p:spPr>
        <p:txBody>
          <a:bodyPr wrap="square" rtlCol="0">
            <a:spAutoFit/>
          </a:bodyPr>
          <a:lstStyle/>
          <a:p>
            <a:pPr algn="ctr"/>
            <a:r>
              <a:rPr lang="en-US" sz="1400" dirty="0">
                <a:solidFill>
                  <a:schemeClr val="bg1"/>
                </a:solidFill>
              </a:rPr>
              <a:t>9</a:t>
            </a:r>
          </a:p>
        </p:txBody>
      </p:sp>
    </p:spTree>
    <p:extLst>
      <p:ext uri="{BB962C8B-B14F-4D97-AF65-F5344CB8AC3E}">
        <p14:creationId xmlns:p14="http://schemas.microsoft.com/office/powerpoint/2010/main" val="23536891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998F4208B5D434CB7512E3E27F17A68" ma:contentTypeVersion="10" ma:contentTypeDescription="Create a new document." ma:contentTypeScope="" ma:versionID="e3d274a6c8bdca4a9ef4f607b6407ad2">
  <xsd:schema xmlns:xsd="http://www.w3.org/2001/XMLSchema" xmlns:xs="http://www.w3.org/2001/XMLSchema" xmlns:p="http://schemas.microsoft.com/office/2006/metadata/properties" xmlns:ns2="248952f1-86d7-469d-b116-69cee1b726ce" xmlns:ns3="92d5929a-081b-4261-aebe-80a98e00f831" targetNamespace="http://schemas.microsoft.com/office/2006/metadata/properties" ma:root="true" ma:fieldsID="11bb967ae62bc1f6631695091c4b84ad" ns2:_="" ns3:_="">
    <xsd:import namespace="248952f1-86d7-469d-b116-69cee1b726ce"/>
    <xsd:import namespace="92d5929a-081b-4261-aebe-80a98e00f83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8952f1-86d7-469d-b116-69cee1b726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2d5929a-081b-4261-aebe-80a98e00f831"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AE3605D-5E7C-45A1-8C56-A4D2B9347E84}">
  <ds:schemaRefs>
    <ds:schemaRef ds:uri="http://schemas.microsoft.com/sharepoint/v3/contenttype/forms"/>
  </ds:schemaRefs>
</ds:datastoreItem>
</file>

<file path=customXml/itemProps2.xml><?xml version="1.0" encoding="utf-8"?>
<ds:datastoreItem xmlns:ds="http://schemas.openxmlformats.org/officeDocument/2006/customXml" ds:itemID="{00679A8C-F143-497A-8B98-35D6BF076D7C}">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E48D932E-9801-4BC3-8725-595B8C68A4B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48952f1-86d7-469d-b116-69cee1b726ce"/>
    <ds:schemaRef ds:uri="92d5929a-081b-4261-aebe-80a98e00f83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5525</TotalTime>
  <Words>1607</Words>
  <Application>Microsoft Office PowerPoint</Application>
  <PresentationFormat>Widescreen</PresentationFormat>
  <Paragraphs>339</Paragraphs>
  <Slides>20</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Tahoma</vt:lpstr>
      <vt:lpstr>Times New Roman</vt:lpstr>
      <vt:lpstr>Office Theme</vt:lpstr>
      <vt:lpstr>PowerPoint Presentation</vt:lpstr>
      <vt:lpstr>Agenda</vt:lpstr>
      <vt:lpstr>Agenda</vt:lpstr>
      <vt:lpstr>Planning and Engagement</vt:lpstr>
      <vt:lpstr>Planning and Engagement</vt:lpstr>
      <vt:lpstr>Our Learnings</vt:lpstr>
      <vt:lpstr>Organizational and Fiscal Sustainability</vt:lpstr>
      <vt:lpstr>Agenda</vt:lpstr>
      <vt:lpstr>PowerPoint Presentation</vt:lpstr>
      <vt:lpstr>Agenda</vt:lpstr>
      <vt:lpstr>Guided By Vision, Mission, Values and Priorities</vt:lpstr>
      <vt:lpstr>Strategic Priorities</vt:lpstr>
      <vt:lpstr>Initiatives We Plan to Continue</vt:lpstr>
      <vt:lpstr>Priority #1: Create the most engaging culture</vt:lpstr>
      <vt:lpstr>Priority #2: Accelerate innovation and transformational change in           pharmacy &amp; pharmaceutical sciences</vt:lpstr>
      <vt:lpstr>Priority #3: Improve operating efficiency to invest in             strategic areas</vt:lpstr>
      <vt:lpstr>Moving to Implementation </vt:lpstr>
      <vt:lpstr>PowerPoint Presentation</vt:lpstr>
      <vt:lpstr>Going BEYOND Together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Parker, Stan</dc:creator>
  <cp:lastModifiedBy>Parker, Stan</cp:lastModifiedBy>
  <cp:revision>29</cp:revision>
  <dcterms:created xsi:type="dcterms:W3CDTF">2021-01-21T14:57:07Z</dcterms:created>
  <dcterms:modified xsi:type="dcterms:W3CDTF">2021-02-25T14:13:42Z</dcterms:modified>
</cp:coreProperties>
</file>