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9" r:id="rId4"/>
  </p:sldMasterIdLst>
  <p:notesMasterIdLst>
    <p:notesMasterId r:id="rId27"/>
  </p:notesMasterIdLst>
  <p:sldIdLst>
    <p:sldId id="256" r:id="rId5"/>
    <p:sldId id="2043" r:id="rId6"/>
    <p:sldId id="2087" r:id="rId7"/>
    <p:sldId id="2076" r:id="rId8"/>
    <p:sldId id="2073" r:id="rId9"/>
    <p:sldId id="2078" r:id="rId10"/>
    <p:sldId id="2084" r:id="rId11"/>
    <p:sldId id="2079" r:id="rId12"/>
    <p:sldId id="2080" r:id="rId13"/>
    <p:sldId id="2077" r:id="rId14"/>
    <p:sldId id="2082" r:id="rId15"/>
    <p:sldId id="2095" r:id="rId16"/>
    <p:sldId id="2083" r:id="rId17"/>
    <p:sldId id="2085" r:id="rId18"/>
    <p:sldId id="2094" r:id="rId19"/>
    <p:sldId id="2101" r:id="rId20"/>
    <p:sldId id="2102" r:id="rId21"/>
    <p:sldId id="2110" r:id="rId22"/>
    <p:sldId id="2103" r:id="rId23"/>
    <p:sldId id="2111" r:id="rId24"/>
    <p:sldId id="2072" r:id="rId25"/>
    <p:sldId id="203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 Caroline Marie" initials="MCM" lastIdx="4" clrIdx="0">
    <p:extLst>
      <p:ext uri="{19B8F6BF-5375-455C-9EA6-DF929625EA0E}">
        <p15:presenceInfo xmlns:p15="http://schemas.microsoft.com/office/powerpoint/2012/main" userId="S-1-5-21-344340502-4252695000-2390403120-14004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9CD3"/>
    <a:srgbClr val="FF77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5B17E9-9A74-4B81-A9DF-ABEBF78DF13D}" v="397" dt="2021-08-12T22:57:24.465"/>
    <p1510:client id="{2C661748-D3BC-F44F-8848-076BFB346C2C}" v="305" dt="2021-08-12T23:11:15"/>
    <p1510:client id="{48AE5A1E-DE7F-48B5-9CB6-D266E4240E8C}" v="266" dt="2021-08-12T23:32:59.302"/>
    <p1510:client id="{63EADAE0-AB8C-4C8B-9AE2-810BA1608D92}" v="166" dt="2021-08-12T23:04:37.291"/>
    <p1510:client id="{803E1FFA-2159-DD4B-A891-0476F4C33836}" v="23" dt="2021-08-12T20:23:00.289"/>
    <p1510:client id="{BA7328D8-BD65-47E6-A944-FB5C4FCA94BD}" v="16" dt="2021-08-12T23:01:37.9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x, Wendy Carol" userId="S::wcox1@ad.unc.edu::02d40e76-e886-4d9c-94b3-d65b6caa75fe" providerId="AD" clId="Web-{48AE5A1E-DE7F-48B5-9CB6-D266E4240E8C}"/>
    <pc:docChg chg="modSld sldOrd">
      <pc:chgData name="Cox, Wendy Carol" userId="S::wcox1@ad.unc.edu::02d40e76-e886-4d9c-94b3-d65b6caa75fe" providerId="AD" clId="Web-{48AE5A1E-DE7F-48B5-9CB6-D266E4240E8C}" dt="2021-08-12T23:32:59.302" v="216" actId="1076"/>
      <pc:docMkLst>
        <pc:docMk/>
      </pc:docMkLst>
      <pc:sldChg chg="modSp">
        <pc:chgData name="Cox, Wendy Carol" userId="S::wcox1@ad.unc.edu::02d40e76-e886-4d9c-94b3-d65b6caa75fe" providerId="AD" clId="Web-{48AE5A1E-DE7F-48B5-9CB6-D266E4240E8C}" dt="2021-08-12T23:28:54.671" v="51" actId="20577"/>
        <pc:sldMkLst>
          <pc:docMk/>
          <pc:sldMk cId="2020227215" sldId="2072"/>
        </pc:sldMkLst>
        <pc:spChg chg="mod">
          <ac:chgData name="Cox, Wendy Carol" userId="S::wcox1@ad.unc.edu::02d40e76-e886-4d9c-94b3-d65b6caa75fe" providerId="AD" clId="Web-{48AE5A1E-DE7F-48B5-9CB6-D266E4240E8C}" dt="2021-08-12T23:28:54.671" v="51" actId="20577"/>
          <ac:spMkLst>
            <pc:docMk/>
            <pc:sldMk cId="2020227215" sldId="2072"/>
            <ac:spMk id="12" creationId="{6437DBFC-8C7E-47E5-B1DB-F0FA0D40DC2C}"/>
          </ac:spMkLst>
        </pc:spChg>
      </pc:sldChg>
      <pc:sldChg chg="modSp">
        <pc:chgData name="Cox, Wendy Carol" userId="S::wcox1@ad.unc.edu::02d40e76-e886-4d9c-94b3-d65b6caa75fe" providerId="AD" clId="Web-{48AE5A1E-DE7F-48B5-9CB6-D266E4240E8C}" dt="2021-08-12T23:29:51.547" v="140" actId="14100"/>
        <pc:sldMkLst>
          <pc:docMk/>
          <pc:sldMk cId="3763205731" sldId="2073"/>
        </pc:sldMkLst>
        <pc:spChg chg="mod">
          <ac:chgData name="Cox, Wendy Carol" userId="S::wcox1@ad.unc.edu::02d40e76-e886-4d9c-94b3-d65b6caa75fe" providerId="AD" clId="Web-{48AE5A1E-DE7F-48B5-9CB6-D266E4240E8C}" dt="2021-08-12T23:29:51.547" v="140" actId="14100"/>
          <ac:spMkLst>
            <pc:docMk/>
            <pc:sldMk cId="3763205731" sldId="2073"/>
            <ac:spMk id="5" creationId="{75E5A358-3C53-4E3D-858A-19D0157D7F1E}"/>
          </ac:spMkLst>
        </pc:spChg>
      </pc:sldChg>
      <pc:sldChg chg="modSp">
        <pc:chgData name="Cox, Wendy Carol" userId="S::wcox1@ad.unc.edu::02d40e76-e886-4d9c-94b3-d65b6caa75fe" providerId="AD" clId="Web-{48AE5A1E-DE7F-48B5-9CB6-D266E4240E8C}" dt="2021-08-12T23:31:30.487" v="209" actId="20577"/>
        <pc:sldMkLst>
          <pc:docMk/>
          <pc:sldMk cId="71720009" sldId="2077"/>
        </pc:sldMkLst>
        <pc:spChg chg="mod">
          <ac:chgData name="Cox, Wendy Carol" userId="S::wcox1@ad.unc.edu::02d40e76-e886-4d9c-94b3-d65b6caa75fe" providerId="AD" clId="Web-{48AE5A1E-DE7F-48B5-9CB6-D266E4240E8C}" dt="2021-08-12T23:31:30.487" v="209" actId="20577"/>
          <ac:spMkLst>
            <pc:docMk/>
            <pc:sldMk cId="71720009" sldId="2077"/>
            <ac:spMk id="3" creationId="{00000000-0000-0000-0000-000000000000}"/>
          </ac:spMkLst>
        </pc:spChg>
      </pc:sldChg>
      <pc:sldChg chg="modSp">
        <pc:chgData name="Cox, Wendy Carol" userId="S::wcox1@ad.unc.edu::02d40e76-e886-4d9c-94b3-d65b6caa75fe" providerId="AD" clId="Web-{48AE5A1E-DE7F-48B5-9CB6-D266E4240E8C}" dt="2021-08-12T23:32:11.457" v="214" actId="20577"/>
        <pc:sldMkLst>
          <pc:docMk/>
          <pc:sldMk cId="345733863" sldId="2083"/>
        </pc:sldMkLst>
        <pc:spChg chg="mod">
          <ac:chgData name="Cox, Wendy Carol" userId="S::wcox1@ad.unc.edu::02d40e76-e886-4d9c-94b3-d65b6caa75fe" providerId="AD" clId="Web-{48AE5A1E-DE7F-48B5-9CB6-D266E4240E8C}" dt="2021-08-12T23:32:11.457" v="214" actId="20577"/>
          <ac:spMkLst>
            <pc:docMk/>
            <pc:sldMk cId="345733863" sldId="2083"/>
            <ac:spMk id="3" creationId="{00000000-0000-0000-0000-000000000000}"/>
          </ac:spMkLst>
        </pc:spChg>
      </pc:sldChg>
      <pc:sldChg chg="modSp">
        <pc:chgData name="Cox, Wendy Carol" userId="S::wcox1@ad.unc.edu::02d40e76-e886-4d9c-94b3-d65b6caa75fe" providerId="AD" clId="Web-{48AE5A1E-DE7F-48B5-9CB6-D266E4240E8C}" dt="2021-08-12T23:30:07.298" v="142" actId="1076"/>
        <pc:sldMkLst>
          <pc:docMk/>
          <pc:sldMk cId="253595901" sldId="2084"/>
        </pc:sldMkLst>
        <pc:spChg chg="mod">
          <ac:chgData name="Cox, Wendy Carol" userId="S::wcox1@ad.unc.edu::02d40e76-e886-4d9c-94b3-d65b6caa75fe" providerId="AD" clId="Web-{48AE5A1E-DE7F-48B5-9CB6-D266E4240E8C}" dt="2021-08-12T23:30:07.298" v="142" actId="1076"/>
          <ac:spMkLst>
            <pc:docMk/>
            <pc:sldMk cId="253595901" sldId="2084"/>
            <ac:spMk id="3" creationId="{00000000-0000-0000-0000-000000000000}"/>
          </ac:spMkLst>
        </pc:spChg>
        <pc:spChg chg="mod">
          <ac:chgData name="Cox, Wendy Carol" userId="S::wcox1@ad.unc.edu::02d40e76-e886-4d9c-94b3-d65b6caa75fe" providerId="AD" clId="Web-{48AE5A1E-DE7F-48B5-9CB6-D266E4240E8C}" dt="2021-08-12T23:30:04.813" v="141" actId="1076"/>
          <ac:spMkLst>
            <pc:docMk/>
            <pc:sldMk cId="253595901" sldId="2084"/>
            <ac:spMk id="5" creationId="{D44309B3-073B-463C-A631-E1B3C97DD24F}"/>
          </ac:spMkLst>
        </pc:spChg>
      </pc:sldChg>
      <pc:sldChg chg="modSp">
        <pc:chgData name="Cox, Wendy Carol" userId="S::wcox1@ad.unc.edu::02d40e76-e886-4d9c-94b3-d65b6caa75fe" providerId="AD" clId="Web-{48AE5A1E-DE7F-48B5-9CB6-D266E4240E8C}" dt="2021-08-12T23:29:39.875" v="138" actId="20577"/>
        <pc:sldMkLst>
          <pc:docMk/>
          <pc:sldMk cId="2284850758" sldId="2087"/>
        </pc:sldMkLst>
        <pc:spChg chg="mod">
          <ac:chgData name="Cox, Wendy Carol" userId="S::wcox1@ad.unc.edu::02d40e76-e886-4d9c-94b3-d65b6caa75fe" providerId="AD" clId="Web-{48AE5A1E-DE7F-48B5-9CB6-D266E4240E8C}" dt="2021-08-12T23:29:39.875" v="138" actId="20577"/>
          <ac:spMkLst>
            <pc:docMk/>
            <pc:sldMk cId="2284850758" sldId="2087"/>
            <ac:spMk id="5" creationId="{6321D7F7-5BF8-434A-A2E6-4C098382E384}"/>
          </ac:spMkLst>
        </pc:spChg>
      </pc:sldChg>
      <pc:sldChg chg="ord">
        <pc:chgData name="Cox, Wendy Carol" userId="S::wcox1@ad.unc.edu::02d40e76-e886-4d9c-94b3-d65b6caa75fe" providerId="AD" clId="Web-{48AE5A1E-DE7F-48B5-9CB6-D266E4240E8C}" dt="2021-08-12T23:28:05.670" v="50"/>
        <pc:sldMkLst>
          <pc:docMk/>
          <pc:sldMk cId="720823953" sldId="2095"/>
        </pc:sldMkLst>
      </pc:sldChg>
      <pc:sldChg chg="modSp">
        <pc:chgData name="Cox, Wendy Carol" userId="S::wcox1@ad.unc.edu::02d40e76-e886-4d9c-94b3-d65b6caa75fe" providerId="AD" clId="Web-{48AE5A1E-DE7F-48B5-9CB6-D266E4240E8C}" dt="2021-08-12T23:32:59.302" v="216" actId="1076"/>
        <pc:sldMkLst>
          <pc:docMk/>
          <pc:sldMk cId="3867124049" sldId="2103"/>
        </pc:sldMkLst>
        <pc:spChg chg="mod">
          <ac:chgData name="Cox, Wendy Carol" userId="S::wcox1@ad.unc.edu::02d40e76-e886-4d9c-94b3-d65b6caa75fe" providerId="AD" clId="Web-{48AE5A1E-DE7F-48B5-9CB6-D266E4240E8C}" dt="2021-08-12T23:32:59.302" v="216" actId="1076"/>
          <ac:spMkLst>
            <pc:docMk/>
            <pc:sldMk cId="3867124049" sldId="2103"/>
            <ac:spMk id="2" creationId="{DE4869E3-C4CF-4850-9537-2D1C7E00AEF3}"/>
          </ac:spMkLst>
        </pc:spChg>
      </pc:sldChg>
      <pc:sldChg chg="modSp">
        <pc:chgData name="Cox, Wendy Carol" userId="S::wcox1@ad.unc.edu::02d40e76-e886-4d9c-94b3-d65b6caa75fe" providerId="AD" clId="Web-{48AE5A1E-DE7F-48B5-9CB6-D266E4240E8C}" dt="2021-08-12T23:32:48.020" v="215" actId="20577"/>
        <pc:sldMkLst>
          <pc:docMk/>
          <pc:sldMk cId="2450074115" sldId="2110"/>
        </pc:sldMkLst>
        <pc:spChg chg="mod">
          <ac:chgData name="Cox, Wendy Carol" userId="S::wcox1@ad.unc.edu::02d40e76-e886-4d9c-94b3-d65b6caa75fe" providerId="AD" clId="Web-{48AE5A1E-DE7F-48B5-9CB6-D266E4240E8C}" dt="2021-08-12T23:32:48.020" v="215" actId="20577"/>
          <ac:spMkLst>
            <pc:docMk/>
            <pc:sldMk cId="2450074115" sldId="2110"/>
            <ac:spMk id="2" creationId="{55A04BF1-AD56-416C-892A-19EFFFA0C2DC}"/>
          </ac:spMkLst>
        </pc:spChg>
      </pc:sldChg>
    </pc:docChg>
  </pc:docChgLst>
  <pc:docChgLst>
    <pc:chgData name="Cox, Wendy Carol" userId="S::wcox1@ad.unc.edu::02d40e76-e886-4d9c-94b3-d65b6caa75fe" providerId="AD" clId="Web-{63EADAE0-AB8C-4C8B-9AE2-810BA1608D92}"/>
    <pc:docChg chg="modSld">
      <pc:chgData name="Cox, Wendy Carol" userId="S::wcox1@ad.unc.edu::02d40e76-e886-4d9c-94b3-d65b6caa75fe" providerId="AD" clId="Web-{63EADAE0-AB8C-4C8B-9AE2-810BA1608D92}" dt="2021-08-12T23:04:37.275" v="85" actId="20577"/>
      <pc:docMkLst>
        <pc:docMk/>
      </pc:docMkLst>
      <pc:sldChg chg="modSp">
        <pc:chgData name="Cox, Wendy Carol" userId="S::wcox1@ad.unc.edu::02d40e76-e886-4d9c-94b3-d65b6caa75fe" providerId="AD" clId="Web-{63EADAE0-AB8C-4C8B-9AE2-810BA1608D92}" dt="2021-08-12T23:04:37.275" v="85" actId="20577"/>
        <pc:sldMkLst>
          <pc:docMk/>
          <pc:sldMk cId="720823953" sldId="2095"/>
        </pc:sldMkLst>
        <pc:spChg chg="mod">
          <ac:chgData name="Cox, Wendy Carol" userId="S::wcox1@ad.unc.edu::02d40e76-e886-4d9c-94b3-d65b6caa75fe" providerId="AD" clId="Web-{63EADAE0-AB8C-4C8B-9AE2-810BA1608D92}" dt="2021-08-12T23:04:37.275" v="85" actId="20577"/>
          <ac:spMkLst>
            <pc:docMk/>
            <pc:sldMk cId="720823953" sldId="2095"/>
            <ac:spMk id="5" creationId="{75E5A358-3C53-4E3D-858A-19D0157D7F1E}"/>
          </ac:spMkLst>
        </pc:spChg>
      </pc:sldChg>
    </pc:docChg>
  </pc:docChgLst>
  <pc:docChgLst>
    <pc:chgData name="Cox, Wendy Carol" userId="S::wcox1@ad.unc.edu::02d40e76-e886-4d9c-94b3-d65b6caa75fe" providerId="AD" clId="Web-{BA7328D8-BD65-47E6-A944-FB5C4FCA94BD}"/>
    <pc:docChg chg="modSld">
      <pc:chgData name="Cox, Wendy Carol" userId="S::wcox1@ad.unc.edu::02d40e76-e886-4d9c-94b3-d65b6caa75fe" providerId="AD" clId="Web-{BA7328D8-BD65-47E6-A944-FB5C4FCA94BD}" dt="2021-08-12T23:01:37.908" v="14" actId="20577"/>
      <pc:docMkLst>
        <pc:docMk/>
      </pc:docMkLst>
      <pc:sldChg chg="modSp">
        <pc:chgData name="Cox, Wendy Carol" userId="S::wcox1@ad.unc.edu::02d40e76-e886-4d9c-94b3-d65b6caa75fe" providerId="AD" clId="Web-{BA7328D8-BD65-47E6-A944-FB5C4FCA94BD}" dt="2021-08-12T22:57:43.948" v="10" actId="20577"/>
        <pc:sldMkLst>
          <pc:docMk/>
          <pc:sldMk cId="2284850758" sldId="2087"/>
        </pc:sldMkLst>
        <pc:spChg chg="mod">
          <ac:chgData name="Cox, Wendy Carol" userId="S::wcox1@ad.unc.edu::02d40e76-e886-4d9c-94b3-d65b6caa75fe" providerId="AD" clId="Web-{BA7328D8-BD65-47E6-A944-FB5C4FCA94BD}" dt="2021-08-12T22:57:43.948" v="10" actId="20577"/>
          <ac:spMkLst>
            <pc:docMk/>
            <pc:sldMk cId="2284850758" sldId="2087"/>
            <ac:spMk id="5" creationId="{6321D7F7-5BF8-434A-A2E6-4C098382E384}"/>
          </ac:spMkLst>
        </pc:spChg>
      </pc:sldChg>
      <pc:sldChg chg="modSp">
        <pc:chgData name="Cox, Wendy Carol" userId="S::wcox1@ad.unc.edu::02d40e76-e886-4d9c-94b3-d65b6caa75fe" providerId="AD" clId="Web-{BA7328D8-BD65-47E6-A944-FB5C4FCA94BD}" dt="2021-08-12T23:01:37.908" v="14" actId="20577"/>
        <pc:sldMkLst>
          <pc:docMk/>
          <pc:sldMk cId="2450074115" sldId="2110"/>
        </pc:sldMkLst>
        <pc:spChg chg="mod">
          <ac:chgData name="Cox, Wendy Carol" userId="S::wcox1@ad.unc.edu::02d40e76-e886-4d9c-94b3-d65b6caa75fe" providerId="AD" clId="Web-{BA7328D8-BD65-47E6-A944-FB5C4FCA94BD}" dt="2021-08-12T23:01:37.908" v="14" actId="20577"/>
          <ac:spMkLst>
            <pc:docMk/>
            <pc:sldMk cId="2450074115" sldId="2110"/>
            <ac:spMk id="3" creationId="{7B94E0B1-A68D-406B-9A30-5AB5F95408A4}"/>
          </ac:spMkLst>
        </pc:spChg>
      </pc:sldChg>
    </pc:docChg>
  </pc:docChgLst>
  <pc:docChgLst>
    <pc:chgData name="McClurg, Mary" userId="S::mroth@ad.unc.edu::01683fe3-eca3-4c2e-bef3-bcb0061ddf7d" providerId="AD" clId="Web-{245B17E9-9A74-4B81-A9DF-ABEBF78DF13D}"/>
    <pc:docChg chg="modSld sldOrd">
      <pc:chgData name="McClurg, Mary" userId="S::mroth@ad.unc.edu::01683fe3-eca3-4c2e-bef3-bcb0061ddf7d" providerId="AD" clId="Web-{245B17E9-9A74-4B81-A9DF-ABEBF78DF13D}" dt="2021-08-12T22:57:24.465" v="252" actId="20577"/>
      <pc:docMkLst>
        <pc:docMk/>
      </pc:docMkLst>
      <pc:sldChg chg="modSp">
        <pc:chgData name="McClurg, Mary" userId="S::mroth@ad.unc.edu::01683fe3-eca3-4c2e-bef3-bcb0061ddf7d" providerId="AD" clId="Web-{245B17E9-9A74-4B81-A9DF-ABEBF78DF13D}" dt="2021-08-12T22:43:01.219" v="28" actId="20577"/>
        <pc:sldMkLst>
          <pc:docMk/>
          <pc:sldMk cId="2330493672" sldId="2043"/>
        </pc:sldMkLst>
        <pc:spChg chg="mod">
          <ac:chgData name="McClurg, Mary" userId="S::mroth@ad.unc.edu::01683fe3-eca3-4c2e-bef3-bcb0061ddf7d" providerId="AD" clId="Web-{245B17E9-9A74-4B81-A9DF-ABEBF78DF13D}" dt="2021-08-12T22:43:01.219" v="28" actId="20577"/>
          <ac:spMkLst>
            <pc:docMk/>
            <pc:sldMk cId="2330493672" sldId="2043"/>
            <ac:spMk id="8" creationId="{17E20EDD-3CFE-499A-A226-A04FBA3022C6}"/>
          </ac:spMkLst>
        </pc:spChg>
      </pc:sldChg>
      <pc:sldChg chg="modSp">
        <pc:chgData name="McClurg, Mary" userId="S::mroth@ad.unc.edu::01683fe3-eca3-4c2e-bef3-bcb0061ddf7d" providerId="AD" clId="Web-{245B17E9-9A74-4B81-A9DF-ABEBF78DF13D}" dt="2021-08-12T22:50:06.576" v="176" actId="20577"/>
        <pc:sldMkLst>
          <pc:docMk/>
          <pc:sldMk cId="3763205731" sldId="2073"/>
        </pc:sldMkLst>
        <pc:spChg chg="mod">
          <ac:chgData name="McClurg, Mary" userId="S::mroth@ad.unc.edu::01683fe3-eca3-4c2e-bef3-bcb0061ddf7d" providerId="AD" clId="Web-{245B17E9-9A74-4B81-A9DF-ABEBF78DF13D}" dt="2021-08-12T22:50:06.576" v="176" actId="20577"/>
          <ac:spMkLst>
            <pc:docMk/>
            <pc:sldMk cId="3763205731" sldId="2073"/>
            <ac:spMk id="5" creationId="{75E5A358-3C53-4E3D-858A-19D0157D7F1E}"/>
          </ac:spMkLst>
        </pc:spChg>
      </pc:sldChg>
      <pc:sldChg chg="modSp">
        <pc:chgData name="McClurg, Mary" userId="S::mroth@ad.unc.edu::01683fe3-eca3-4c2e-bef3-bcb0061ddf7d" providerId="AD" clId="Web-{245B17E9-9A74-4B81-A9DF-ABEBF78DF13D}" dt="2021-08-12T22:53:32.911" v="228" actId="20577"/>
        <pc:sldMkLst>
          <pc:docMk/>
          <pc:sldMk cId="71720009" sldId="2077"/>
        </pc:sldMkLst>
        <pc:spChg chg="mod">
          <ac:chgData name="McClurg, Mary" userId="S::mroth@ad.unc.edu::01683fe3-eca3-4c2e-bef3-bcb0061ddf7d" providerId="AD" clId="Web-{245B17E9-9A74-4B81-A9DF-ABEBF78DF13D}" dt="2021-08-12T22:53:32.911" v="228" actId="20577"/>
          <ac:spMkLst>
            <pc:docMk/>
            <pc:sldMk cId="71720009" sldId="2077"/>
            <ac:spMk id="3" creationId="{00000000-0000-0000-0000-000000000000}"/>
          </ac:spMkLst>
        </pc:spChg>
      </pc:sldChg>
      <pc:sldChg chg="ord">
        <pc:chgData name="McClurg, Mary" userId="S::mroth@ad.unc.edu::01683fe3-eca3-4c2e-bef3-bcb0061ddf7d" providerId="AD" clId="Web-{245B17E9-9A74-4B81-A9DF-ABEBF78DF13D}" dt="2021-08-12T22:54:11.849" v="229"/>
        <pc:sldMkLst>
          <pc:docMk/>
          <pc:sldMk cId="253595901" sldId="2084"/>
        </pc:sldMkLst>
      </pc:sldChg>
      <pc:sldChg chg="modSp">
        <pc:chgData name="McClurg, Mary" userId="S::mroth@ad.unc.edu::01683fe3-eca3-4c2e-bef3-bcb0061ddf7d" providerId="AD" clId="Web-{245B17E9-9A74-4B81-A9DF-ABEBF78DF13D}" dt="2021-08-12T22:54:54.663" v="231" actId="20577"/>
        <pc:sldMkLst>
          <pc:docMk/>
          <pc:sldMk cId="334978737" sldId="2085"/>
        </pc:sldMkLst>
        <pc:spChg chg="mod">
          <ac:chgData name="McClurg, Mary" userId="S::mroth@ad.unc.edu::01683fe3-eca3-4c2e-bef3-bcb0061ddf7d" providerId="AD" clId="Web-{245B17E9-9A74-4B81-A9DF-ABEBF78DF13D}" dt="2021-08-12T22:54:54.663" v="231" actId="20577"/>
          <ac:spMkLst>
            <pc:docMk/>
            <pc:sldMk cId="334978737" sldId="2085"/>
            <ac:spMk id="3" creationId="{00000000-0000-0000-0000-000000000000}"/>
          </ac:spMkLst>
        </pc:spChg>
      </pc:sldChg>
      <pc:sldChg chg="modSp">
        <pc:chgData name="McClurg, Mary" userId="S::mroth@ad.unc.edu::01683fe3-eca3-4c2e-bef3-bcb0061ddf7d" providerId="AD" clId="Web-{245B17E9-9A74-4B81-A9DF-ABEBF78DF13D}" dt="2021-08-12T22:50:33.514" v="197" actId="20577"/>
        <pc:sldMkLst>
          <pc:docMk/>
          <pc:sldMk cId="2284850758" sldId="2087"/>
        </pc:sldMkLst>
        <pc:spChg chg="mod">
          <ac:chgData name="McClurg, Mary" userId="S::mroth@ad.unc.edu::01683fe3-eca3-4c2e-bef3-bcb0061ddf7d" providerId="AD" clId="Web-{245B17E9-9A74-4B81-A9DF-ABEBF78DF13D}" dt="2021-08-12T22:50:33.514" v="197" actId="20577"/>
          <ac:spMkLst>
            <pc:docMk/>
            <pc:sldMk cId="2284850758" sldId="2087"/>
            <ac:spMk id="5" creationId="{6321D7F7-5BF8-434A-A2E6-4C098382E384}"/>
          </ac:spMkLst>
        </pc:spChg>
      </pc:sldChg>
      <pc:sldChg chg="modSp ord">
        <pc:chgData name="McClurg, Mary" userId="S::mroth@ad.unc.edu::01683fe3-eca3-4c2e-bef3-bcb0061ddf7d" providerId="AD" clId="Web-{245B17E9-9A74-4B81-A9DF-ABEBF78DF13D}" dt="2021-08-12T22:51:47.470" v="208" actId="20577"/>
        <pc:sldMkLst>
          <pc:docMk/>
          <pc:sldMk cId="720823953" sldId="2095"/>
        </pc:sldMkLst>
        <pc:spChg chg="mod">
          <ac:chgData name="McClurg, Mary" userId="S::mroth@ad.unc.edu::01683fe3-eca3-4c2e-bef3-bcb0061ddf7d" providerId="AD" clId="Web-{245B17E9-9A74-4B81-A9DF-ABEBF78DF13D}" dt="2021-08-12T22:47:43.665" v="141" actId="20577"/>
          <ac:spMkLst>
            <pc:docMk/>
            <pc:sldMk cId="720823953" sldId="2095"/>
            <ac:spMk id="3" creationId="{33C37210-8CDB-4E20-9C8A-2865CDD9F4B9}"/>
          </ac:spMkLst>
        </pc:spChg>
        <pc:spChg chg="mod">
          <ac:chgData name="McClurg, Mary" userId="S::mroth@ad.unc.edu::01683fe3-eca3-4c2e-bef3-bcb0061ddf7d" providerId="AD" clId="Web-{245B17E9-9A74-4B81-A9DF-ABEBF78DF13D}" dt="2021-08-12T22:51:47.470" v="208" actId="20577"/>
          <ac:spMkLst>
            <pc:docMk/>
            <pc:sldMk cId="720823953" sldId="2095"/>
            <ac:spMk id="5" creationId="{75E5A358-3C53-4E3D-858A-19D0157D7F1E}"/>
          </ac:spMkLst>
        </pc:spChg>
      </pc:sldChg>
      <pc:sldChg chg="modSp">
        <pc:chgData name="McClurg, Mary" userId="S::mroth@ad.unc.edu::01683fe3-eca3-4c2e-bef3-bcb0061ddf7d" providerId="AD" clId="Web-{245B17E9-9A74-4B81-A9DF-ABEBF78DF13D}" dt="2021-08-12T22:56:34.244" v="249" actId="20577"/>
        <pc:sldMkLst>
          <pc:docMk/>
          <pc:sldMk cId="1787384531" sldId="2101"/>
        </pc:sldMkLst>
        <pc:spChg chg="mod">
          <ac:chgData name="McClurg, Mary" userId="S::mroth@ad.unc.edu::01683fe3-eca3-4c2e-bef3-bcb0061ddf7d" providerId="AD" clId="Web-{245B17E9-9A74-4B81-A9DF-ABEBF78DF13D}" dt="2021-08-12T22:56:34.244" v="249" actId="20577"/>
          <ac:spMkLst>
            <pc:docMk/>
            <pc:sldMk cId="1787384531" sldId="2101"/>
            <ac:spMk id="3" creationId="{7B94E0B1-A68D-406B-9A30-5AB5F95408A4}"/>
          </ac:spMkLst>
        </pc:spChg>
      </pc:sldChg>
      <pc:sldChg chg="modSp">
        <pc:chgData name="McClurg, Mary" userId="S::mroth@ad.unc.edu::01683fe3-eca3-4c2e-bef3-bcb0061ddf7d" providerId="AD" clId="Web-{245B17E9-9A74-4B81-A9DF-ABEBF78DF13D}" dt="2021-08-12T22:57:24.465" v="252" actId="20577"/>
        <pc:sldMkLst>
          <pc:docMk/>
          <pc:sldMk cId="102515627" sldId="2102"/>
        </pc:sldMkLst>
        <pc:spChg chg="mod">
          <ac:chgData name="McClurg, Mary" userId="S::mroth@ad.unc.edu::01683fe3-eca3-4c2e-bef3-bcb0061ddf7d" providerId="AD" clId="Web-{245B17E9-9A74-4B81-A9DF-ABEBF78DF13D}" dt="2021-08-12T22:57:24.465" v="252" actId="20577"/>
          <ac:spMkLst>
            <pc:docMk/>
            <pc:sldMk cId="102515627" sldId="2102"/>
            <ac:spMk id="3" creationId="{7B94E0B1-A68D-406B-9A30-5AB5F95408A4}"/>
          </ac:spMkLst>
        </pc:spChg>
      </pc:sldChg>
    </pc:docChg>
  </pc:docChgLst>
  <pc:docChgLst>
    <pc:chgData name="Cox, Wendy Carol" userId="02d40e76-e886-4d9c-94b3-d65b6caa75fe" providerId="ADAL" clId="{2C661748-D3BC-F44F-8848-076BFB346C2C}"/>
    <pc:docChg chg="undo custSel modSld sldOrd">
      <pc:chgData name="Cox, Wendy Carol" userId="02d40e76-e886-4d9c-94b3-d65b6caa75fe" providerId="ADAL" clId="{2C661748-D3BC-F44F-8848-076BFB346C2C}" dt="2021-08-12T23:12:46.368" v="325" actId="1076"/>
      <pc:docMkLst>
        <pc:docMk/>
      </pc:docMkLst>
      <pc:sldChg chg="modSp mod">
        <pc:chgData name="Cox, Wendy Carol" userId="02d40e76-e886-4d9c-94b3-d65b6caa75fe" providerId="ADAL" clId="{2C661748-D3BC-F44F-8848-076BFB346C2C}" dt="2021-08-12T23:12:46.368" v="325" actId="1076"/>
        <pc:sldMkLst>
          <pc:docMk/>
          <pc:sldMk cId="2020227215" sldId="2072"/>
        </pc:sldMkLst>
        <pc:spChg chg="mod">
          <ac:chgData name="Cox, Wendy Carol" userId="02d40e76-e886-4d9c-94b3-d65b6caa75fe" providerId="ADAL" clId="{2C661748-D3BC-F44F-8848-076BFB346C2C}" dt="2021-08-12T23:12:46.368" v="325" actId="1076"/>
          <ac:spMkLst>
            <pc:docMk/>
            <pc:sldMk cId="2020227215" sldId="2072"/>
            <ac:spMk id="12" creationId="{6437DBFC-8C7E-47E5-B1DB-F0FA0D40DC2C}"/>
          </ac:spMkLst>
        </pc:spChg>
      </pc:sldChg>
      <pc:sldChg chg="modSp mod ord">
        <pc:chgData name="Cox, Wendy Carol" userId="02d40e76-e886-4d9c-94b3-d65b6caa75fe" providerId="ADAL" clId="{2C661748-D3BC-F44F-8848-076BFB346C2C}" dt="2021-08-12T23:07:31.829" v="37" actId="20578"/>
        <pc:sldMkLst>
          <pc:docMk/>
          <pc:sldMk cId="3763205731" sldId="2073"/>
        </pc:sldMkLst>
        <pc:spChg chg="mod">
          <ac:chgData name="Cox, Wendy Carol" userId="02d40e76-e886-4d9c-94b3-d65b6caa75fe" providerId="ADAL" clId="{2C661748-D3BC-F44F-8848-076BFB346C2C}" dt="2021-08-12T23:06:21.568" v="35" actId="20577"/>
          <ac:spMkLst>
            <pc:docMk/>
            <pc:sldMk cId="3763205731" sldId="2073"/>
            <ac:spMk id="5" creationId="{75E5A358-3C53-4E3D-858A-19D0157D7F1E}"/>
          </ac:spMkLst>
        </pc:spChg>
      </pc:sldChg>
      <pc:sldChg chg="ord">
        <pc:chgData name="Cox, Wendy Carol" userId="02d40e76-e886-4d9c-94b3-d65b6caa75fe" providerId="ADAL" clId="{2C661748-D3BC-F44F-8848-076BFB346C2C}" dt="2021-08-12T23:07:17.736" v="36" actId="20578"/>
        <pc:sldMkLst>
          <pc:docMk/>
          <pc:sldMk cId="2284850758" sldId="2087"/>
        </pc:sldMkLst>
      </pc:sldChg>
      <pc:sldChg chg="modSp mod">
        <pc:chgData name="Cox, Wendy Carol" userId="02d40e76-e886-4d9c-94b3-d65b6caa75fe" providerId="ADAL" clId="{2C661748-D3BC-F44F-8848-076BFB346C2C}" dt="2021-08-12T23:11:15" v="304" actId="20577"/>
        <pc:sldMkLst>
          <pc:docMk/>
          <pc:sldMk cId="720823953" sldId="2095"/>
        </pc:sldMkLst>
        <pc:spChg chg="mod">
          <ac:chgData name="Cox, Wendy Carol" userId="02d40e76-e886-4d9c-94b3-d65b6caa75fe" providerId="ADAL" clId="{2C661748-D3BC-F44F-8848-076BFB346C2C}" dt="2021-08-12T23:08:21.640" v="55" actId="20577"/>
          <ac:spMkLst>
            <pc:docMk/>
            <pc:sldMk cId="720823953" sldId="2095"/>
            <ac:spMk id="3" creationId="{33C37210-8CDB-4E20-9C8A-2865CDD9F4B9}"/>
          </ac:spMkLst>
        </pc:spChg>
        <pc:spChg chg="mod">
          <ac:chgData name="Cox, Wendy Carol" userId="02d40e76-e886-4d9c-94b3-d65b6caa75fe" providerId="ADAL" clId="{2C661748-D3BC-F44F-8848-076BFB346C2C}" dt="2021-08-12T23:11:15" v="304" actId="20577"/>
          <ac:spMkLst>
            <pc:docMk/>
            <pc:sldMk cId="720823953" sldId="2095"/>
            <ac:spMk id="5" creationId="{75E5A358-3C53-4E3D-858A-19D0157D7F1E}"/>
          </ac:spMkLst>
        </pc:spChg>
      </pc:sldChg>
      <pc:sldChg chg="modSp mod">
        <pc:chgData name="Cox, Wendy Carol" userId="02d40e76-e886-4d9c-94b3-d65b6caa75fe" providerId="ADAL" clId="{2C661748-D3BC-F44F-8848-076BFB346C2C}" dt="2021-08-12T23:11:54.398" v="317" actId="20577"/>
        <pc:sldMkLst>
          <pc:docMk/>
          <pc:sldMk cId="2450074115" sldId="2110"/>
        </pc:sldMkLst>
        <pc:spChg chg="mod">
          <ac:chgData name="Cox, Wendy Carol" userId="02d40e76-e886-4d9c-94b3-d65b6caa75fe" providerId="ADAL" clId="{2C661748-D3BC-F44F-8848-076BFB346C2C}" dt="2021-08-12T23:11:54.398" v="317" actId="20577"/>
          <ac:spMkLst>
            <pc:docMk/>
            <pc:sldMk cId="2450074115" sldId="2110"/>
            <ac:spMk id="3" creationId="{7B94E0B1-A68D-406B-9A30-5AB5F95408A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D3DB2B-CF8A-EF4B-AB87-F71D302E8169}" type="datetimeFigureOut">
              <a:t>8/12/2021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B1581B-DFEF-AE41-9889-98A3E66BB65D}" type="slidenum">
              <a:t>‹#›</a:t>
            </a:fld>
            <a:endParaRPr lang="en-US"/>
          </a:p>
        </p:txBody>
      </p:sp>
    </p:spTree>
    <p:extLst>
      <p:ext uri="{BB962C8B-B14F-4D97-AF65-F5344CB8AC3E}">
        <p14:creationId xmlns:p14="http://schemas.microsoft.com/office/powerpoint/2010/main" val="208534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B1581B-DFEF-AE41-9889-98A3E66BB65D}" type="slidenum">
              <a:rPr lang="en-US" smtClean="0"/>
              <a:t>2</a:t>
            </a:fld>
            <a:endParaRPr lang="en-US"/>
          </a:p>
        </p:txBody>
      </p:sp>
    </p:spTree>
    <p:extLst>
      <p:ext uri="{BB962C8B-B14F-4D97-AF65-F5344CB8AC3E}">
        <p14:creationId xmlns:p14="http://schemas.microsoft.com/office/powerpoint/2010/main" val="11486851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B1581B-DFEF-AE41-9889-98A3E66BB65D}" type="slidenum">
              <a:rPr lang="en-US" smtClean="0"/>
              <a:t>14</a:t>
            </a:fld>
            <a:endParaRPr lang="en-US"/>
          </a:p>
        </p:txBody>
      </p:sp>
    </p:spTree>
    <p:extLst>
      <p:ext uri="{BB962C8B-B14F-4D97-AF65-F5344CB8AC3E}">
        <p14:creationId xmlns:p14="http://schemas.microsoft.com/office/powerpoint/2010/main" val="15567037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B1581B-DFEF-AE41-9889-98A3E66BB65D}" type="slidenum">
              <a:rPr lang="en-US" smtClean="0"/>
              <a:t>15</a:t>
            </a:fld>
            <a:endParaRPr lang="en-US"/>
          </a:p>
        </p:txBody>
      </p:sp>
    </p:spTree>
    <p:extLst>
      <p:ext uri="{BB962C8B-B14F-4D97-AF65-F5344CB8AC3E}">
        <p14:creationId xmlns:p14="http://schemas.microsoft.com/office/powerpoint/2010/main" val="921898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B1581B-DFEF-AE41-9889-98A3E66BB65D}" type="slidenum">
              <a:rPr lang="en-US" smtClean="0"/>
              <a:t>16</a:t>
            </a:fld>
            <a:endParaRPr lang="en-US"/>
          </a:p>
        </p:txBody>
      </p:sp>
    </p:spTree>
    <p:extLst>
      <p:ext uri="{BB962C8B-B14F-4D97-AF65-F5344CB8AC3E}">
        <p14:creationId xmlns:p14="http://schemas.microsoft.com/office/powerpoint/2010/main" val="38070009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B1581B-DFEF-AE41-9889-98A3E66BB65D}" type="slidenum">
              <a:rPr lang="en-US" smtClean="0"/>
              <a:t>17</a:t>
            </a:fld>
            <a:endParaRPr lang="en-US"/>
          </a:p>
        </p:txBody>
      </p:sp>
    </p:spTree>
    <p:extLst>
      <p:ext uri="{BB962C8B-B14F-4D97-AF65-F5344CB8AC3E}">
        <p14:creationId xmlns:p14="http://schemas.microsoft.com/office/powerpoint/2010/main" val="6373550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B1581B-DFEF-AE41-9889-98A3E66BB65D}" type="slidenum">
              <a:rPr lang="en-US" smtClean="0"/>
              <a:t>18</a:t>
            </a:fld>
            <a:endParaRPr lang="en-US"/>
          </a:p>
        </p:txBody>
      </p:sp>
    </p:spTree>
    <p:extLst>
      <p:ext uri="{BB962C8B-B14F-4D97-AF65-F5344CB8AC3E}">
        <p14:creationId xmlns:p14="http://schemas.microsoft.com/office/powerpoint/2010/main" val="2453444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B1581B-DFEF-AE41-9889-98A3E66BB65D}" type="slidenum">
              <a:rPr lang="en-US" smtClean="0"/>
              <a:t>3</a:t>
            </a:fld>
            <a:endParaRPr lang="en-US"/>
          </a:p>
        </p:txBody>
      </p:sp>
    </p:spTree>
    <p:extLst>
      <p:ext uri="{BB962C8B-B14F-4D97-AF65-F5344CB8AC3E}">
        <p14:creationId xmlns:p14="http://schemas.microsoft.com/office/powerpoint/2010/main" val="3908665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B1581B-DFEF-AE41-9889-98A3E66BB65D}" type="slidenum">
              <a:rPr lang="en-US" smtClean="0"/>
              <a:t>4</a:t>
            </a:fld>
            <a:endParaRPr lang="en-US"/>
          </a:p>
        </p:txBody>
      </p:sp>
    </p:spTree>
    <p:extLst>
      <p:ext uri="{BB962C8B-B14F-4D97-AF65-F5344CB8AC3E}">
        <p14:creationId xmlns:p14="http://schemas.microsoft.com/office/powerpoint/2010/main" val="2564998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B1581B-DFEF-AE41-9889-98A3E66BB65D}" type="slidenum">
              <a:rPr lang="en-US" smtClean="0"/>
              <a:t>6</a:t>
            </a:fld>
            <a:endParaRPr lang="en-US"/>
          </a:p>
        </p:txBody>
      </p:sp>
    </p:spTree>
    <p:extLst>
      <p:ext uri="{BB962C8B-B14F-4D97-AF65-F5344CB8AC3E}">
        <p14:creationId xmlns:p14="http://schemas.microsoft.com/office/powerpoint/2010/main" val="319328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B1581B-DFEF-AE41-9889-98A3E66BB65D}" type="slidenum">
              <a:rPr lang="en-US" smtClean="0"/>
              <a:t>7</a:t>
            </a:fld>
            <a:endParaRPr lang="en-US"/>
          </a:p>
        </p:txBody>
      </p:sp>
    </p:spTree>
    <p:extLst>
      <p:ext uri="{BB962C8B-B14F-4D97-AF65-F5344CB8AC3E}">
        <p14:creationId xmlns:p14="http://schemas.microsoft.com/office/powerpoint/2010/main" val="3500377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B1581B-DFEF-AE41-9889-98A3E66BB65D}" type="slidenum">
              <a:rPr lang="en-US" smtClean="0"/>
              <a:t>9</a:t>
            </a:fld>
            <a:endParaRPr lang="en-US"/>
          </a:p>
        </p:txBody>
      </p:sp>
    </p:spTree>
    <p:extLst>
      <p:ext uri="{BB962C8B-B14F-4D97-AF65-F5344CB8AC3E}">
        <p14:creationId xmlns:p14="http://schemas.microsoft.com/office/powerpoint/2010/main" val="906167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B1581B-DFEF-AE41-9889-98A3E66BB65D}" type="slidenum">
              <a:rPr lang="en-US" smtClean="0"/>
              <a:t>10</a:t>
            </a:fld>
            <a:endParaRPr lang="en-US"/>
          </a:p>
        </p:txBody>
      </p:sp>
    </p:spTree>
    <p:extLst>
      <p:ext uri="{BB962C8B-B14F-4D97-AF65-F5344CB8AC3E}">
        <p14:creationId xmlns:p14="http://schemas.microsoft.com/office/powerpoint/2010/main" val="1628984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B1581B-DFEF-AE41-9889-98A3E66BB65D}" type="slidenum">
              <a:rPr lang="en-US" smtClean="0"/>
              <a:t>11</a:t>
            </a:fld>
            <a:endParaRPr lang="en-US"/>
          </a:p>
        </p:txBody>
      </p:sp>
    </p:spTree>
    <p:extLst>
      <p:ext uri="{BB962C8B-B14F-4D97-AF65-F5344CB8AC3E}">
        <p14:creationId xmlns:p14="http://schemas.microsoft.com/office/powerpoint/2010/main" val="2102395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B1581B-DFEF-AE41-9889-98A3E66BB65D}" type="slidenum">
              <a:rPr lang="en-US" smtClean="0"/>
              <a:t>13</a:t>
            </a:fld>
            <a:endParaRPr lang="en-US"/>
          </a:p>
        </p:txBody>
      </p:sp>
    </p:spTree>
    <p:extLst>
      <p:ext uri="{BB962C8B-B14F-4D97-AF65-F5344CB8AC3E}">
        <p14:creationId xmlns:p14="http://schemas.microsoft.com/office/powerpoint/2010/main" val="18014910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alphaModFix amt="15000"/>
            <a:extLst>
              <a:ext uri="{28A0092B-C50C-407E-A947-70E740481C1C}">
                <a14:useLocalDpi xmlns:a14="http://schemas.microsoft.com/office/drawing/2010/main" val="0"/>
              </a:ext>
            </a:extLst>
          </a:blip>
          <a:stretch>
            <a:fillRect/>
          </a:stretch>
        </p:blipFill>
        <p:spPr>
          <a:xfrm>
            <a:off x="5786717" y="0"/>
            <a:ext cx="6858000" cy="6858000"/>
          </a:xfrm>
          <a:prstGeom prst="rect">
            <a:avLst/>
          </a:prstGeom>
        </p:spPr>
      </p:pic>
      <p:pic>
        <p:nvPicPr>
          <p:cNvPr id="11" name="Picture 10">
            <a:extLst>
              <a:ext uri="{FF2B5EF4-FFF2-40B4-BE49-F238E27FC236}">
                <a16:creationId xmlns:a16="http://schemas.microsoft.com/office/drawing/2014/main" id="{54E8D001-4306-2042-97AA-7A931EF2C51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0538" y="6386865"/>
            <a:ext cx="2773138" cy="392818"/>
          </a:xfrm>
          <a:prstGeom prst="rect">
            <a:avLst/>
          </a:prstGeom>
        </p:spPr>
      </p:pic>
      <p:cxnSp>
        <p:nvCxnSpPr>
          <p:cNvPr id="15" name="Straight Connector 14"/>
          <p:cNvCxnSpPr/>
          <p:nvPr userDrawn="1"/>
        </p:nvCxnSpPr>
        <p:spPr>
          <a:xfrm>
            <a:off x="0" y="6278033"/>
            <a:ext cx="12192000" cy="0"/>
          </a:xfrm>
          <a:prstGeom prst="line">
            <a:avLst/>
          </a:prstGeom>
          <a:ln w="28575">
            <a:solidFill>
              <a:srgbClr val="4B9CD3"/>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userDrawn="1"/>
        </p:nvSpPr>
        <p:spPr>
          <a:xfrm>
            <a:off x="11560029" y="6393870"/>
            <a:ext cx="587230" cy="369332"/>
          </a:xfrm>
          <a:prstGeom prst="rect">
            <a:avLst/>
          </a:prstGeom>
          <a:noFill/>
        </p:spPr>
        <p:txBody>
          <a:bodyPr wrap="square" rtlCol="0">
            <a:spAutoFit/>
          </a:bodyPr>
          <a:lstStyle/>
          <a:p>
            <a:fld id="{2F2A68AC-A38C-4B4F-ABF3-654AB1B12858}" type="slidenum">
              <a:rPr lang="en-US" smtClean="0">
                <a:solidFill>
                  <a:srgbClr val="4B9CD3"/>
                </a:solidFill>
                <a:latin typeface="Helvetica" charset="0"/>
                <a:ea typeface="Helvetica" charset="0"/>
                <a:cs typeface="Helvetica" charset="0"/>
              </a:rPr>
              <a:t>‹#›</a:t>
            </a:fld>
            <a:endParaRPr lang="en-US">
              <a:solidFill>
                <a:srgbClr val="4B9CD3"/>
              </a:solidFill>
              <a:latin typeface="Helvetica" charset="0"/>
              <a:ea typeface="Helvetica" charset="0"/>
              <a:cs typeface="Helvetica" charset="0"/>
            </a:endParaRPr>
          </a:p>
        </p:txBody>
      </p:sp>
      <p:sp>
        <p:nvSpPr>
          <p:cNvPr id="5" name="Text Placeholder 4"/>
          <p:cNvSpPr>
            <a:spLocks noGrp="1"/>
          </p:cNvSpPr>
          <p:nvPr>
            <p:ph type="body" sz="quarter" idx="10" hasCustomPrompt="1"/>
          </p:nvPr>
        </p:nvSpPr>
        <p:spPr>
          <a:xfrm>
            <a:off x="554037" y="419100"/>
            <a:ext cx="10460707" cy="947737"/>
          </a:xfrm>
          <a:prstGeom prst="rect">
            <a:avLst/>
          </a:prstGeom>
        </p:spPr>
        <p:txBody>
          <a:bodyPr/>
          <a:lstStyle>
            <a:lvl1pPr marL="0" indent="0" algn="l">
              <a:buNone/>
              <a:defRPr sz="4800" b="1" i="0">
                <a:solidFill>
                  <a:srgbClr val="4B9CD3"/>
                </a:solidFill>
                <a:latin typeface="Calisto MT" charset="0"/>
                <a:ea typeface="Calisto MT" charset="0"/>
                <a:cs typeface="Calisto MT" charset="0"/>
              </a:defRPr>
            </a:lvl1pPr>
          </a:lstStyle>
          <a:p>
            <a:pPr lvl="0"/>
            <a:r>
              <a:rPr lang="en-US"/>
              <a:t>Headline here</a:t>
            </a:r>
          </a:p>
        </p:txBody>
      </p:sp>
      <p:sp>
        <p:nvSpPr>
          <p:cNvPr id="7" name="Text Placeholder 6"/>
          <p:cNvSpPr>
            <a:spLocks noGrp="1"/>
          </p:cNvSpPr>
          <p:nvPr>
            <p:ph type="body" sz="quarter" idx="11" hasCustomPrompt="1"/>
          </p:nvPr>
        </p:nvSpPr>
        <p:spPr>
          <a:xfrm>
            <a:off x="554038" y="1161832"/>
            <a:ext cx="10460705" cy="568325"/>
          </a:xfrm>
          <a:prstGeom prst="rect">
            <a:avLst/>
          </a:prstGeom>
        </p:spPr>
        <p:txBody>
          <a:bodyPr/>
          <a:lstStyle>
            <a:lvl1pPr marL="0" indent="0">
              <a:buNone/>
              <a:defRPr sz="2400">
                <a:solidFill>
                  <a:srgbClr val="4B9CD3"/>
                </a:solidFill>
                <a:latin typeface="+mn-lt"/>
                <a:ea typeface="Helvetica" charset="0"/>
                <a:cs typeface="Helvetica" charset="0"/>
              </a:defRPr>
            </a:lvl1pPr>
          </a:lstStyle>
          <a:p>
            <a:pPr lvl="0"/>
            <a:r>
              <a:rPr lang="en-US"/>
              <a:t>Slide subhead here</a:t>
            </a:r>
          </a:p>
        </p:txBody>
      </p:sp>
      <p:pic>
        <p:nvPicPr>
          <p:cNvPr id="6" name="Picture 5">
            <a:extLst>
              <a:ext uri="{FF2B5EF4-FFF2-40B4-BE49-F238E27FC236}">
                <a16:creationId xmlns:a16="http://schemas.microsoft.com/office/drawing/2014/main" id="{CE353DB7-3761-9B47-B961-AD6E5E58EF53}"/>
              </a:ext>
            </a:extLst>
          </p:cNvPr>
          <p:cNvPicPr>
            <a:picLocks noChangeAspect="1"/>
          </p:cNvPicPr>
          <p:nvPr userDrawn="1"/>
        </p:nvPicPr>
        <p:blipFill rotWithShape="1">
          <a:blip r:embed="rId4"/>
          <a:srcRect t="16558" b="65963"/>
          <a:stretch/>
        </p:blipFill>
        <p:spPr>
          <a:xfrm>
            <a:off x="8326703" y="6475099"/>
            <a:ext cx="3156235" cy="275833"/>
          </a:xfrm>
          <a:prstGeom prst="rect">
            <a:avLst/>
          </a:prstGeom>
        </p:spPr>
      </p:pic>
    </p:spTree>
    <p:extLst>
      <p:ext uri="{BB962C8B-B14F-4D97-AF65-F5344CB8AC3E}">
        <p14:creationId xmlns:p14="http://schemas.microsoft.com/office/powerpoint/2010/main" val="621084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7180" y="2300873"/>
            <a:ext cx="10017639" cy="1419009"/>
          </a:xfrm>
          <a:prstGeom prst="rect">
            <a:avLst/>
          </a:prstGeom>
        </p:spPr>
      </p:pic>
      <p:sp>
        <p:nvSpPr>
          <p:cNvPr id="5" name="Text Placeholder 4"/>
          <p:cNvSpPr>
            <a:spLocks noGrp="1"/>
          </p:cNvSpPr>
          <p:nvPr>
            <p:ph type="body" sz="quarter" idx="10" hasCustomPrompt="1"/>
          </p:nvPr>
        </p:nvSpPr>
        <p:spPr>
          <a:xfrm>
            <a:off x="2191761" y="4353565"/>
            <a:ext cx="7808476" cy="747713"/>
          </a:xfrm>
          <a:prstGeom prst="rect">
            <a:avLst/>
          </a:prstGeom>
        </p:spPr>
        <p:txBody>
          <a:bodyPr/>
          <a:lstStyle>
            <a:lvl1pPr marL="0" indent="0" algn="ctr">
              <a:buNone/>
              <a:defRPr sz="3600">
                <a:solidFill>
                  <a:srgbClr val="4B9CD3"/>
                </a:solidFill>
                <a:latin typeface="+mn-lt"/>
                <a:ea typeface="Helvetica" charset="0"/>
                <a:cs typeface="Helvetica" charset="0"/>
              </a:defRPr>
            </a:lvl1pPr>
          </a:lstStyle>
          <a:p>
            <a:pPr lvl="0"/>
            <a:r>
              <a:rPr lang="en-US"/>
              <a:t>Title goes here</a:t>
            </a:r>
          </a:p>
        </p:txBody>
      </p:sp>
    </p:spTree>
    <p:extLst>
      <p:ext uri="{BB962C8B-B14F-4D97-AF65-F5344CB8AC3E}">
        <p14:creationId xmlns:p14="http://schemas.microsoft.com/office/powerpoint/2010/main" val="1807067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54E8D001-4306-2042-97AA-7A931EF2C51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0538" y="6386865"/>
            <a:ext cx="2773138" cy="392818"/>
          </a:xfrm>
          <a:prstGeom prst="rect">
            <a:avLst/>
          </a:prstGeom>
        </p:spPr>
      </p:pic>
      <p:cxnSp>
        <p:nvCxnSpPr>
          <p:cNvPr id="15" name="Straight Connector 14"/>
          <p:cNvCxnSpPr/>
          <p:nvPr userDrawn="1"/>
        </p:nvCxnSpPr>
        <p:spPr>
          <a:xfrm>
            <a:off x="0" y="6278033"/>
            <a:ext cx="12192000" cy="0"/>
          </a:xfrm>
          <a:prstGeom prst="line">
            <a:avLst/>
          </a:prstGeom>
          <a:ln w="28575">
            <a:solidFill>
              <a:srgbClr val="4B9CD3"/>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userDrawn="1"/>
        </p:nvSpPr>
        <p:spPr>
          <a:xfrm>
            <a:off x="11417417" y="6386865"/>
            <a:ext cx="629174" cy="369332"/>
          </a:xfrm>
          <a:prstGeom prst="rect">
            <a:avLst/>
          </a:prstGeom>
          <a:noFill/>
        </p:spPr>
        <p:txBody>
          <a:bodyPr wrap="square" rtlCol="0">
            <a:spAutoFit/>
          </a:bodyPr>
          <a:lstStyle/>
          <a:p>
            <a:fld id="{4427EAE3-07D9-EC4D-BC27-287FD837C476}" type="slidenum">
              <a:rPr lang="en-US" smtClean="0">
                <a:solidFill>
                  <a:srgbClr val="4B9CD3"/>
                </a:solidFill>
                <a:latin typeface="Helvetica" charset="0"/>
                <a:ea typeface="Helvetica" charset="0"/>
                <a:cs typeface="Helvetica" charset="0"/>
              </a:rPr>
              <a:t>‹#›</a:t>
            </a:fld>
            <a:endParaRPr lang="en-US">
              <a:solidFill>
                <a:srgbClr val="4B9CD3"/>
              </a:solidFill>
              <a:latin typeface="Helvetica" charset="0"/>
              <a:ea typeface="Helvetica" charset="0"/>
              <a:cs typeface="Helvetica" charset="0"/>
            </a:endParaRPr>
          </a:p>
        </p:txBody>
      </p:sp>
      <p:sp>
        <p:nvSpPr>
          <p:cNvPr id="5" name="Text Placeholder 4"/>
          <p:cNvSpPr>
            <a:spLocks noGrp="1"/>
          </p:cNvSpPr>
          <p:nvPr>
            <p:ph type="body" sz="quarter" idx="10" hasCustomPrompt="1"/>
          </p:nvPr>
        </p:nvSpPr>
        <p:spPr>
          <a:xfrm>
            <a:off x="554038" y="426243"/>
            <a:ext cx="10863379" cy="687388"/>
          </a:xfrm>
          <a:prstGeom prst="rect">
            <a:avLst/>
          </a:prstGeom>
        </p:spPr>
        <p:txBody>
          <a:bodyPr/>
          <a:lstStyle>
            <a:lvl1pPr marL="0" indent="0">
              <a:buNone/>
              <a:defRPr sz="4800" b="1" i="0">
                <a:solidFill>
                  <a:srgbClr val="4B9CD3"/>
                </a:solidFill>
                <a:latin typeface="Calisto MT" charset="0"/>
                <a:ea typeface="Calisto MT" charset="0"/>
                <a:cs typeface="Calisto MT" charset="0"/>
              </a:defRPr>
            </a:lvl1pPr>
          </a:lstStyle>
          <a:p>
            <a:pPr lvl="0"/>
            <a:r>
              <a:rPr lang="en-US"/>
              <a:t>Headline here</a:t>
            </a:r>
          </a:p>
        </p:txBody>
      </p:sp>
      <p:sp>
        <p:nvSpPr>
          <p:cNvPr id="7" name="Text Placeholder 6"/>
          <p:cNvSpPr>
            <a:spLocks noGrp="1"/>
          </p:cNvSpPr>
          <p:nvPr>
            <p:ph type="body" sz="quarter" idx="11" hasCustomPrompt="1"/>
          </p:nvPr>
        </p:nvSpPr>
        <p:spPr>
          <a:xfrm>
            <a:off x="554038" y="1128276"/>
            <a:ext cx="10863379" cy="499188"/>
          </a:xfrm>
          <a:prstGeom prst="rect">
            <a:avLst/>
          </a:prstGeom>
        </p:spPr>
        <p:txBody>
          <a:bodyPr/>
          <a:lstStyle>
            <a:lvl1pPr marL="0" indent="0">
              <a:buNone/>
              <a:defRPr sz="2400">
                <a:solidFill>
                  <a:srgbClr val="4B9CD3"/>
                </a:solidFill>
                <a:latin typeface="+mn-lt"/>
                <a:ea typeface="Helvetica" charset="0"/>
                <a:cs typeface="Helvetica" charset="0"/>
              </a:defRPr>
            </a:lvl1pPr>
          </a:lstStyle>
          <a:p>
            <a:pPr lvl="0"/>
            <a:r>
              <a:rPr lang="en-US"/>
              <a:t>Slide subhead here</a:t>
            </a:r>
          </a:p>
        </p:txBody>
      </p:sp>
    </p:spTree>
    <p:extLst>
      <p:ext uri="{BB962C8B-B14F-4D97-AF65-F5344CB8AC3E}">
        <p14:creationId xmlns:p14="http://schemas.microsoft.com/office/powerpoint/2010/main" val="621084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646113" y="2856077"/>
            <a:ext cx="10536237" cy="989013"/>
          </a:xfrm>
          <a:prstGeom prst="rect">
            <a:avLst/>
          </a:prstGeom>
        </p:spPr>
        <p:txBody>
          <a:bodyPr/>
          <a:lstStyle>
            <a:lvl1pPr marL="0" indent="0">
              <a:buNone/>
              <a:defRPr sz="4400" b="1" i="0" baseline="0">
                <a:solidFill>
                  <a:srgbClr val="4B9CD3"/>
                </a:solidFill>
                <a:latin typeface="Calisto MT" charset="0"/>
                <a:ea typeface="Calisto MT" charset="0"/>
                <a:cs typeface="Calisto MT" charset="0"/>
              </a:defRPr>
            </a:lvl1pPr>
          </a:lstStyle>
          <a:p>
            <a:pPr lvl="0"/>
            <a:r>
              <a:rPr lang="en-US"/>
              <a:t>Divider title goes here</a:t>
            </a:r>
          </a:p>
        </p:txBody>
      </p:sp>
    </p:spTree>
    <p:extLst>
      <p:ext uri="{BB962C8B-B14F-4D97-AF65-F5344CB8AC3E}">
        <p14:creationId xmlns:p14="http://schemas.microsoft.com/office/powerpoint/2010/main" val="611569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3067" y="4306311"/>
            <a:ext cx="3905866" cy="553270"/>
          </a:xfrm>
          <a:prstGeom prst="rect">
            <a:avLst/>
          </a:prstGeom>
        </p:spPr>
      </p:pic>
      <p:sp>
        <p:nvSpPr>
          <p:cNvPr id="5" name="Text Placeholder 1"/>
          <p:cNvSpPr txBox="1">
            <a:spLocks/>
          </p:cNvSpPr>
          <p:nvPr userDrawn="1"/>
        </p:nvSpPr>
        <p:spPr>
          <a:xfrm>
            <a:off x="2209800" y="2395974"/>
            <a:ext cx="8027987" cy="74453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6000" b="1" i="0">
                <a:solidFill>
                  <a:srgbClr val="4B9CD3"/>
                </a:solidFill>
                <a:latin typeface="Calisto MT" charset="0"/>
                <a:ea typeface="Calisto MT" charset="0"/>
                <a:cs typeface="Calisto MT" charset="0"/>
              </a:rPr>
              <a:t>Thank You.</a:t>
            </a:r>
          </a:p>
        </p:txBody>
      </p:sp>
    </p:spTree>
    <p:extLst>
      <p:ext uri="{BB962C8B-B14F-4D97-AF65-F5344CB8AC3E}">
        <p14:creationId xmlns:p14="http://schemas.microsoft.com/office/powerpoint/2010/main" val="20400608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46722"/>
      </p:ext>
    </p:extLst>
  </p:cSld>
  <p:clrMap bg1="lt1" tx1="dk1" bg2="lt2" tx2="dk2" accent1="accent1" accent2="accent2" accent3="accent3" accent4="accent4" accent5="accent5" accent6="accent6" hlink="hlink" folHlink="folHlink"/>
  <p:sldLayoutIdLst>
    <p:sldLayoutId id="2147483654" r:id="rId1"/>
    <p:sldLayoutId id="2147483650" r:id="rId2"/>
    <p:sldLayoutId id="2147483651" r:id="rId3"/>
    <p:sldLayoutId id="2147483652" r:id="rId4"/>
    <p:sldLayoutId id="2147483653" r:id="rId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coronavirus.unca.edu/return-to-campus/health-safety-guidance/"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ht.t.hubspotemail.net/e2t/tc/VVrpWb66pZTbW2S1DS03qPBLsW5_BCzp4nx4lBN2qdv1B3lGmQV1-WJV7CgWH5W2NF7tp5NLX2jW8-mhFP4xkLPbW5VG8zp5LQ1Z7W1YQwVy8h7yjpW8kn_TT5QHJ0qW1KVwKC4GsF2-W2bYGFF1rQMykW71P9FY78xd1DW8fQzkn77VLhwW8_Lhqr7dZ-T2W6mgSBD4dLfSjW81-23K7G_Jf6V9cPTb1kpmlQW2BKGl58JRQs2W2m6gJQ7MtjSRW4GfwtT6whN94W7VxHzm3MR7-NVZ31Kv7mFB83W333vf-3pJfxxW2wh5NX4KkB7lW6XsC113tDygRW8pBMC-37nwj43bpg1"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carolinatogether.unc.edu/"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arolinatogether.unc.edu/2021/06/30/%e2%80%afcovid-19-update-revised-community-standards-effective-july-12/"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ehs.cloudapps.unc.edu/ClinicRegistration/covidcert"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ehs.cloudapps.unc.edu/ClinicRegistration/covidcert"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380B36F-AA23-42C1-9A57-D9EC1AFE3063}"/>
              </a:ext>
            </a:extLst>
          </p:cNvPr>
          <p:cNvSpPr>
            <a:spLocks noGrp="1"/>
          </p:cNvSpPr>
          <p:nvPr>
            <p:ph type="body" sz="quarter" idx="10"/>
          </p:nvPr>
        </p:nvSpPr>
        <p:spPr>
          <a:xfrm>
            <a:off x="1653702" y="4353565"/>
            <a:ext cx="8884596" cy="1204879"/>
          </a:xfrm>
        </p:spPr>
        <p:txBody>
          <a:bodyPr lIns="91440" tIns="45720" rIns="91440" bIns="45720" anchor="t"/>
          <a:lstStyle/>
          <a:p>
            <a:r>
              <a:rPr lang="en-US">
                <a:latin typeface="Arial"/>
                <a:cs typeface="Helvetica"/>
              </a:rPr>
              <a:t>Combined Faculty/Staff Town Hall</a:t>
            </a:r>
          </a:p>
          <a:p>
            <a:r>
              <a:rPr lang="en-US">
                <a:latin typeface="Arial"/>
                <a:cs typeface="Helvetica"/>
              </a:rPr>
              <a:t>August 13, 2021</a:t>
            </a:r>
          </a:p>
        </p:txBody>
      </p:sp>
    </p:spTree>
    <p:extLst>
      <p:ext uri="{BB962C8B-B14F-4D97-AF65-F5344CB8AC3E}">
        <p14:creationId xmlns:p14="http://schemas.microsoft.com/office/powerpoint/2010/main" val="463357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19653" y="1467876"/>
            <a:ext cx="10762412" cy="4787745"/>
          </a:xfrm>
        </p:spPr>
        <p:txBody>
          <a:bodyPr lIns="91440" tIns="45720" rIns="91440" bIns="45720" anchor="t"/>
          <a:lstStyle/>
          <a:p>
            <a:pPr marL="342900" indent="-342900">
              <a:spcBef>
                <a:spcPts val="0"/>
              </a:spcBef>
              <a:spcAft>
                <a:spcPts val="1200"/>
              </a:spcAft>
              <a:buFont typeface="Arial" panose="020B0604020202020204" pitchFamily="34" charset="0"/>
              <a:buChar char="•"/>
            </a:pPr>
            <a:r>
              <a:rPr lang="en-US">
                <a:solidFill>
                  <a:schemeClr val="tx1"/>
                </a:solidFill>
                <a:effectLst/>
                <a:latin typeface="Arial"/>
                <a:ea typeface="Calibri" panose="020F0502020204030204" pitchFamily="34" charset="0"/>
                <a:cs typeface="Arial"/>
              </a:rPr>
              <a:t>In addition to reinforcing our School’s community standards and safety protocols, we have now implemented distancing while individuals are unmasked (e.g., while eating).</a:t>
            </a:r>
            <a:r>
              <a:rPr lang="en-US">
                <a:solidFill>
                  <a:schemeClr val="tx1"/>
                </a:solidFill>
                <a:latin typeface="Arial"/>
                <a:ea typeface="Calibri" panose="020F0502020204030204" pitchFamily="34" charset="0"/>
                <a:cs typeface="Arial"/>
              </a:rPr>
              <a:t> </a:t>
            </a:r>
            <a:endParaRPr lang="en-US">
              <a:solidFill>
                <a:schemeClr val="tx1"/>
              </a:solidFill>
              <a:latin typeface="Arial" panose="020B0604020202020204" pitchFamily="34" charset="0"/>
              <a:ea typeface="Calibri" panose="020F0502020204030204" pitchFamily="34" charset="0"/>
              <a:cs typeface="Arial" panose="020B0604020202020204" pitchFamily="34" charset="0"/>
            </a:endParaRPr>
          </a:p>
          <a:p>
            <a:pPr marL="342900" indent="-342900">
              <a:spcBef>
                <a:spcPts val="0"/>
              </a:spcBef>
              <a:spcAft>
                <a:spcPts val="1200"/>
              </a:spcAft>
              <a:buFont typeface="Arial" panose="020B0604020202020204" pitchFamily="34" charset="0"/>
              <a:buChar char="•"/>
            </a:pPr>
            <a:r>
              <a:rPr lang="en-US">
                <a:solidFill>
                  <a:schemeClr val="tx1"/>
                </a:solidFill>
                <a:effectLst/>
                <a:latin typeface="Arial"/>
                <a:ea typeface="Calibri" panose="020F0502020204030204" pitchFamily="34" charset="0"/>
                <a:cs typeface="Arial"/>
              </a:rPr>
              <a:t>In-person School of Pharmacy events will also now require masking, even while outdoors, and event food must be served as boxed, individual meals, with limited queues.</a:t>
            </a:r>
            <a:r>
              <a:rPr lang="en-US">
                <a:solidFill>
                  <a:schemeClr val="tx1"/>
                </a:solidFill>
                <a:latin typeface="Arial"/>
                <a:ea typeface="Calibri" panose="020F0502020204030204" pitchFamily="34" charset="0"/>
                <a:cs typeface="Arial"/>
              </a:rPr>
              <a:t> </a:t>
            </a:r>
            <a:endParaRPr lang="en-US">
              <a:solidFill>
                <a:schemeClr val="tx1"/>
              </a:solidFill>
              <a:latin typeface="Arial" panose="020B0604020202020204" pitchFamily="34" charset="0"/>
              <a:ea typeface="Calibri" panose="020F0502020204030204" pitchFamily="34" charset="0"/>
              <a:cs typeface="Arial" panose="020B0604020202020204" pitchFamily="34" charset="0"/>
            </a:endParaRPr>
          </a:p>
          <a:p>
            <a:pPr marL="342900" indent="-342900">
              <a:spcBef>
                <a:spcPts val="0"/>
              </a:spcBef>
              <a:spcAft>
                <a:spcPts val="1200"/>
              </a:spcAft>
              <a:buFont typeface="Arial" panose="020B0604020202020204" pitchFamily="34" charset="0"/>
              <a:buChar char="•"/>
            </a:pPr>
            <a:r>
              <a:rPr lang="en-US">
                <a:solidFill>
                  <a:schemeClr val="tx1"/>
                </a:solidFill>
                <a:effectLst/>
                <a:latin typeface="Arial"/>
                <a:ea typeface="Calibri" panose="020F0502020204030204" pitchFamily="34" charset="0"/>
                <a:cs typeface="Arial"/>
              </a:rPr>
              <a:t>We recommend that all eating </a:t>
            </a:r>
            <a:r>
              <a:rPr lang="en-US">
                <a:solidFill>
                  <a:schemeClr val="tx1"/>
                </a:solidFill>
                <a:latin typeface="Arial"/>
                <a:ea typeface="Calibri" panose="020F0502020204030204" pitchFamily="34" charset="0"/>
                <a:cs typeface="Arial"/>
              </a:rPr>
              <a:t>occur</a:t>
            </a:r>
            <a:r>
              <a:rPr lang="en-US">
                <a:solidFill>
                  <a:schemeClr val="tx1"/>
                </a:solidFill>
                <a:effectLst/>
                <a:latin typeface="Arial"/>
                <a:ea typeface="Calibri" panose="020F0502020204030204" pitchFamily="34" charset="0"/>
                <a:cs typeface="Arial"/>
              </a:rPr>
              <a:t> outdoors and distanced, if possible</a:t>
            </a:r>
            <a:r>
              <a:rPr lang="en-US">
                <a:solidFill>
                  <a:schemeClr val="tx1"/>
                </a:solidFill>
                <a:latin typeface="Arial"/>
                <a:ea typeface="Calibri" panose="020F0502020204030204" pitchFamily="34" charset="0"/>
                <a:cs typeface="Arial"/>
              </a:rPr>
              <a:t>, or if you are alone in a closed room or office. </a:t>
            </a:r>
          </a:p>
          <a:p>
            <a:pPr marL="1028700" lvl="1" indent="-342900">
              <a:spcBef>
                <a:spcPts val="0"/>
              </a:spcBef>
              <a:spcAft>
                <a:spcPts val="1200"/>
              </a:spcAft>
              <a:buFont typeface="Wingdings" panose="020B0604020202020204" pitchFamily="34" charset="0"/>
              <a:buChar char="Ø"/>
            </a:pPr>
            <a:r>
              <a:rPr lang="en-US">
                <a:solidFill>
                  <a:srgbClr val="000000"/>
                </a:solidFill>
                <a:effectLst/>
                <a:latin typeface="Arial"/>
                <a:ea typeface="Times New Roman" panose="02020603050405020304" pitchFamily="18" charset="0"/>
                <a:cs typeface="Arial"/>
              </a:rPr>
              <a:t>Designated </a:t>
            </a:r>
            <a:r>
              <a:rPr lang="en-US">
                <a:solidFill>
                  <a:srgbClr val="000000"/>
                </a:solidFill>
                <a:latin typeface="Arial"/>
                <a:ea typeface="Times New Roman" panose="02020603050405020304" pitchFamily="18" charset="0"/>
                <a:cs typeface="Arial"/>
              </a:rPr>
              <a:t>Outdoor Eating</a:t>
            </a:r>
            <a:r>
              <a:rPr lang="en-US">
                <a:solidFill>
                  <a:srgbClr val="000000"/>
                </a:solidFill>
                <a:effectLst/>
                <a:latin typeface="Arial"/>
                <a:ea typeface="Times New Roman" panose="02020603050405020304" pitchFamily="18" charset="0"/>
                <a:cs typeface="Arial"/>
              </a:rPr>
              <a:t> </a:t>
            </a:r>
            <a:r>
              <a:rPr lang="en-US">
                <a:solidFill>
                  <a:srgbClr val="000000"/>
                </a:solidFill>
                <a:latin typeface="Arial"/>
                <a:ea typeface="Times New Roman" panose="02020603050405020304" pitchFamily="18" charset="0"/>
                <a:cs typeface="Arial"/>
              </a:rPr>
              <a:t>A</a:t>
            </a:r>
            <a:r>
              <a:rPr lang="en-US">
                <a:solidFill>
                  <a:srgbClr val="000000"/>
                </a:solidFill>
                <a:effectLst/>
                <a:latin typeface="Arial"/>
                <a:ea typeface="Times New Roman" panose="02020603050405020304" pitchFamily="18" charset="0"/>
                <a:cs typeface="Arial"/>
              </a:rPr>
              <a:t>reas: Tented area outside of Kerr Hall; courtyard and patio areas with picnic tables outside of most of our facilities</a:t>
            </a:r>
            <a:r>
              <a:rPr lang="en-US">
                <a:solidFill>
                  <a:srgbClr val="000000"/>
                </a:solidFill>
                <a:latin typeface="Arial"/>
                <a:ea typeface="Times New Roman" panose="02020603050405020304" pitchFamily="18" charset="0"/>
                <a:cs typeface="Arial"/>
              </a:rPr>
              <a:t>. Several outdoors areas outside of buildings in Asheville.</a:t>
            </a:r>
            <a:endParaRPr lang="en-US">
              <a:solidFill>
                <a:srgbClr val="000000"/>
              </a:solidFill>
              <a:effectLst/>
              <a:latin typeface="Arial"/>
              <a:ea typeface="Times New Roman" panose="02020603050405020304" pitchFamily="18" charset="0"/>
              <a:cs typeface="Arial"/>
            </a:endParaRPr>
          </a:p>
          <a:p>
            <a:pPr marL="0" marR="0">
              <a:spcBef>
                <a:spcPts val="0"/>
              </a:spcBef>
              <a:spcAft>
                <a:spcPts val="1200"/>
              </a:spcAft>
            </a:pPr>
            <a:endParaRPr lang="en-US">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2600">
              <a:solidFill>
                <a:schemeClr val="tx1"/>
              </a:solidFill>
              <a:latin typeface="Arial" panose="020B0604020202020204" pitchFamily="34" charset="0"/>
              <a:cs typeface="Arial" panose="020B0604020202020204" pitchFamily="34" charset="0"/>
            </a:endParaRP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2600">
              <a:solidFill>
                <a:schemeClr val="tx1"/>
              </a:solidFill>
              <a:latin typeface="Arial" panose="020B0604020202020204" pitchFamily="34" charset="0"/>
              <a:cs typeface="Arial" panose="020B0604020202020204" pitchFamily="34" charset="0"/>
            </a:endParaRP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2600">
              <a:solidFill>
                <a:schemeClr val="tx1"/>
              </a:solidFill>
              <a:latin typeface="Arial" panose="020B0604020202020204" pitchFamily="34" charset="0"/>
              <a:cs typeface="Arial" panose="020B0604020202020204" pitchFamily="34" charset="0"/>
            </a:endParaRP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2600">
              <a:solidFill>
                <a:schemeClr val="tx1"/>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defRPr/>
            </a:pPr>
            <a:endParaRPr lang="en-US" sz="2600">
              <a:solidFill>
                <a:schemeClr val="tx1"/>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defRPr/>
            </a:pPr>
            <a:endParaRPr lang="en-US" sz="2600">
              <a:solidFill>
                <a:schemeClr val="tx1"/>
              </a:solidFill>
              <a:latin typeface="Arial" panose="020B0604020202020204" pitchFamily="34" charset="0"/>
              <a:cs typeface="Arial" panose="020B0604020202020204" pitchFamily="34" charset="0"/>
            </a:endParaRPr>
          </a:p>
          <a:p>
            <a:pPr marR="0" lvl="0" algn="l" defTabSz="914400" rtl="0" eaLnBrk="1" fontAlgn="auto" latinLnBrk="0" hangingPunct="1">
              <a:lnSpc>
                <a:spcPct val="90000"/>
              </a:lnSpc>
              <a:spcBef>
                <a:spcPts val="1000"/>
              </a:spcBef>
              <a:spcAft>
                <a:spcPts val="0"/>
              </a:spcAft>
              <a:buClrTx/>
              <a:buSzTx/>
              <a:tabLst/>
              <a:defRPr/>
            </a:pPr>
            <a:br>
              <a:rPr lang="en-US" sz="2600" b="0" i="0" u="none" strike="noStrike" kern="1200" cap="none" spc="0" normalizeH="0" baseline="0" noProof="0">
                <a:ln>
                  <a:noFill/>
                </a:ln>
                <a:effectLst/>
                <a:uLnTx/>
                <a:uFillTx/>
                <a:latin typeface="Arial" panose="020B0604020202020204" pitchFamily="34" charset="0"/>
                <a:cs typeface="Arial" panose="020B0604020202020204" pitchFamily="34" charset="0"/>
              </a:rPr>
            </a:br>
            <a:endParaRPr kumimoji="0" lang="en-US" sz="2600" b="0" i="0" u="none" strike="noStrike" kern="1200" cap="none" spc="0" normalizeH="0" baseline="0" noProof="0">
              <a:ln>
                <a:noFill/>
              </a:ln>
              <a:solidFill>
                <a:schemeClr val="tx1"/>
              </a:solidFill>
              <a:effectLst/>
              <a:uLnTx/>
              <a:uFillTx/>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D44309B3-073B-463C-A631-E1B3C97DD24F}"/>
              </a:ext>
            </a:extLst>
          </p:cNvPr>
          <p:cNvSpPr>
            <a:spLocks noGrp="1"/>
          </p:cNvSpPr>
          <p:nvPr>
            <p:ph type="body" sz="quarter" idx="10"/>
          </p:nvPr>
        </p:nvSpPr>
        <p:spPr>
          <a:xfrm>
            <a:off x="554038" y="419100"/>
            <a:ext cx="10172578" cy="592015"/>
          </a:xfrm>
        </p:spPr>
        <p:txBody>
          <a:bodyPr/>
          <a:lstStyle/>
          <a:p>
            <a:pPr algn="ctr" eaLnBrk="0" hangingPunct="0"/>
            <a:r>
              <a:rPr lang="en-US" sz="4000" b="1">
                <a:latin typeface="Arial" pitchFamily="34" charset="0"/>
                <a:cs typeface="Arial" pitchFamily="34" charset="0"/>
              </a:rPr>
              <a:t>Community Standards</a:t>
            </a:r>
            <a:endParaRPr lang="en-US" sz="1400"/>
          </a:p>
        </p:txBody>
      </p:sp>
    </p:spTree>
    <p:extLst>
      <p:ext uri="{BB962C8B-B14F-4D97-AF65-F5344CB8AC3E}">
        <p14:creationId xmlns:p14="http://schemas.microsoft.com/office/powerpoint/2010/main" val="71720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611593" y="959803"/>
            <a:ext cx="11357569" cy="3934070"/>
          </a:xfrm>
        </p:spPr>
        <p:txBody>
          <a:bodyPr/>
          <a:lstStyle/>
          <a:p>
            <a:pPr marL="342900" indent="-342900">
              <a:buFont typeface="Arial" panose="020B0604020202020204" pitchFamily="34" charset="0"/>
              <a:buChar char="•"/>
            </a:pPr>
            <a:r>
              <a:rPr lang="en-US" sz="2000">
                <a:solidFill>
                  <a:schemeClr val="tx1"/>
                </a:solidFill>
                <a:latin typeface="Arial" panose="020B0604020202020204" pitchFamily="34" charset="0"/>
                <a:cs typeface="Arial" panose="020B0604020202020204" pitchFamily="34" charset="0"/>
              </a:rPr>
              <a:t>All employees and students should follow CDC guidance and North Carolina Department of Health and Human Service directions.</a:t>
            </a:r>
          </a:p>
          <a:p>
            <a:pPr lvl="1">
              <a:buFont typeface="Arial" panose="020B0604020202020204" pitchFamily="34" charset="0"/>
              <a:buChar char="•"/>
            </a:pPr>
            <a:r>
              <a:rPr lang="en-US" sz="2000" b="1">
                <a:solidFill>
                  <a:schemeClr val="tx1"/>
                </a:solidFill>
                <a:latin typeface="Arial" panose="020B0604020202020204" pitchFamily="34" charset="0"/>
                <a:cs typeface="Arial" panose="020B0604020202020204" pitchFamily="34" charset="0"/>
              </a:rPr>
              <a:t>Wear</a:t>
            </a:r>
            <a:r>
              <a:rPr lang="en-US" sz="2000">
                <a:solidFill>
                  <a:schemeClr val="tx1"/>
                </a:solidFill>
                <a:latin typeface="Arial" panose="020B0604020202020204" pitchFamily="34" charset="0"/>
                <a:cs typeface="Arial" panose="020B0604020202020204" pitchFamily="34" charset="0"/>
              </a:rPr>
              <a:t>. Those who are </a:t>
            </a:r>
            <a:r>
              <a:rPr lang="en-US" sz="2000">
                <a:solidFill>
                  <a:schemeClr val="accent1"/>
                </a:solidFill>
                <a:latin typeface="Arial" panose="020B0604020202020204" pitchFamily="34" charset="0"/>
                <a:cs typeface="Arial" panose="020B0604020202020204" pitchFamily="34" charset="0"/>
              </a:rPr>
              <a:t>not vaccinated </a:t>
            </a:r>
            <a:r>
              <a:rPr lang="en-US" sz="2000">
                <a:solidFill>
                  <a:schemeClr val="tx1"/>
                </a:solidFill>
                <a:latin typeface="Arial" panose="020B0604020202020204" pitchFamily="34" charset="0"/>
                <a:cs typeface="Arial" panose="020B0604020202020204" pitchFamily="34" charset="0"/>
              </a:rPr>
              <a:t>should continue wearing a face covering. Those who are vaccinated do not have to wear a face covering either indoors or outdoors. </a:t>
            </a:r>
          </a:p>
          <a:p>
            <a:pPr lvl="1">
              <a:buFont typeface="Arial" panose="020B0604020202020204" pitchFamily="34" charset="0"/>
              <a:buChar char="•"/>
            </a:pPr>
            <a:r>
              <a:rPr lang="en-US" sz="2000" b="1">
                <a:solidFill>
                  <a:schemeClr val="tx1"/>
                </a:solidFill>
                <a:latin typeface="Arial" panose="020B0604020202020204" pitchFamily="34" charset="0"/>
                <a:cs typeface="Arial" panose="020B0604020202020204" pitchFamily="34" charset="0"/>
              </a:rPr>
              <a:t>Wash</a:t>
            </a:r>
            <a:r>
              <a:rPr lang="en-US" sz="2000">
                <a:solidFill>
                  <a:schemeClr val="tx1"/>
                </a:solidFill>
                <a:latin typeface="Arial" panose="020B0604020202020204" pitchFamily="34" charset="0"/>
                <a:cs typeface="Arial" panose="020B0604020202020204" pitchFamily="34" charset="0"/>
              </a:rPr>
              <a:t> hands often with soap and water for at least 20 seconds.</a:t>
            </a:r>
          </a:p>
          <a:p>
            <a:pPr lvl="1">
              <a:buFont typeface="Arial" panose="020B0604020202020204" pitchFamily="34" charset="0"/>
              <a:buChar char="•"/>
            </a:pPr>
            <a:r>
              <a:rPr lang="en-US" sz="2000" b="1">
                <a:solidFill>
                  <a:schemeClr val="tx1"/>
                </a:solidFill>
                <a:latin typeface="Arial" panose="020B0604020202020204" pitchFamily="34" charset="0"/>
                <a:cs typeface="Arial" panose="020B0604020202020204" pitchFamily="34" charset="0"/>
              </a:rPr>
              <a:t>Wait</a:t>
            </a:r>
            <a:r>
              <a:rPr lang="en-US" sz="2000">
                <a:solidFill>
                  <a:schemeClr val="tx1"/>
                </a:solidFill>
                <a:latin typeface="Arial" panose="020B0604020202020204" pitchFamily="34" charset="0"/>
                <a:cs typeface="Arial" panose="020B0604020202020204" pitchFamily="34" charset="0"/>
              </a:rPr>
              <a:t> at least six feet apart and avoid close contact with others.</a:t>
            </a:r>
          </a:p>
          <a:p>
            <a:pPr marL="457200" indent="-457200">
              <a:lnSpc>
                <a:spcPct val="100000"/>
              </a:lnSpc>
              <a:spcBef>
                <a:spcPts val="2400"/>
              </a:spcBef>
              <a:buFont typeface="Arial" panose="020B0604020202020204" pitchFamily="34" charset="0"/>
              <a:buChar char="•"/>
            </a:pPr>
            <a:r>
              <a:rPr lang="en-US" sz="2000">
                <a:solidFill>
                  <a:schemeClr val="tx1"/>
                </a:solidFill>
                <a:effectLst/>
                <a:latin typeface="Arial" panose="020B0604020202020204" pitchFamily="34" charset="0"/>
                <a:cs typeface="Arial" panose="020B0604020202020204" pitchFamily="34" charset="0"/>
              </a:rPr>
              <a:t>Monitor any symptoms and exposures as outlined by the CDC, stay home and if you have symptoms, get tested as needed.</a:t>
            </a:r>
          </a:p>
          <a:p>
            <a:pPr marL="1143000" lvl="1" indent="-457200">
              <a:lnSpc>
                <a:spcPct val="100000"/>
              </a:lnSpc>
              <a:spcBef>
                <a:spcPts val="600"/>
              </a:spcBef>
              <a:buFont typeface="Arial" panose="020B0604020202020204" pitchFamily="34" charset="0"/>
              <a:buChar char="•"/>
            </a:pPr>
            <a:r>
              <a:rPr lang="en-US" sz="2000">
                <a:solidFill>
                  <a:schemeClr val="tx1"/>
                </a:solidFill>
                <a:latin typeface="Arial" panose="020B0604020202020204" pitchFamily="34" charset="0"/>
                <a:cs typeface="Arial" panose="020B0604020202020204" pitchFamily="34" charset="0"/>
              </a:rPr>
              <a:t>COVID testing available via UNCA campus health 2 days per week and Range Urgent Care on other days or after hours. </a:t>
            </a:r>
          </a:p>
          <a:p>
            <a:pPr marL="457200" indent="-457200">
              <a:lnSpc>
                <a:spcPct val="100000"/>
              </a:lnSpc>
              <a:spcBef>
                <a:spcPts val="2400"/>
              </a:spcBef>
              <a:buFont typeface="Arial" panose="020B0604020202020204" pitchFamily="34" charset="0"/>
              <a:buChar char="•"/>
            </a:pPr>
            <a:r>
              <a:rPr lang="en-US" sz="2000">
                <a:solidFill>
                  <a:schemeClr val="tx1"/>
                </a:solidFill>
                <a:effectLst/>
                <a:latin typeface="Arial" panose="020B0604020202020204" pitchFamily="34" charset="0"/>
                <a:cs typeface="Arial" panose="020B0604020202020204" pitchFamily="34" charset="0"/>
              </a:rPr>
              <a:t>Report positive tests to UNCA campus health for contact tracing</a:t>
            </a:r>
          </a:p>
          <a:p>
            <a:pPr marL="457200" indent="-457200">
              <a:lnSpc>
                <a:spcPct val="100000"/>
              </a:lnSpc>
              <a:spcBef>
                <a:spcPts val="2400"/>
              </a:spcBef>
              <a:buFont typeface="Arial" panose="020B0604020202020204" pitchFamily="34" charset="0"/>
              <a:buChar char="•"/>
            </a:pPr>
            <a:r>
              <a:rPr lang="en-US" sz="2000">
                <a:solidFill>
                  <a:schemeClr val="tx1"/>
                </a:solidFill>
                <a:latin typeface="Arial" panose="020B0604020202020204" pitchFamily="34" charset="0"/>
                <a:cs typeface="Arial" panose="020B0604020202020204" pitchFamily="34" charset="0"/>
              </a:rPr>
              <a:t>For more information: </a:t>
            </a:r>
            <a:r>
              <a:rPr lang="en-US" sz="2000">
                <a:solidFill>
                  <a:schemeClr val="tx1"/>
                </a:solidFill>
                <a:latin typeface="Arial" panose="020B0604020202020204" pitchFamily="34" charset="0"/>
                <a:cs typeface="Arial" panose="020B0604020202020204" pitchFamily="34" charset="0"/>
                <a:hlinkClick r:id="rId3"/>
              </a:rPr>
              <a:t>https://coronavirus.unca.edu/return-to-campus/health-safety-guidance/</a:t>
            </a:r>
            <a:endParaRPr lang="en-US" sz="2000">
              <a:solidFill>
                <a:schemeClr val="tx1"/>
              </a:solidFill>
              <a:latin typeface="Arial" panose="020B0604020202020204" pitchFamily="34" charset="0"/>
              <a:cs typeface="Arial" panose="020B0604020202020204" pitchFamily="34" charset="0"/>
            </a:endParaRPr>
          </a:p>
          <a:p>
            <a:pPr marL="457200" indent="-457200">
              <a:lnSpc>
                <a:spcPct val="100000"/>
              </a:lnSpc>
              <a:spcBef>
                <a:spcPts val="2400"/>
              </a:spcBef>
              <a:buFont typeface="Arial" panose="020B0604020202020204" pitchFamily="34" charset="0"/>
              <a:buChar char="•"/>
            </a:pPr>
            <a:endParaRPr lang="en-US">
              <a:solidFill>
                <a:schemeClr val="tx1"/>
              </a:solidFill>
              <a:effectLst/>
              <a:latin typeface="inherit"/>
            </a:endParaRPr>
          </a:p>
          <a:p>
            <a:pPr marL="457200" indent="-457200">
              <a:lnSpc>
                <a:spcPct val="100000"/>
              </a:lnSpc>
              <a:spcBef>
                <a:spcPts val="2400"/>
              </a:spcBef>
              <a:buFont typeface="Arial" panose="020B0604020202020204" pitchFamily="34" charset="0"/>
              <a:buChar char="•"/>
            </a:pPr>
            <a:endParaRPr lang="en-US" sz="2400">
              <a:effectLst/>
            </a:endParaRPr>
          </a:p>
          <a:p>
            <a:pPr marL="457200" indent="-457200">
              <a:lnSpc>
                <a:spcPct val="100000"/>
              </a:lnSpc>
              <a:spcBef>
                <a:spcPts val="2400"/>
              </a:spcBef>
              <a:buFont typeface="Arial" panose="020B0604020202020204" pitchFamily="34" charset="0"/>
              <a:buChar char="•"/>
            </a:pPr>
            <a:endParaRPr lang="en-US" sz="2400">
              <a:effectLst/>
            </a:endParaRPr>
          </a:p>
          <a:p>
            <a:pPr marL="457200" indent="-457200">
              <a:lnSpc>
                <a:spcPct val="100000"/>
              </a:lnSpc>
              <a:spcBef>
                <a:spcPts val="2400"/>
              </a:spcBef>
              <a:buFont typeface="Arial" panose="020B0604020202020204" pitchFamily="34" charset="0"/>
              <a:buChar char="•"/>
            </a:pPr>
            <a:endParaRPr lang="en-US" sz="2400">
              <a:effectLst/>
            </a:endParaRPr>
          </a:p>
          <a:p>
            <a:pPr marL="457200" indent="-457200">
              <a:lnSpc>
                <a:spcPct val="100000"/>
              </a:lnSpc>
              <a:spcBef>
                <a:spcPts val="2400"/>
              </a:spcBef>
              <a:buFont typeface="Arial" panose="020B0604020202020204" pitchFamily="34" charset="0"/>
              <a:buChar char="•"/>
            </a:pPr>
            <a:endParaRPr lang="en-US" sz="2400">
              <a:effectLst/>
            </a:endParaRPr>
          </a:p>
          <a:p>
            <a:pPr marL="457200" indent="-457200">
              <a:lnSpc>
                <a:spcPct val="100000"/>
              </a:lnSpc>
              <a:spcBef>
                <a:spcPts val="2400"/>
              </a:spcBef>
              <a:buFont typeface="Arial" panose="020B0604020202020204" pitchFamily="34" charset="0"/>
              <a:buChar char="•"/>
            </a:pPr>
            <a:endParaRPr lang="en-US">
              <a:solidFill>
                <a:schemeClr val="tx1"/>
              </a:solidFill>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D44309B3-073B-463C-A631-E1B3C97DD24F}"/>
              </a:ext>
            </a:extLst>
          </p:cNvPr>
          <p:cNvSpPr>
            <a:spLocks noGrp="1"/>
          </p:cNvSpPr>
          <p:nvPr>
            <p:ph type="body" sz="quarter" idx="10"/>
          </p:nvPr>
        </p:nvSpPr>
        <p:spPr>
          <a:xfrm>
            <a:off x="1343667" y="273753"/>
            <a:ext cx="8841481" cy="592015"/>
          </a:xfrm>
        </p:spPr>
        <p:txBody>
          <a:bodyPr/>
          <a:lstStyle/>
          <a:p>
            <a:pPr algn="ctr" eaLnBrk="0" hangingPunct="0"/>
            <a:r>
              <a:rPr lang="en-US" sz="4000" b="1">
                <a:latin typeface="Arial" pitchFamily="34" charset="0"/>
                <a:cs typeface="Arial" pitchFamily="34" charset="0"/>
              </a:rPr>
              <a:t>Asheville Community Standards</a:t>
            </a:r>
          </a:p>
        </p:txBody>
      </p:sp>
    </p:spTree>
    <p:extLst>
      <p:ext uri="{BB962C8B-B14F-4D97-AF65-F5344CB8AC3E}">
        <p14:creationId xmlns:p14="http://schemas.microsoft.com/office/powerpoint/2010/main" val="2169145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5">
            <a:extLst>
              <a:ext uri="{FF2B5EF4-FFF2-40B4-BE49-F238E27FC236}">
                <a16:creationId xmlns:a16="http://schemas.microsoft.com/office/drawing/2014/main" id="{33C37210-8CDB-4E20-9C8A-2865CDD9F4B9}"/>
              </a:ext>
            </a:extLst>
          </p:cNvPr>
          <p:cNvSpPr>
            <a:spLocks noGrp="1"/>
          </p:cNvSpPr>
          <p:nvPr>
            <p:ph type="body" sz="quarter" idx="10"/>
          </p:nvPr>
        </p:nvSpPr>
        <p:spPr>
          <a:xfrm>
            <a:off x="592018" y="456966"/>
            <a:ext cx="10863379" cy="687388"/>
          </a:xfrm>
        </p:spPr>
        <p:txBody>
          <a:bodyPr lIns="91440" tIns="45720" rIns="91440" bIns="45720" anchor="t"/>
          <a:lstStyle/>
          <a:p>
            <a:pPr algn="ctr"/>
            <a:r>
              <a:rPr lang="en-US" sz="4000">
                <a:latin typeface="Arial"/>
                <a:cs typeface="Arial"/>
              </a:rPr>
              <a:t>Recent Cases and Observations</a:t>
            </a:r>
            <a:endParaRPr lang="en-US" sz="400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75E5A358-3C53-4E3D-858A-19D0157D7F1E}"/>
              </a:ext>
            </a:extLst>
          </p:cNvPr>
          <p:cNvSpPr txBox="1"/>
          <p:nvPr/>
        </p:nvSpPr>
        <p:spPr>
          <a:xfrm>
            <a:off x="447040" y="1355028"/>
            <a:ext cx="11182773" cy="53245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lgn="ctr">
              <a:buFont typeface="Arial"/>
              <a:buChar char="•"/>
            </a:pPr>
            <a:endParaRPr lang="en-US" sz="2800">
              <a:solidFill>
                <a:srgbClr val="686868"/>
              </a:solidFill>
              <a:latin typeface="Arial"/>
              <a:ea typeface="ITC Franklin Gothic LT W01 Bk"/>
              <a:cs typeface="ITC Franklin Gothic LT W01 Bk"/>
            </a:endParaRPr>
          </a:p>
          <a:p>
            <a:pPr marL="342900" indent="-342900">
              <a:buFont typeface="Arial"/>
              <a:buChar char="•"/>
            </a:pPr>
            <a:r>
              <a:rPr lang="en-US" sz="2400">
                <a:latin typeface="Arial"/>
                <a:ea typeface="Calibri" panose="020F0502020204030204" pitchFamily="34" charset="0"/>
                <a:cs typeface="Arial"/>
              </a:rPr>
              <a:t>Seeing</a:t>
            </a:r>
            <a:r>
              <a:rPr lang="en-US" sz="2400">
                <a:effectLst/>
                <a:latin typeface="Arial"/>
                <a:ea typeface="Calibri" panose="020F0502020204030204" pitchFamily="34" charset="0"/>
                <a:cs typeface="Arial"/>
              </a:rPr>
              <a:t> breakthrough infections in vaccinated individuals</a:t>
            </a:r>
            <a:r>
              <a:rPr lang="en-US" sz="2400">
                <a:latin typeface="Arial"/>
                <a:ea typeface="Calibri" panose="020F0502020204030204" pitchFamily="34" charset="0"/>
                <a:cs typeface="Arial"/>
              </a:rPr>
              <a:t> on campus and in the state</a:t>
            </a:r>
          </a:p>
          <a:p>
            <a:pPr marL="342900" indent="-342900">
              <a:buFont typeface="Arial"/>
              <a:buChar char="•"/>
            </a:pPr>
            <a:endParaRPr lang="en-US" sz="2400">
              <a:latin typeface="Arial"/>
              <a:ea typeface="Calibri" panose="020F0502020204030204" pitchFamily="34" charset="0"/>
              <a:cs typeface="Arial"/>
            </a:endParaRPr>
          </a:p>
          <a:p>
            <a:pPr marL="342900" indent="-342900">
              <a:buFont typeface="Arial"/>
              <a:buChar char="•"/>
            </a:pPr>
            <a:r>
              <a:rPr lang="en-US" sz="2400">
                <a:latin typeface="Arial"/>
                <a:ea typeface="Calibri" panose="020F0502020204030204" pitchFamily="34" charset="0"/>
                <a:cs typeface="Arial"/>
              </a:rPr>
              <a:t>Our</a:t>
            </a:r>
            <a:r>
              <a:rPr lang="en-US" sz="2400">
                <a:effectLst/>
                <a:latin typeface="Arial"/>
                <a:ea typeface="Calibri" panose="020F0502020204030204" pitchFamily="34" charset="0"/>
                <a:cs typeface="Arial"/>
              </a:rPr>
              <a:t> recent cases and most cases on campus last year are a result of </a:t>
            </a:r>
            <a:r>
              <a:rPr lang="en-US" sz="2400" u="sng">
                <a:effectLst/>
                <a:latin typeface="Arial"/>
                <a:ea typeface="Calibri" panose="020F0502020204030204" pitchFamily="34" charset="0"/>
                <a:cs typeface="Arial"/>
              </a:rPr>
              <a:t>unmasked social events outside of class</a:t>
            </a:r>
            <a:r>
              <a:rPr lang="en-US" sz="2400">
                <a:effectLst/>
                <a:latin typeface="Arial"/>
                <a:ea typeface="Calibri" panose="020F0502020204030204" pitchFamily="34" charset="0"/>
                <a:cs typeface="Arial"/>
              </a:rPr>
              <a:t>, not in classroom settings or lab spaces where everyone is wearing a mask.</a:t>
            </a:r>
            <a:r>
              <a:rPr lang="en-US" sz="2400">
                <a:latin typeface="Arial"/>
                <a:ea typeface="Calibri" panose="020F0502020204030204" pitchFamily="34" charset="0"/>
                <a:cs typeface="Arial"/>
              </a:rPr>
              <a:t> </a:t>
            </a:r>
            <a:endParaRPr lang="en-US">
              <a:latin typeface="Calibri" panose="020F0502020204030204" pitchFamily="34" charset="0"/>
              <a:ea typeface="Calibri" panose="020F0502020204030204" pitchFamily="34" charset="0"/>
              <a:cs typeface="Calibri" panose="020F0502020204030204"/>
            </a:endParaRPr>
          </a:p>
          <a:p>
            <a:pPr marL="342900" indent="-342900">
              <a:buFont typeface="Arial"/>
              <a:buChar char="•"/>
            </a:pPr>
            <a:endParaRPr lang="en-US" sz="2400">
              <a:effectLst/>
              <a:latin typeface="Arial"/>
              <a:ea typeface="Calibri" panose="020F0502020204030204" pitchFamily="34" charset="0"/>
              <a:cs typeface="Arial"/>
            </a:endParaRPr>
          </a:p>
          <a:p>
            <a:pPr marL="342900" indent="-342900">
              <a:buFont typeface="Arial"/>
              <a:buChar char="•"/>
            </a:pPr>
            <a:r>
              <a:rPr lang="en-US" sz="2400">
                <a:effectLst/>
                <a:latin typeface="Arial"/>
                <a:ea typeface="Calibri" panose="020F0502020204030204" pitchFamily="34" charset="0"/>
                <a:cs typeface="Arial"/>
              </a:rPr>
              <a:t>Since the pandemic, we have not had any transmissions in our </a:t>
            </a:r>
            <a:r>
              <a:rPr lang="en-US" sz="2400">
                <a:latin typeface="Arial"/>
                <a:ea typeface="Calibri" panose="020F0502020204030204" pitchFamily="34" charset="0"/>
                <a:cs typeface="Arial"/>
              </a:rPr>
              <a:t>buildings</a:t>
            </a:r>
            <a:endParaRPr lang="en-US">
              <a:latin typeface="Calibri"/>
              <a:ea typeface="Calibri" panose="020F0502020204030204" pitchFamily="34" charset="0"/>
              <a:cs typeface="Calibri"/>
            </a:endParaRPr>
          </a:p>
          <a:p>
            <a:pPr marL="342900" indent="-342900">
              <a:buFont typeface="Arial"/>
              <a:buChar char="•"/>
            </a:pPr>
            <a:endParaRPr lang="en-US" sz="2400">
              <a:latin typeface="Arial"/>
              <a:ea typeface="Calibri" panose="020F0502020204030204" pitchFamily="34" charset="0"/>
              <a:cs typeface="Arial"/>
            </a:endParaRPr>
          </a:p>
          <a:p>
            <a:pPr marL="342900" indent="-342900">
              <a:buFont typeface="Arial"/>
              <a:buChar char="•"/>
            </a:pPr>
            <a:r>
              <a:rPr lang="en-US" sz="2400">
                <a:latin typeface="Arial"/>
                <a:ea typeface="Calibri" panose="020F0502020204030204" pitchFamily="34" charset="0"/>
                <a:cs typeface="Arial"/>
              </a:rPr>
              <a:t>We</a:t>
            </a:r>
            <a:r>
              <a:rPr lang="en-US" sz="2400">
                <a:effectLst/>
                <a:latin typeface="Arial"/>
                <a:ea typeface="Calibri" panose="020F0502020204030204" pitchFamily="34" charset="0"/>
                <a:cs typeface="Arial"/>
              </a:rPr>
              <a:t> know masks work</a:t>
            </a:r>
            <a:r>
              <a:rPr lang="en-US" sz="2400">
                <a:latin typeface="Arial"/>
                <a:ea typeface="Calibri" panose="020F0502020204030204" pitchFamily="34" charset="0"/>
                <a:cs typeface="Arial"/>
              </a:rPr>
              <a:t>!</a:t>
            </a:r>
            <a:endParaRPr lang="en-US">
              <a:cs typeface="Calibri"/>
            </a:endParaRPr>
          </a:p>
          <a:p>
            <a:pPr algn="ctr"/>
            <a:br>
              <a:rPr lang="en-US" sz="2400">
                <a:latin typeface="Arial"/>
                <a:ea typeface="+mn-lt"/>
                <a:cs typeface="+mn-lt"/>
              </a:rPr>
            </a:br>
            <a:r>
              <a:rPr lang="en-US" sz="2400">
                <a:ea typeface="+mn-lt"/>
                <a:cs typeface="+mn-lt"/>
              </a:rPr>
              <a:t> </a:t>
            </a:r>
            <a:br>
              <a:rPr lang="en-US" sz="2400">
                <a:ea typeface="+mn-lt"/>
                <a:cs typeface="+mn-lt"/>
              </a:rPr>
            </a:br>
            <a:endParaRPr lang="en-US" sz="2400">
              <a:ea typeface="+mn-lt"/>
              <a:cs typeface="+mn-lt"/>
            </a:endParaRPr>
          </a:p>
        </p:txBody>
      </p:sp>
    </p:spTree>
    <p:extLst>
      <p:ext uri="{BB962C8B-B14F-4D97-AF65-F5344CB8AC3E}">
        <p14:creationId xmlns:p14="http://schemas.microsoft.com/office/powerpoint/2010/main" val="720823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551273" y="1909864"/>
            <a:ext cx="11357569" cy="3715605"/>
          </a:xfrm>
        </p:spPr>
        <p:txBody>
          <a:bodyPr lIns="91440" tIns="45720" rIns="91440" bIns="45720" anchor="t"/>
          <a:lstStyle/>
          <a:p>
            <a:pPr marR="0">
              <a:lnSpc>
                <a:spcPct val="100000"/>
              </a:lnSpc>
              <a:spcAft>
                <a:spcPts val="1200"/>
              </a:spcAft>
            </a:pPr>
            <a:r>
              <a:rPr lang="en-US">
                <a:solidFill>
                  <a:srgbClr val="000000"/>
                </a:solidFill>
                <a:effectLst/>
                <a:latin typeface="Arial"/>
                <a:ea typeface="Times New Roman" panose="02020603050405020304" pitchFamily="18" charset="0"/>
                <a:cs typeface="Arial"/>
              </a:rPr>
              <a:t>If you notice someone not adhering to safety guidelines, politely ask the individual to comply with the community standards, report the violation to your supervisor and/or Human Resources, or</a:t>
            </a:r>
            <a:r>
              <a:rPr lang="en-US" b="1">
                <a:latin typeface="Arial"/>
                <a:cs typeface="Arial"/>
                <a:hlinkClick r:id="rId3">
                  <a:extLst>
                    <a:ext uri="{A12FA001-AC4F-418D-AE19-62706E023703}">
                      <ahyp:hlinkClr xmlns:ahyp="http://schemas.microsoft.com/office/drawing/2018/hyperlinkcolor" val="tx"/>
                    </a:ext>
                  </a:extLst>
                </a:hlinkClick>
              </a:rPr>
              <a:t> submit a report online</a:t>
            </a:r>
            <a:r>
              <a:rPr lang="en-US" b="1">
                <a:latin typeface="Arial"/>
                <a:cs typeface="Arial"/>
              </a:rPr>
              <a:t>.</a:t>
            </a:r>
            <a:r>
              <a:rPr lang="en-US" b="1">
                <a:solidFill>
                  <a:srgbClr val="56A0D3"/>
                </a:solidFill>
                <a:effectLst/>
                <a:latin typeface="Arial"/>
                <a:ea typeface="Times New Roman" panose="02020603050405020304" pitchFamily="18" charset="0"/>
                <a:cs typeface="Arial"/>
              </a:rPr>
              <a:t> </a:t>
            </a:r>
            <a:r>
              <a:rPr lang="en-US">
                <a:solidFill>
                  <a:srgbClr val="000000"/>
                </a:solidFill>
                <a:effectLst/>
                <a:latin typeface="Arial"/>
                <a:ea typeface="Times New Roman" panose="02020603050405020304" pitchFamily="18" charset="0"/>
                <a:cs typeface="Arial"/>
              </a:rPr>
              <a:t>We are monitoring and addressing each concern that comes through.</a:t>
            </a:r>
            <a:endParaRPr lang="en-US">
              <a:effectLst/>
              <a:latin typeface="Arial"/>
              <a:ea typeface="Times New Roman" panose="02020603050405020304" pitchFamily="18" charset="0"/>
              <a:cs typeface="Arial"/>
            </a:endParaRPr>
          </a:p>
          <a:p>
            <a:pPr marL="342900" marR="0" indent="-342900">
              <a:lnSpc>
                <a:spcPct val="100000"/>
              </a:lnSpc>
              <a:spcAft>
                <a:spcPts val="1200"/>
              </a:spcAft>
              <a:buFont typeface="Arial" panose="020B0604020202020204" pitchFamily="34" charset="0"/>
              <a:buChar char="•"/>
            </a:pPr>
            <a:endParaRPr lang="en-US">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5" name="Text Placeholder 4">
            <a:extLst>
              <a:ext uri="{FF2B5EF4-FFF2-40B4-BE49-F238E27FC236}">
                <a16:creationId xmlns:a16="http://schemas.microsoft.com/office/drawing/2014/main" id="{D44309B3-073B-463C-A631-E1B3C97DD24F}"/>
              </a:ext>
            </a:extLst>
          </p:cNvPr>
          <p:cNvSpPr>
            <a:spLocks noGrp="1"/>
          </p:cNvSpPr>
          <p:nvPr>
            <p:ph type="body" sz="quarter" idx="10"/>
          </p:nvPr>
        </p:nvSpPr>
        <p:spPr>
          <a:xfrm>
            <a:off x="1905806" y="330818"/>
            <a:ext cx="7549116" cy="592015"/>
          </a:xfrm>
        </p:spPr>
        <p:txBody>
          <a:bodyPr/>
          <a:lstStyle/>
          <a:p>
            <a:pPr algn="ctr" eaLnBrk="0" hangingPunct="0"/>
            <a:r>
              <a:rPr lang="en-US" sz="4000" b="1">
                <a:latin typeface="Arial" pitchFamily="34" charset="0"/>
                <a:cs typeface="Arial" pitchFamily="34" charset="0"/>
              </a:rPr>
              <a:t>Violations Reporting</a:t>
            </a:r>
          </a:p>
        </p:txBody>
      </p:sp>
    </p:spTree>
    <p:extLst>
      <p:ext uri="{BB962C8B-B14F-4D97-AF65-F5344CB8AC3E}">
        <p14:creationId xmlns:p14="http://schemas.microsoft.com/office/powerpoint/2010/main" val="345733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858740" y="1588412"/>
            <a:ext cx="10718359" cy="3014535"/>
          </a:xfrm>
        </p:spPr>
        <p:txBody>
          <a:bodyPr lIns="91440" tIns="45720" rIns="91440" bIns="45720" anchor="t"/>
          <a:lstStyle/>
          <a:p>
            <a:pPr marL="457200" indent="-457200">
              <a:lnSpc>
                <a:spcPct val="100000"/>
              </a:lnSpc>
              <a:spcBef>
                <a:spcPts val="1800"/>
              </a:spcBef>
              <a:buFont typeface="Arial" panose="020B0604020202020204" pitchFamily="34" charset="0"/>
              <a:buChar char="•"/>
            </a:pPr>
            <a:r>
              <a:rPr lang="en-US" sz="2600">
                <a:solidFill>
                  <a:schemeClr val="tx1"/>
                </a:solidFill>
                <a:latin typeface="Arial" panose="020B0604020202020204" pitchFamily="34" charset="0"/>
                <a:cs typeface="Arial" panose="020B0604020202020204" pitchFamily="34" charset="0"/>
              </a:rPr>
              <a:t>This is a dynamic time, so please continue to monitor </a:t>
            </a:r>
            <a:r>
              <a:rPr lang="en-US" sz="2600">
                <a:latin typeface="Arial" pitchFamily="34" charset="0"/>
                <a:cs typeface="Arial" pitchFamily="34" charset="0"/>
                <a:hlinkClick r:id="rId3">
                  <a:extLst>
                    <a:ext uri="{A12FA001-AC4F-418D-AE19-62706E023703}">
                      <ahyp:hlinkClr xmlns:ahyp="http://schemas.microsoft.com/office/drawing/2018/hyperlinkcolor" val="tx"/>
                    </a:ext>
                  </a:extLst>
                </a:hlinkClick>
              </a:rPr>
              <a:t>https://carolinatogether.unc.edu/</a:t>
            </a:r>
            <a:r>
              <a:rPr lang="en-US" sz="2600">
                <a:latin typeface="Arial" pitchFamily="34" charset="0"/>
                <a:cs typeface="Arial" pitchFamily="34" charset="0"/>
              </a:rPr>
              <a:t> </a:t>
            </a:r>
            <a:r>
              <a:rPr lang="en-US" sz="2600">
                <a:solidFill>
                  <a:schemeClr val="tx1"/>
                </a:solidFill>
                <a:latin typeface="Arial" panose="020B0604020202020204" pitchFamily="34" charset="0"/>
                <a:cs typeface="Arial" panose="020B0604020202020204" pitchFamily="34" charset="0"/>
              </a:rPr>
              <a:t>to learn how evolving guidelines will affect the University’s community standards.</a:t>
            </a:r>
          </a:p>
          <a:p>
            <a:pPr marL="457200" indent="-457200">
              <a:lnSpc>
                <a:spcPct val="100000"/>
              </a:lnSpc>
              <a:spcBef>
                <a:spcPts val="1800"/>
              </a:spcBef>
              <a:buFont typeface="Arial" panose="020B0604020202020204" pitchFamily="34" charset="0"/>
              <a:buChar char="•"/>
            </a:pPr>
            <a:r>
              <a:rPr lang="en-US" sz="2600">
                <a:solidFill>
                  <a:schemeClr val="tx1"/>
                </a:solidFill>
                <a:latin typeface="Arial" panose="020B0604020202020204" pitchFamily="34" charset="0"/>
                <a:cs typeface="Arial" panose="020B0604020202020204" pitchFamily="34" charset="0"/>
              </a:rPr>
              <a:t>We will continue to make you aware of any additional changes in guidance specific to our School in the Dean’s Friday Wrap-Up email.</a:t>
            </a:r>
          </a:p>
          <a:p>
            <a:pPr marL="457200" indent="-457200">
              <a:lnSpc>
                <a:spcPct val="100000"/>
              </a:lnSpc>
              <a:spcBef>
                <a:spcPts val="1800"/>
              </a:spcBef>
              <a:buFont typeface="Arial" panose="020B0604020202020204" pitchFamily="34" charset="0"/>
              <a:buChar char="•"/>
            </a:pPr>
            <a:r>
              <a:rPr lang="en-US" sz="2600">
                <a:solidFill>
                  <a:schemeClr val="tx1"/>
                </a:solidFill>
                <a:latin typeface="Arial"/>
                <a:cs typeface="Arial"/>
              </a:rPr>
              <a:t>The FAO Pharmacy Return to Campus website is being updated and FAQs and other information will be posted there. Please refer to this site for more information.</a:t>
            </a:r>
          </a:p>
          <a:p>
            <a:pPr marL="457200" indent="-457200">
              <a:buFont typeface="Arial" panose="020B0604020202020204" pitchFamily="34" charset="0"/>
              <a:buChar char="•"/>
            </a:pPr>
            <a:endParaRPr lang="en-US" sz="2600">
              <a:solidFill>
                <a:schemeClr val="tx1"/>
              </a:solidFill>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D44309B3-073B-463C-A631-E1B3C97DD24F}"/>
              </a:ext>
            </a:extLst>
          </p:cNvPr>
          <p:cNvSpPr>
            <a:spLocks noGrp="1"/>
          </p:cNvSpPr>
          <p:nvPr>
            <p:ph type="body" sz="quarter" idx="10"/>
          </p:nvPr>
        </p:nvSpPr>
        <p:spPr>
          <a:xfrm>
            <a:off x="621783" y="328803"/>
            <a:ext cx="10172578" cy="592015"/>
          </a:xfrm>
        </p:spPr>
        <p:txBody>
          <a:bodyPr/>
          <a:lstStyle/>
          <a:p>
            <a:pPr algn="ctr" eaLnBrk="0" hangingPunct="0"/>
            <a:r>
              <a:rPr lang="en-US" sz="4000" b="1">
                <a:latin typeface="Arial" pitchFamily="34" charset="0"/>
                <a:cs typeface="Arial" pitchFamily="34" charset="0"/>
              </a:rPr>
              <a:t>Important Reminders</a:t>
            </a:r>
            <a:endParaRPr lang="en-US" sz="1400"/>
          </a:p>
        </p:txBody>
      </p:sp>
    </p:spTree>
    <p:extLst>
      <p:ext uri="{BB962C8B-B14F-4D97-AF65-F5344CB8AC3E}">
        <p14:creationId xmlns:p14="http://schemas.microsoft.com/office/powerpoint/2010/main" val="334978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D44309B3-073B-463C-A631-E1B3C97DD24F}"/>
              </a:ext>
            </a:extLst>
          </p:cNvPr>
          <p:cNvSpPr>
            <a:spLocks noGrp="1"/>
          </p:cNvSpPr>
          <p:nvPr>
            <p:ph type="body" sz="quarter" idx="10"/>
          </p:nvPr>
        </p:nvSpPr>
        <p:spPr>
          <a:xfrm>
            <a:off x="850592" y="2442855"/>
            <a:ext cx="10172578" cy="592015"/>
          </a:xfrm>
        </p:spPr>
        <p:txBody>
          <a:bodyPr/>
          <a:lstStyle/>
          <a:p>
            <a:pPr algn="ctr" eaLnBrk="0" hangingPunct="0"/>
            <a:r>
              <a:rPr lang="en-US" sz="5400">
                <a:latin typeface="Arial" pitchFamily="34" charset="0"/>
                <a:cs typeface="Arial" pitchFamily="34" charset="0"/>
              </a:rPr>
              <a:t>Submitted Questions</a:t>
            </a:r>
            <a:endParaRPr lang="en-US" sz="5400"/>
          </a:p>
        </p:txBody>
      </p:sp>
    </p:spTree>
    <p:extLst>
      <p:ext uri="{BB962C8B-B14F-4D97-AF65-F5344CB8AC3E}">
        <p14:creationId xmlns:p14="http://schemas.microsoft.com/office/powerpoint/2010/main" val="1999167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5A04BF1-AD56-416C-892A-19EFFFA0C2DC}"/>
              </a:ext>
            </a:extLst>
          </p:cNvPr>
          <p:cNvSpPr>
            <a:spLocks noGrp="1"/>
          </p:cNvSpPr>
          <p:nvPr>
            <p:ph type="body" sz="quarter" idx="10"/>
          </p:nvPr>
        </p:nvSpPr>
        <p:spPr>
          <a:xfrm>
            <a:off x="443346" y="176861"/>
            <a:ext cx="10974072" cy="687388"/>
          </a:xfrm>
        </p:spPr>
        <p:txBody>
          <a:bodyPr/>
          <a:lstStyle/>
          <a:p>
            <a:r>
              <a:rPr lang="en-US" sz="4000">
                <a:latin typeface="Arial" panose="020B0604020202020204" pitchFamily="34" charset="0"/>
                <a:cs typeface="Arial" panose="020B0604020202020204" pitchFamily="34" charset="0"/>
              </a:rPr>
              <a:t>Dean </a:t>
            </a:r>
            <a:r>
              <a:rPr lang="en-US" sz="4000" err="1">
                <a:latin typeface="Arial" panose="020B0604020202020204" pitchFamily="34" charset="0"/>
                <a:cs typeface="Arial" panose="020B0604020202020204" pitchFamily="34" charset="0"/>
              </a:rPr>
              <a:t>Kashuba</a:t>
            </a:r>
            <a:r>
              <a:rPr lang="en-US" sz="4000">
                <a:latin typeface="Arial" panose="020B0604020202020204" pitchFamily="34" charset="0"/>
                <a:cs typeface="Arial" panose="020B0604020202020204" pitchFamily="34" charset="0"/>
              </a:rPr>
              <a:t> Questions</a:t>
            </a:r>
          </a:p>
        </p:txBody>
      </p:sp>
      <p:sp>
        <p:nvSpPr>
          <p:cNvPr id="3" name="Text Placeholder 2">
            <a:extLst>
              <a:ext uri="{FF2B5EF4-FFF2-40B4-BE49-F238E27FC236}">
                <a16:creationId xmlns:a16="http://schemas.microsoft.com/office/drawing/2014/main" id="{7B94E0B1-A68D-406B-9A30-5AB5F95408A4}"/>
              </a:ext>
            </a:extLst>
          </p:cNvPr>
          <p:cNvSpPr>
            <a:spLocks noGrp="1"/>
          </p:cNvSpPr>
          <p:nvPr>
            <p:ph type="body" sz="quarter" idx="11"/>
          </p:nvPr>
        </p:nvSpPr>
        <p:spPr>
          <a:xfrm>
            <a:off x="554038" y="1044358"/>
            <a:ext cx="10863379" cy="499188"/>
          </a:xfrm>
        </p:spPr>
        <p:txBody>
          <a:bodyPr lIns="91440" tIns="45720" rIns="91440" bIns="45720" anchor="t"/>
          <a:lstStyle/>
          <a:p>
            <a:r>
              <a:rPr lang="en-US" sz="1600" b="1" u="sng">
                <a:solidFill>
                  <a:schemeClr val="tx1">
                    <a:lumMod val="95000"/>
                    <a:lumOff val="5000"/>
                  </a:schemeClr>
                </a:solidFill>
                <a:latin typeface="Arial" panose="020B0604020202020204" pitchFamily="34" charset="0"/>
                <a:ea typeface="+mn-lt"/>
                <a:cs typeface="Arial" panose="020B0604020202020204" pitchFamily="34" charset="0"/>
              </a:rPr>
              <a:t>Remote Teaching and Learning:</a:t>
            </a:r>
          </a:p>
          <a:p>
            <a:pPr marL="285750" indent="-285750">
              <a:buFont typeface="Arial" panose="020B0604020202020204" pitchFamily="34" charset="0"/>
              <a:buChar char="•"/>
            </a:pPr>
            <a:r>
              <a:rPr lang="en-US" sz="1600" b="1">
                <a:solidFill>
                  <a:schemeClr val="tx1">
                    <a:lumMod val="95000"/>
                    <a:lumOff val="5000"/>
                  </a:schemeClr>
                </a:solidFill>
                <a:latin typeface="Arial" panose="020B0604020202020204" pitchFamily="34" charset="0"/>
                <a:ea typeface="+mn-lt"/>
                <a:cs typeface="Arial" panose="020B0604020202020204" pitchFamily="34" charset="0"/>
              </a:rPr>
              <a:t>Is the university going to change to "online" only in September? </a:t>
            </a:r>
          </a:p>
          <a:p>
            <a:pPr marL="285750" indent="-285750">
              <a:buFont typeface="Arial" panose="020B0604020202020204" pitchFamily="34" charset="0"/>
              <a:buChar char="•"/>
            </a:pPr>
            <a:r>
              <a:rPr lang="en-US" sz="1600" b="1">
                <a:solidFill>
                  <a:schemeClr val="tx1">
                    <a:lumMod val="95000"/>
                    <a:lumOff val="5000"/>
                  </a:schemeClr>
                </a:solidFill>
                <a:latin typeface="Arial" panose="020B0604020202020204" pitchFamily="34" charset="0"/>
                <a:ea typeface="+mn-lt"/>
                <a:cs typeface="Arial" panose="020B0604020202020204" pitchFamily="34" charset="0"/>
              </a:rPr>
              <a:t>Under what conditions would the school consider having classes be online rather than in person?</a:t>
            </a:r>
          </a:p>
          <a:p>
            <a:endParaRPr lang="en-US" sz="1600" b="1" u="sng">
              <a:solidFill>
                <a:schemeClr val="tx1">
                  <a:lumMod val="95000"/>
                  <a:lumOff val="5000"/>
                </a:schemeClr>
              </a:solidFill>
              <a:latin typeface="Arial" panose="020B0604020202020204" pitchFamily="34" charset="0"/>
              <a:ea typeface="+mn-lt"/>
              <a:cs typeface="Arial" panose="020B0604020202020204" pitchFamily="34" charset="0"/>
            </a:endParaRPr>
          </a:p>
          <a:p>
            <a:r>
              <a:rPr lang="en-US" sz="1600" b="1" u="sng">
                <a:solidFill>
                  <a:schemeClr val="tx1">
                    <a:lumMod val="95000"/>
                    <a:lumOff val="5000"/>
                  </a:schemeClr>
                </a:solidFill>
                <a:latin typeface="Arial" panose="020B0604020202020204" pitchFamily="34" charset="0"/>
                <a:ea typeface="+mn-lt"/>
                <a:cs typeface="Arial" panose="020B0604020202020204" pitchFamily="34" charset="0"/>
              </a:rPr>
              <a:t>Safety and Masking:</a:t>
            </a:r>
          </a:p>
          <a:p>
            <a:pPr marL="285750" indent="-285750">
              <a:buFont typeface="Arial" panose="020B0604020202020204" pitchFamily="34" charset="0"/>
              <a:buChar char="•"/>
            </a:pPr>
            <a:r>
              <a:rPr lang="en-US" sz="1600" b="1">
                <a:solidFill>
                  <a:schemeClr val="tx1">
                    <a:lumMod val="95000"/>
                    <a:lumOff val="5000"/>
                  </a:schemeClr>
                </a:solidFill>
                <a:latin typeface="Arial" panose="020B0604020202020204" pitchFamily="34" charset="0"/>
                <a:ea typeface="+mn-lt"/>
                <a:cs typeface="Arial" panose="020B0604020202020204" pitchFamily="34" charset="0"/>
              </a:rPr>
              <a:t>There seem to be some substantial loopholes in the indoor mask requirements. Can we consider tightening up these requirements given increasing evidence about increased transmissibility of Delta and reduced effectiveness of vaccines in preventing infection with Delta? For example, to reduce the need to remove masks when indoors with others, can we consider prohibiting *eating* during in-person class and group meetings that are held indoors? </a:t>
            </a:r>
          </a:p>
          <a:p>
            <a:pPr marL="285750" indent="-285750">
              <a:buFont typeface="Arial" panose="020B0604020202020204" pitchFamily="34" charset="0"/>
              <a:buChar char="•"/>
            </a:pPr>
            <a:r>
              <a:rPr lang="en-US" sz="1600" b="1">
                <a:solidFill>
                  <a:schemeClr val="tx1">
                    <a:lumMod val="95000"/>
                    <a:lumOff val="5000"/>
                  </a:schemeClr>
                </a:solidFill>
                <a:latin typeface="Arial" panose="020B0604020202020204" pitchFamily="34" charset="0"/>
                <a:ea typeface="+mn-lt"/>
                <a:cs typeface="Arial" panose="020B0604020202020204" pitchFamily="34" charset="0"/>
              </a:rPr>
              <a:t>Can we require faculty and students who are teaching / presenting to keep their masks on while doing so?</a:t>
            </a:r>
          </a:p>
          <a:p>
            <a:pPr marL="285750" indent="-285750">
              <a:buFont typeface="Arial" panose="020B0604020202020204" pitchFamily="34" charset="0"/>
              <a:buChar char="•"/>
            </a:pPr>
            <a:r>
              <a:rPr lang="en-US" sz="1600" b="1">
                <a:solidFill>
                  <a:schemeClr val="tx1">
                    <a:lumMod val="95000"/>
                    <a:lumOff val="5000"/>
                  </a:schemeClr>
                </a:solidFill>
                <a:latin typeface="Arial" panose="020B0604020202020204" pitchFamily="34" charset="0"/>
                <a:ea typeface="+mn-lt"/>
                <a:cs typeface="Arial" panose="020B0604020202020204" pitchFamily="34" charset="0"/>
              </a:rPr>
              <a:t>What does the school expect out of its employees when it ignores their physical and emotional concerns regarding the virus?</a:t>
            </a:r>
          </a:p>
          <a:p>
            <a:pPr marL="285750" indent="-285750">
              <a:buFont typeface="Arial" panose="020B0604020202020204" pitchFamily="34" charset="0"/>
              <a:buChar char="•"/>
            </a:pPr>
            <a:r>
              <a:rPr lang="en-US" sz="1600" b="1">
                <a:solidFill>
                  <a:schemeClr val="tx1">
                    <a:lumMod val="95000"/>
                    <a:lumOff val="5000"/>
                  </a:schemeClr>
                </a:solidFill>
                <a:latin typeface="Arial"/>
                <a:ea typeface="+mn-lt"/>
                <a:cs typeface="Arial"/>
              </a:rPr>
              <a:t>Is the purpose of having all staff on campus in order to stimulate the campus economy and not keep staff safe? </a:t>
            </a:r>
            <a:endParaRPr lang="en-US" sz="1600" b="1">
              <a:solidFill>
                <a:schemeClr val="tx1">
                  <a:lumMod val="95000"/>
                  <a:lumOff val="5000"/>
                </a:schemeClr>
              </a:solidFill>
              <a:latin typeface="Arial" panose="020B0604020202020204" pitchFamily="34" charset="0"/>
              <a:ea typeface="+mn-lt"/>
              <a:cs typeface="Arial" panose="020B0604020202020204" pitchFamily="34" charset="0"/>
            </a:endParaRPr>
          </a:p>
          <a:p>
            <a:pPr marL="285750" indent="-285750">
              <a:buFont typeface="Arial" panose="020B0604020202020204" pitchFamily="34" charset="0"/>
              <a:buChar char="•"/>
            </a:pPr>
            <a:r>
              <a:rPr lang="en-US" sz="1600" b="1">
                <a:solidFill>
                  <a:schemeClr val="tx1">
                    <a:lumMod val="95000"/>
                    <a:lumOff val="5000"/>
                  </a:schemeClr>
                </a:solidFill>
                <a:latin typeface="Arial" panose="020B0604020202020204" pitchFamily="34" charset="0"/>
                <a:ea typeface="+mn-lt"/>
                <a:cs typeface="Arial" panose="020B0604020202020204" pitchFamily="34" charset="0"/>
              </a:rPr>
              <a:t>It has been shown that vaccinated individuals can get, present symptoms, and spread COVID-Delta. Please explain what the school will do to keep individuals safe? </a:t>
            </a:r>
          </a:p>
          <a:p>
            <a:endParaRPr lang="en-US" sz="1600" b="1">
              <a:solidFill>
                <a:schemeClr val="tx1">
                  <a:lumMod val="95000"/>
                  <a:lumOff val="5000"/>
                </a:schemeClr>
              </a:solidFill>
              <a:latin typeface="Arial" panose="020B0604020202020204" pitchFamily="34" charset="0"/>
              <a:ea typeface="+mn-lt"/>
              <a:cs typeface="Arial" panose="020B0604020202020204" pitchFamily="34" charset="0"/>
            </a:endParaRPr>
          </a:p>
          <a:p>
            <a:endParaRPr lang="en-US" sz="1600" b="1">
              <a:solidFill>
                <a:schemeClr val="tx1">
                  <a:lumMod val="95000"/>
                  <a:lumOff val="5000"/>
                </a:schemeClr>
              </a:solidFill>
              <a:latin typeface="Arial" panose="020B0604020202020204" pitchFamily="34" charset="0"/>
              <a:ea typeface="+mn-lt"/>
              <a:cs typeface="Arial" panose="020B0604020202020204" pitchFamily="34" charset="0"/>
            </a:endParaRPr>
          </a:p>
          <a:p>
            <a:endParaRPr lang="en-US" sz="1600" b="1">
              <a:solidFill>
                <a:schemeClr val="tx1">
                  <a:lumMod val="95000"/>
                  <a:lumOff val="5000"/>
                </a:schemeClr>
              </a:solidFill>
              <a:latin typeface="Arial" panose="020B0604020202020204" pitchFamily="34" charset="0"/>
              <a:ea typeface="+mn-lt"/>
              <a:cs typeface="Arial" panose="020B0604020202020204" pitchFamily="34" charset="0"/>
            </a:endParaRPr>
          </a:p>
          <a:p>
            <a:endParaRPr lang="en-US" sz="1600" b="1">
              <a:solidFill>
                <a:schemeClr val="tx1">
                  <a:lumMod val="95000"/>
                  <a:lumOff val="5000"/>
                </a:schemeClr>
              </a:solidFill>
              <a:latin typeface="Arial" panose="020B0604020202020204" pitchFamily="34" charset="0"/>
              <a:ea typeface="+mn-lt"/>
              <a:cs typeface="Arial" panose="020B0604020202020204" pitchFamily="34" charset="0"/>
            </a:endParaRPr>
          </a:p>
          <a:p>
            <a:endParaRPr lang="en-US" sz="1600" b="1">
              <a:solidFill>
                <a:schemeClr val="tx1">
                  <a:lumMod val="95000"/>
                  <a:lumOff val="5000"/>
                </a:schemeClr>
              </a:solidFill>
              <a:latin typeface="Arial" panose="020B0604020202020204" pitchFamily="34" charset="0"/>
              <a:ea typeface="+mn-lt"/>
              <a:cs typeface="Arial" panose="020B0604020202020204" pitchFamily="34" charset="0"/>
            </a:endParaRPr>
          </a:p>
          <a:p>
            <a:endParaRPr lang="en-US" sz="1600" b="1">
              <a:solidFill>
                <a:schemeClr val="tx1">
                  <a:lumMod val="95000"/>
                  <a:lumOff val="5000"/>
                </a:schemeClr>
              </a:solidFill>
              <a:latin typeface="Arial" panose="020B0604020202020204" pitchFamily="34" charset="0"/>
              <a:ea typeface="+mn-lt"/>
              <a:cs typeface="Arial" panose="020B0604020202020204" pitchFamily="34" charset="0"/>
            </a:endParaRPr>
          </a:p>
          <a:p>
            <a:endParaRPr lang="en-US" sz="1600" b="1">
              <a:solidFill>
                <a:schemeClr val="tx1">
                  <a:lumMod val="95000"/>
                  <a:lumOff val="5000"/>
                </a:schemeClr>
              </a:solidFill>
              <a:latin typeface="Arial" panose="020B0604020202020204" pitchFamily="34" charset="0"/>
              <a:ea typeface="+mn-lt"/>
              <a:cs typeface="Arial" panose="020B0604020202020204" pitchFamily="34" charset="0"/>
            </a:endParaRPr>
          </a:p>
          <a:p>
            <a:endParaRPr lang="en-US" sz="1600" b="1">
              <a:solidFill>
                <a:schemeClr val="tx1">
                  <a:lumMod val="95000"/>
                  <a:lumOff val="5000"/>
                </a:schemeClr>
              </a:solidFill>
              <a:latin typeface="Arial" panose="020B0604020202020204" pitchFamily="34" charset="0"/>
              <a:ea typeface="+mn-lt"/>
              <a:cs typeface="Arial" panose="020B0604020202020204" pitchFamily="34" charset="0"/>
            </a:endParaRPr>
          </a:p>
          <a:p>
            <a:endParaRPr lang="en-US" sz="1100" b="1">
              <a:solidFill>
                <a:schemeClr val="tx1">
                  <a:lumMod val="95000"/>
                  <a:lumOff val="5000"/>
                </a:schemeClr>
              </a:solidFill>
              <a:latin typeface="Arial" panose="020B0604020202020204" pitchFamily="34" charset="0"/>
              <a:ea typeface="+mn-lt"/>
              <a:cs typeface="Arial" panose="020B0604020202020204" pitchFamily="34" charset="0"/>
            </a:endParaRPr>
          </a:p>
          <a:p>
            <a:endParaRPr lang="en-US" sz="1400" b="1">
              <a:solidFill>
                <a:schemeClr val="tx1">
                  <a:lumMod val="95000"/>
                  <a:lumOff val="5000"/>
                </a:schemeClr>
              </a:solidFill>
              <a:latin typeface="Arial" panose="020B0604020202020204" pitchFamily="34" charset="0"/>
              <a:ea typeface="+mn-lt"/>
              <a:cs typeface="Arial" panose="020B0604020202020204" pitchFamily="34" charset="0"/>
            </a:endParaRPr>
          </a:p>
          <a:p>
            <a:endParaRPr lang="en-US" sz="1800" b="1">
              <a:latin typeface="Arial" panose="020B0604020202020204" pitchFamily="34" charset="0"/>
              <a:ea typeface="+mn-lt"/>
              <a:cs typeface="Arial" panose="020B0604020202020204" pitchFamily="34" charset="0"/>
            </a:endParaRPr>
          </a:p>
          <a:p>
            <a:endParaRPr lang="en-US" sz="1800" b="1">
              <a:latin typeface="Arial" panose="020B0604020202020204" pitchFamily="34" charset="0"/>
              <a:ea typeface="+mn-lt"/>
              <a:cs typeface="Arial" panose="020B0604020202020204" pitchFamily="34" charset="0"/>
            </a:endParaRPr>
          </a:p>
          <a:p>
            <a:endParaRPr lang="en-US" sz="1800" b="1">
              <a:solidFill>
                <a:schemeClr val="tx1">
                  <a:lumMod val="95000"/>
                  <a:lumOff val="5000"/>
                </a:schemeClr>
              </a:solidFill>
              <a:latin typeface="Arial" panose="020B0604020202020204" pitchFamily="34" charset="0"/>
              <a:ea typeface="+mn-lt"/>
              <a:cs typeface="Arial" panose="020B0604020202020204" pitchFamily="34" charset="0"/>
            </a:endParaRPr>
          </a:p>
          <a:p>
            <a:endParaRPr lang="en-US" sz="1800">
              <a:solidFill>
                <a:schemeClr val="tx1">
                  <a:lumMod val="95000"/>
                  <a:lumOff val="5000"/>
                </a:schemeClr>
              </a:solidFill>
            </a:endParaRPr>
          </a:p>
        </p:txBody>
      </p:sp>
    </p:spTree>
    <p:extLst>
      <p:ext uri="{BB962C8B-B14F-4D97-AF65-F5344CB8AC3E}">
        <p14:creationId xmlns:p14="http://schemas.microsoft.com/office/powerpoint/2010/main" val="1787384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5A04BF1-AD56-416C-892A-19EFFFA0C2DC}"/>
              </a:ext>
            </a:extLst>
          </p:cNvPr>
          <p:cNvSpPr>
            <a:spLocks noGrp="1"/>
          </p:cNvSpPr>
          <p:nvPr>
            <p:ph type="body" sz="quarter" idx="10"/>
          </p:nvPr>
        </p:nvSpPr>
        <p:spPr/>
        <p:txBody>
          <a:bodyPr/>
          <a:lstStyle/>
          <a:p>
            <a:r>
              <a:rPr lang="en-US" sz="4000">
                <a:latin typeface="Arial" panose="020B0604020202020204" pitchFamily="34" charset="0"/>
                <a:cs typeface="Arial" panose="020B0604020202020204" pitchFamily="34" charset="0"/>
              </a:rPr>
              <a:t>Dean Cox Questions</a:t>
            </a:r>
          </a:p>
        </p:txBody>
      </p:sp>
      <p:sp>
        <p:nvSpPr>
          <p:cNvPr id="3" name="Text Placeholder 2">
            <a:extLst>
              <a:ext uri="{FF2B5EF4-FFF2-40B4-BE49-F238E27FC236}">
                <a16:creationId xmlns:a16="http://schemas.microsoft.com/office/drawing/2014/main" id="{7B94E0B1-A68D-406B-9A30-5AB5F95408A4}"/>
              </a:ext>
            </a:extLst>
          </p:cNvPr>
          <p:cNvSpPr>
            <a:spLocks noGrp="1"/>
          </p:cNvSpPr>
          <p:nvPr>
            <p:ph type="body" sz="quarter" idx="11"/>
          </p:nvPr>
        </p:nvSpPr>
        <p:spPr/>
        <p:txBody>
          <a:bodyPr lIns="91440" tIns="45720" rIns="91440" bIns="45720" anchor="t"/>
          <a:lstStyle/>
          <a:p>
            <a:r>
              <a:rPr lang="en-US" sz="1600" b="1" u="sng">
                <a:solidFill>
                  <a:schemeClr val="tx1">
                    <a:lumMod val="95000"/>
                    <a:lumOff val="5000"/>
                  </a:schemeClr>
                </a:solidFill>
                <a:latin typeface="Arial" panose="020B0604020202020204" pitchFamily="34" charset="0"/>
                <a:ea typeface="+mn-lt"/>
                <a:cs typeface="Arial" panose="020B0604020202020204" pitchFamily="34" charset="0"/>
              </a:rPr>
              <a:t>COVID Cluster:</a:t>
            </a:r>
          </a:p>
          <a:p>
            <a:pPr marL="285750" indent="-285750">
              <a:buFont typeface="Arial" panose="020B0604020202020204" pitchFamily="34" charset="0"/>
              <a:buChar char="•"/>
            </a:pPr>
            <a:r>
              <a:rPr lang="en-US" sz="1600" b="1">
                <a:solidFill>
                  <a:schemeClr val="tx1">
                    <a:lumMod val="95000"/>
                    <a:lumOff val="5000"/>
                  </a:schemeClr>
                </a:solidFill>
                <a:latin typeface="Arial" panose="020B0604020202020204" pitchFamily="34" charset="0"/>
                <a:ea typeface="+mn-lt"/>
                <a:cs typeface="Arial" panose="020B0604020202020204" pitchFamily="34" charset="0"/>
              </a:rPr>
              <a:t>Can you tell us more about how it was determined that the cluster of cases in the School of Pharmacy was due to transmission at the unmasked outdoor social event, rather than within the building?</a:t>
            </a:r>
          </a:p>
          <a:p>
            <a:pPr marL="285750" indent="-285750">
              <a:buFont typeface="Arial" panose="020B0604020202020204" pitchFamily="34" charset="0"/>
              <a:buChar char="•"/>
            </a:pPr>
            <a:r>
              <a:rPr lang="en-US" sz="1600" b="1">
                <a:solidFill>
                  <a:schemeClr val="tx1">
                    <a:lumMod val="95000"/>
                    <a:lumOff val="5000"/>
                  </a:schemeClr>
                </a:solidFill>
                <a:latin typeface="Arial"/>
                <a:ea typeface="+mn-lt"/>
                <a:cs typeface="Arial"/>
              </a:rPr>
              <a:t>Why was any notification to the ESOP community about positive cases not made until after a cluster was identified? For faculty/staff that have been asked to be present at events that were unmasked (albeit outdoors), such as the advisor lunch, it seems that knowledge of even a single case would have possibly influenced decisions/behaviors at those events. Furthermore, it seems that a COVID-exposure action plan was sent to fall course directors only - why not share with the entire school community? Why the secrecy? This lack of communication makes us feel less safe. </a:t>
            </a:r>
            <a:endParaRPr lang="en-US" sz="1600" b="1">
              <a:solidFill>
                <a:schemeClr val="tx1">
                  <a:lumMod val="95000"/>
                  <a:lumOff val="5000"/>
                </a:schemeClr>
              </a:solidFill>
              <a:latin typeface="Arial" panose="020B0604020202020204" pitchFamily="34" charset="0"/>
              <a:ea typeface="+mn-lt"/>
              <a:cs typeface="Arial" panose="020B0604020202020204" pitchFamily="34" charset="0"/>
            </a:endParaRPr>
          </a:p>
          <a:p>
            <a:pPr marL="285750" indent="-285750">
              <a:buFont typeface="Arial" panose="020B0604020202020204" pitchFamily="34" charset="0"/>
              <a:buChar char="•"/>
            </a:pPr>
            <a:r>
              <a:rPr lang="en-US" sz="1600" b="1">
                <a:solidFill>
                  <a:schemeClr val="tx1">
                    <a:lumMod val="95000"/>
                    <a:lumOff val="5000"/>
                  </a:schemeClr>
                </a:solidFill>
                <a:latin typeface="Arial" panose="020B0604020202020204" pitchFamily="34" charset="0"/>
                <a:ea typeface="+mn-lt"/>
                <a:cs typeface="Arial" panose="020B0604020202020204" pitchFamily="34" charset="0"/>
              </a:rPr>
              <a:t>Were the students who tested positive also at the PY1 lunch with advisors on Tuesday?</a:t>
            </a:r>
          </a:p>
          <a:p>
            <a:pPr marL="285750" indent="-285750">
              <a:buFont typeface="Arial" panose="020B0604020202020204" pitchFamily="34" charset="0"/>
              <a:buChar char="•"/>
            </a:pPr>
            <a:r>
              <a:rPr lang="en-US" sz="1600" b="1">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Were the students who tested positive vaccinated?</a:t>
            </a:r>
          </a:p>
          <a:p>
            <a:pPr marL="285750" indent="-285750">
              <a:buFont typeface="Arial" panose="020B0604020202020204" pitchFamily="34" charset="0"/>
              <a:buChar char="•"/>
            </a:pPr>
            <a:r>
              <a:rPr lang="en-US" sz="1600" b="1">
                <a:solidFill>
                  <a:schemeClr val="tx1">
                    <a:lumMod val="95000"/>
                    <a:lumOff val="5000"/>
                  </a:schemeClr>
                </a:solidFill>
                <a:latin typeface="Arial"/>
                <a:ea typeface="+mn-lt"/>
                <a:cs typeface="Arial"/>
              </a:rPr>
              <a:t>If I was present at the event on August 2nd, which was an ESOP event, and I was not contacted for contact tracing, does that mean I was not in a possible exposure category, or was everyone supposed to be contacted</a:t>
            </a:r>
          </a:p>
          <a:p>
            <a:pPr marL="285750" indent="-285750">
              <a:buFont typeface="Arial" panose="020B0604020202020204" pitchFamily="34" charset="0"/>
              <a:buChar char="•"/>
            </a:pPr>
            <a:r>
              <a:rPr lang="en-US" sz="1600" b="1">
                <a:solidFill>
                  <a:schemeClr val="tx1">
                    <a:lumMod val="95000"/>
                    <a:lumOff val="5000"/>
                  </a:schemeClr>
                </a:solidFill>
                <a:latin typeface="Arial" panose="020B0604020202020204" pitchFamily="34" charset="0"/>
                <a:ea typeface="+mn-lt"/>
                <a:cs typeface="Arial" panose="020B0604020202020204" pitchFamily="34" charset="0"/>
              </a:rPr>
              <a:t>Knowing that we have experienced a COVID-19 cluster this week, does the school still plan to move forward with in-person gatherings it has already planned, such as the PY1 bus trips to Asheville that start this weekend? If so, how do we plan to keep our students, faculty and staff safe?  </a:t>
            </a:r>
          </a:p>
          <a:p>
            <a:endParaRPr lang="en-US" sz="1600">
              <a:solidFill>
                <a:schemeClr val="tx1">
                  <a:lumMod val="95000"/>
                  <a:lumOff val="5000"/>
                </a:schemeClr>
              </a:solidFill>
              <a:latin typeface="Arial" panose="020B0604020202020204" pitchFamily="34" charset="0"/>
              <a:ea typeface="+mn-lt"/>
              <a:cs typeface="Arial" panose="020B0604020202020204" pitchFamily="34" charset="0"/>
            </a:endParaRPr>
          </a:p>
          <a:p>
            <a:endParaRPr lang="en-US" sz="1600">
              <a:latin typeface="Arial" panose="020B0604020202020204" pitchFamily="34" charset="0"/>
              <a:ea typeface="+mn-lt"/>
              <a:cs typeface="Arial" panose="020B0604020202020204" pitchFamily="34" charset="0"/>
            </a:endParaRPr>
          </a:p>
          <a:p>
            <a:pPr marL="800100" lvl="1" indent="-342900">
              <a:buFont typeface="Arial" panose="020B0604020202020204" pitchFamily="34" charset="0"/>
              <a:buChar char="•"/>
            </a:pPr>
            <a:endParaRPr lang="en-US" sz="1600">
              <a:solidFill>
                <a:srgbClr val="FF0000"/>
              </a:solidFill>
              <a:latin typeface="Arial" panose="020B0604020202020204" pitchFamily="34" charset="0"/>
              <a:ea typeface="+mn-lt"/>
              <a:cs typeface="Arial" panose="020B0604020202020204" pitchFamily="34" charset="0"/>
            </a:endParaRPr>
          </a:p>
          <a:p>
            <a:pPr marL="800100" lvl="1" indent="-342900">
              <a:buFont typeface="Arial" panose="020B0604020202020204" pitchFamily="34" charset="0"/>
              <a:buChar char="•"/>
            </a:pPr>
            <a:endParaRPr lang="en-US" sz="1600">
              <a:solidFill>
                <a:srgbClr val="FF0000"/>
              </a:solidFill>
              <a:latin typeface="Arial" panose="020B0604020202020204" pitchFamily="34" charset="0"/>
              <a:ea typeface="+mn-lt"/>
              <a:cs typeface="Arial" panose="020B0604020202020204" pitchFamily="34" charset="0"/>
            </a:endParaRPr>
          </a:p>
          <a:p>
            <a:pPr marL="342900" indent="-342900">
              <a:buFont typeface="Arial" panose="020B0604020202020204" pitchFamily="34" charset="0"/>
              <a:buChar char="•"/>
            </a:pPr>
            <a:endParaRPr lang="en-US" sz="1600">
              <a:latin typeface="Arial" panose="020B0604020202020204" pitchFamily="34" charset="0"/>
              <a:cs typeface="Arial" panose="020B0604020202020204" pitchFamily="34" charset="0"/>
            </a:endParaRPr>
          </a:p>
          <a:p>
            <a:pPr marL="342900" indent="-342900">
              <a:buAutoNum type="arabicPeriod"/>
            </a:pPr>
            <a:endParaRPr lang="en-US" sz="1600">
              <a:latin typeface="Arial" panose="020B0604020202020204" pitchFamily="34" charset="0"/>
              <a:ea typeface="+mn-lt"/>
              <a:cs typeface="Arial" panose="020B0604020202020204" pitchFamily="34" charset="0"/>
            </a:endParaRPr>
          </a:p>
          <a:p>
            <a:endParaRPr lang="en-US" sz="1600" b="1">
              <a:solidFill>
                <a:schemeClr val="tx1">
                  <a:lumMod val="95000"/>
                  <a:lumOff val="5000"/>
                </a:schemeClr>
              </a:solidFill>
              <a:latin typeface="Arial" panose="020B0604020202020204" pitchFamily="34" charset="0"/>
              <a:ea typeface="+mn-lt"/>
              <a:cs typeface="Arial" panose="020B0604020202020204" pitchFamily="34" charset="0"/>
            </a:endParaRPr>
          </a:p>
          <a:p>
            <a:endParaRPr lang="en-US" sz="1600" b="1">
              <a:solidFill>
                <a:schemeClr val="tx1">
                  <a:lumMod val="95000"/>
                  <a:lumOff val="5000"/>
                </a:schemeClr>
              </a:solidFill>
              <a:latin typeface="Arial" panose="020B0604020202020204" pitchFamily="34" charset="0"/>
              <a:ea typeface="+mn-lt"/>
              <a:cs typeface="Arial" panose="020B0604020202020204" pitchFamily="34" charset="0"/>
            </a:endParaRPr>
          </a:p>
          <a:p>
            <a:endParaRPr lang="en-US" sz="1600">
              <a:solidFill>
                <a:schemeClr val="tx1">
                  <a:lumMod val="95000"/>
                  <a:lumOff val="5000"/>
                </a:schemeClr>
              </a:solidFill>
            </a:endParaRPr>
          </a:p>
        </p:txBody>
      </p:sp>
    </p:spTree>
    <p:extLst>
      <p:ext uri="{BB962C8B-B14F-4D97-AF65-F5344CB8AC3E}">
        <p14:creationId xmlns:p14="http://schemas.microsoft.com/office/powerpoint/2010/main" val="102515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5A04BF1-AD56-416C-892A-19EFFFA0C2DC}"/>
              </a:ext>
            </a:extLst>
          </p:cNvPr>
          <p:cNvSpPr>
            <a:spLocks noGrp="1"/>
          </p:cNvSpPr>
          <p:nvPr>
            <p:ph type="body" sz="quarter" idx="10"/>
          </p:nvPr>
        </p:nvSpPr>
        <p:spPr/>
        <p:txBody>
          <a:bodyPr lIns="91440" tIns="45720" rIns="91440" bIns="45720" anchor="t"/>
          <a:lstStyle/>
          <a:p>
            <a:r>
              <a:rPr lang="en-US" sz="4000">
                <a:latin typeface="Arial"/>
              </a:rPr>
              <a:t>Dean Cox Questions</a:t>
            </a:r>
          </a:p>
        </p:txBody>
      </p:sp>
      <p:sp>
        <p:nvSpPr>
          <p:cNvPr id="3" name="Text Placeholder 2">
            <a:extLst>
              <a:ext uri="{FF2B5EF4-FFF2-40B4-BE49-F238E27FC236}">
                <a16:creationId xmlns:a16="http://schemas.microsoft.com/office/drawing/2014/main" id="{7B94E0B1-A68D-406B-9A30-5AB5F95408A4}"/>
              </a:ext>
            </a:extLst>
          </p:cNvPr>
          <p:cNvSpPr>
            <a:spLocks noGrp="1"/>
          </p:cNvSpPr>
          <p:nvPr>
            <p:ph type="body" sz="quarter" idx="11"/>
          </p:nvPr>
        </p:nvSpPr>
        <p:spPr>
          <a:xfrm>
            <a:off x="554038" y="1433076"/>
            <a:ext cx="10863379" cy="499188"/>
          </a:xfrm>
        </p:spPr>
        <p:txBody>
          <a:bodyPr lIns="91440" tIns="45720" rIns="91440" bIns="45720" anchor="t"/>
          <a:lstStyle/>
          <a:p>
            <a:r>
              <a:rPr lang="en-US" sz="1600" b="1" u="sng">
                <a:solidFill>
                  <a:schemeClr val="tx1">
                    <a:lumMod val="95000"/>
                    <a:lumOff val="5000"/>
                  </a:schemeClr>
                </a:solidFill>
                <a:latin typeface="Arial" panose="020B0604020202020204" pitchFamily="34" charset="0"/>
                <a:ea typeface="+mn-lt"/>
                <a:cs typeface="Arial" panose="020B0604020202020204" pitchFamily="34" charset="0"/>
              </a:rPr>
              <a:t>Teaching and Learning:</a:t>
            </a:r>
          </a:p>
          <a:p>
            <a:pPr marL="285750" indent="-285750">
              <a:buFont typeface="Arial" panose="020B0604020202020204" pitchFamily="34" charset="0"/>
              <a:buChar char="•"/>
            </a:pPr>
            <a:r>
              <a:rPr lang="en-US" sz="1600" b="1">
                <a:solidFill>
                  <a:schemeClr val="tx1">
                    <a:lumMod val="95000"/>
                    <a:lumOff val="5000"/>
                  </a:schemeClr>
                </a:solidFill>
                <a:latin typeface="Arial" panose="020B0604020202020204" pitchFamily="34" charset="0"/>
                <a:ea typeface="+mn-lt"/>
                <a:cs typeface="Arial" panose="020B0604020202020204" pitchFamily="34" charset="0"/>
              </a:rPr>
              <a:t>Do students who must isolate/quarantine have the option for remote learning? </a:t>
            </a:r>
          </a:p>
          <a:p>
            <a:pPr marL="285750" indent="-285750">
              <a:buFont typeface="Arial" panose="020B0604020202020204" pitchFamily="34" charset="0"/>
              <a:buChar char="•"/>
            </a:pPr>
            <a:r>
              <a:rPr lang="en-US" sz="1600" b="1">
                <a:solidFill>
                  <a:schemeClr val="tx1">
                    <a:lumMod val="95000"/>
                    <a:lumOff val="5000"/>
                  </a:schemeClr>
                </a:solidFill>
                <a:latin typeface="Arial" panose="020B0604020202020204" pitchFamily="34" charset="0"/>
                <a:ea typeface="+mn-lt"/>
                <a:cs typeface="Arial" panose="020B0604020202020204" pitchFamily="34" charset="0"/>
              </a:rPr>
              <a:t>What is the protocol regarding </a:t>
            </a:r>
            <a:r>
              <a:rPr lang="en-US" sz="1600" b="1" i="1">
                <a:solidFill>
                  <a:schemeClr val="tx1">
                    <a:lumMod val="95000"/>
                    <a:lumOff val="5000"/>
                  </a:schemeClr>
                </a:solidFill>
                <a:latin typeface="Arial" panose="020B0604020202020204" pitchFamily="34" charset="0"/>
                <a:ea typeface="+mn-lt"/>
                <a:cs typeface="Arial" panose="020B0604020202020204" pitchFamily="34" charset="0"/>
              </a:rPr>
              <a:t>teaching </a:t>
            </a:r>
            <a:r>
              <a:rPr lang="en-US" sz="1600" b="1">
                <a:solidFill>
                  <a:schemeClr val="tx1">
                    <a:lumMod val="95000"/>
                    <a:lumOff val="5000"/>
                  </a:schemeClr>
                </a:solidFill>
                <a:latin typeface="Arial" panose="020B0604020202020204" pitchFamily="34" charset="0"/>
                <a:ea typeface="+mn-lt"/>
                <a:cs typeface="Arial" panose="020B0604020202020204" pitchFamily="34" charset="0"/>
              </a:rPr>
              <a:t>if faculty, staff, or postdocs test positive for COVID? </a:t>
            </a:r>
          </a:p>
          <a:p>
            <a:endParaRPr lang="en-US" sz="1600" b="1">
              <a:solidFill>
                <a:schemeClr val="tx1">
                  <a:lumMod val="95000"/>
                  <a:lumOff val="5000"/>
                </a:schemeClr>
              </a:solidFill>
              <a:latin typeface="Arial" panose="020B0604020202020204" pitchFamily="34" charset="0"/>
              <a:ea typeface="+mn-lt"/>
              <a:cs typeface="Arial" panose="020B0604020202020204" pitchFamily="34" charset="0"/>
            </a:endParaRPr>
          </a:p>
          <a:p>
            <a:pPr marL="285750" indent="-285750">
              <a:buFont typeface="Arial" panose="020B0604020202020204" pitchFamily="34" charset="0"/>
              <a:buChar char="•"/>
            </a:pPr>
            <a:endParaRPr lang="en-US" sz="1600" b="1">
              <a:solidFill>
                <a:schemeClr val="tx1">
                  <a:lumMod val="95000"/>
                  <a:lumOff val="5000"/>
                </a:schemeClr>
              </a:solidFill>
              <a:latin typeface="Arial" panose="020B0604020202020204" pitchFamily="34" charset="0"/>
              <a:ea typeface="+mn-lt"/>
              <a:cs typeface="Arial" panose="020B0604020202020204" pitchFamily="34" charset="0"/>
            </a:endParaRPr>
          </a:p>
          <a:p>
            <a:endParaRPr lang="en-US" sz="1600" b="1">
              <a:solidFill>
                <a:schemeClr val="tx1">
                  <a:lumMod val="95000"/>
                  <a:lumOff val="5000"/>
                </a:schemeClr>
              </a:solidFill>
              <a:latin typeface="Arial" panose="020B0604020202020204" pitchFamily="34" charset="0"/>
              <a:ea typeface="+mn-lt"/>
              <a:cs typeface="Arial" panose="020B0604020202020204" pitchFamily="34" charset="0"/>
            </a:endParaRPr>
          </a:p>
        </p:txBody>
      </p:sp>
    </p:spTree>
    <p:extLst>
      <p:ext uri="{BB962C8B-B14F-4D97-AF65-F5344CB8AC3E}">
        <p14:creationId xmlns:p14="http://schemas.microsoft.com/office/powerpoint/2010/main" val="24500741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E4869E3-C4CF-4850-9537-2D1C7E00AEF3}"/>
              </a:ext>
            </a:extLst>
          </p:cNvPr>
          <p:cNvSpPr>
            <a:spLocks noGrp="1"/>
          </p:cNvSpPr>
          <p:nvPr>
            <p:ph type="body" sz="quarter" idx="10"/>
          </p:nvPr>
        </p:nvSpPr>
        <p:spPr>
          <a:xfrm>
            <a:off x="554037" y="263897"/>
            <a:ext cx="10863379" cy="687388"/>
          </a:xfrm>
        </p:spPr>
        <p:txBody>
          <a:bodyPr/>
          <a:lstStyle/>
          <a:p>
            <a:r>
              <a:rPr lang="en-US" sz="4000">
                <a:latin typeface="Arial" panose="020B0604020202020204" pitchFamily="34" charset="0"/>
                <a:cs typeface="Arial" panose="020B0604020202020204" pitchFamily="34" charset="0"/>
              </a:rPr>
              <a:t>HR Questions</a:t>
            </a:r>
          </a:p>
        </p:txBody>
      </p:sp>
      <p:sp>
        <p:nvSpPr>
          <p:cNvPr id="3" name="Text Placeholder 2">
            <a:extLst>
              <a:ext uri="{FF2B5EF4-FFF2-40B4-BE49-F238E27FC236}">
                <a16:creationId xmlns:a16="http://schemas.microsoft.com/office/drawing/2014/main" id="{6186DEA5-69E6-449E-9127-61FB3E6393AF}"/>
              </a:ext>
            </a:extLst>
          </p:cNvPr>
          <p:cNvSpPr>
            <a:spLocks noGrp="1"/>
          </p:cNvSpPr>
          <p:nvPr>
            <p:ph type="body" sz="quarter" idx="11"/>
          </p:nvPr>
        </p:nvSpPr>
        <p:spPr>
          <a:xfrm>
            <a:off x="554037" y="1058214"/>
            <a:ext cx="10863379" cy="1171579"/>
          </a:xfrm>
        </p:spPr>
        <p:txBody>
          <a:bodyPr/>
          <a:lstStyle/>
          <a:p>
            <a:r>
              <a:rPr lang="en-US" sz="1600" b="1" u="sng">
                <a:solidFill>
                  <a:schemeClr val="tx1">
                    <a:lumMod val="95000"/>
                    <a:lumOff val="5000"/>
                  </a:schemeClr>
                </a:solidFill>
                <a:latin typeface="Arial" panose="020B0604020202020204" pitchFamily="34" charset="0"/>
                <a:ea typeface="+mn-lt"/>
                <a:cs typeface="Arial" panose="020B0604020202020204" pitchFamily="34" charset="0"/>
              </a:rPr>
              <a:t>Working Remotely:</a:t>
            </a:r>
          </a:p>
          <a:p>
            <a:pPr marL="285750" indent="-285750">
              <a:buFont typeface="Arial" panose="020B0604020202020204" pitchFamily="34" charset="0"/>
              <a:buChar char="•"/>
            </a:pPr>
            <a:r>
              <a:rPr lang="en-US" sz="1600" b="1">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Why can't staff who are not student-facing work from home remotely?</a:t>
            </a:r>
            <a:endParaRPr lang="en-US" sz="1600" b="1">
              <a:solidFill>
                <a:schemeClr val="tx1">
                  <a:lumMod val="95000"/>
                  <a:lumOff val="5000"/>
                </a:schemeClr>
              </a:solidFill>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US" sz="1600" b="1">
                <a:solidFill>
                  <a:schemeClr val="tx1">
                    <a:lumMod val="95000"/>
                    <a:lumOff val="5000"/>
                  </a:schemeClr>
                </a:solidFill>
                <a:latin typeface="Arial" panose="020B0604020202020204" pitchFamily="34" charset="0"/>
                <a:ea typeface="+mn-lt"/>
                <a:cs typeface="Arial" panose="020B0604020202020204" pitchFamily="34" charset="0"/>
              </a:rPr>
              <a:t>If COVID Delta is so contagious, why must ALL staff be required to be on campus, when we could decrease campus population density? </a:t>
            </a:r>
          </a:p>
          <a:p>
            <a:pPr marL="285750" indent="-285750">
              <a:buFont typeface="Arial" panose="020B0604020202020204" pitchFamily="34" charset="0"/>
              <a:buChar char="•"/>
            </a:pPr>
            <a:r>
              <a:rPr lang="en-US" sz="1600" b="1">
                <a:solidFill>
                  <a:schemeClr val="tx1">
                    <a:lumMod val="95000"/>
                    <a:lumOff val="5000"/>
                  </a:schemeClr>
                </a:solidFill>
                <a:latin typeface="Arial" panose="020B0604020202020204" pitchFamily="34" charset="0"/>
                <a:ea typeface="+mn-lt"/>
                <a:cs typeface="Arial" panose="020B0604020202020204" pitchFamily="34" charset="0"/>
              </a:rPr>
              <a:t>Why do we have to be on campus as opposed to working from home, if we must be in our private offices with our door closed? </a:t>
            </a:r>
          </a:p>
          <a:p>
            <a:pPr marL="285750" indent="-285750">
              <a:buFont typeface="Arial" panose="020B0604020202020204" pitchFamily="34" charset="0"/>
              <a:buChar char="•"/>
            </a:pPr>
            <a:r>
              <a:rPr lang="en-US" sz="1600" b="1">
                <a:solidFill>
                  <a:schemeClr val="tx1">
                    <a:lumMod val="95000"/>
                    <a:lumOff val="5000"/>
                  </a:schemeClr>
                </a:solidFill>
                <a:latin typeface="Arial" panose="020B0604020202020204" pitchFamily="34" charset="0"/>
                <a:ea typeface="+mn-lt"/>
                <a:cs typeface="Arial" panose="020B0604020202020204" pitchFamily="34" charset="0"/>
              </a:rPr>
              <a:t>For those who are required to be on campus every day, will there be any opportunity to relook at needs within the School to allow some remote work?  For those who have been granted a hybrid model, what mechanisms will be in place to evaluate effectiveness of this model?</a:t>
            </a:r>
            <a:r>
              <a:rPr lang="en-US" sz="1600">
                <a:solidFill>
                  <a:schemeClr val="tx1">
                    <a:lumMod val="95000"/>
                    <a:lumOff val="5000"/>
                  </a:schemeClr>
                </a:solidFill>
                <a:latin typeface="Arial" panose="020B0604020202020204" pitchFamily="34" charset="0"/>
                <a:ea typeface="+mn-lt"/>
                <a:cs typeface="Arial" panose="020B0604020202020204" pitchFamily="34" charset="0"/>
              </a:rPr>
              <a:t> </a:t>
            </a:r>
          </a:p>
          <a:p>
            <a:pPr marL="285750" indent="-285750">
              <a:buFont typeface="Arial" panose="020B0604020202020204" pitchFamily="34" charset="0"/>
              <a:buChar char="•"/>
            </a:pPr>
            <a:r>
              <a:rPr lang="en-US" sz="1600" b="1">
                <a:solidFill>
                  <a:schemeClr val="tx1">
                    <a:lumMod val="95000"/>
                    <a:lumOff val="5000"/>
                  </a:schemeClr>
                </a:solidFill>
                <a:latin typeface="Arial" panose="020B0604020202020204" pitchFamily="34" charset="0"/>
                <a:ea typeface="+mn-lt"/>
                <a:cs typeface="Arial" panose="020B0604020202020204" pitchFamily="34" charset="0"/>
              </a:rPr>
              <a:t>Are staff and faculty expected to report to campus in light of the recent cluster outbreak as some colleagues in Medicine and Public Health have been sent home with their work equipment already?</a:t>
            </a:r>
            <a:endParaRPr lang="en-US" sz="1600">
              <a:solidFill>
                <a:schemeClr val="tx1">
                  <a:lumMod val="95000"/>
                  <a:lumOff val="5000"/>
                </a:schemeClr>
              </a:solidFill>
              <a:latin typeface="Arial" panose="020B0604020202020204" pitchFamily="34" charset="0"/>
              <a:ea typeface="+mn-lt"/>
              <a:cs typeface="Arial" panose="020B0604020202020204" pitchFamily="34" charset="0"/>
            </a:endParaRPr>
          </a:p>
          <a:p>
            <a:endParaRPr lang="en-US" sz="1600" b="1" u="sng">
              <a:solidFill>
                <a:schemeClr val="tx1">
                  <a:lumMod val="95000"/>
                  <a:lumOff val="5000"/>
                </a:schemeClr>
              </a:solidFill>
              <a:latin typeface="Arial" panose="020B0604020202020204" pitchFamily="34" charset="0"/>
              <a:ea typeface="+mn-lt"/>
              <a:cs typeface="Arial" panose="020B0604020202020204" pitchFamily="34" charset="0"/>
            </a:endParaRPr>
          </a:p>
          <a:p>
            <a:r>
              <a:rPr lang="en-US" sz="1600" b="1" u="sng">
                <a:solidFill>
                  <a:schemeClr val="tx1">
                    <a:lumMod val="95000"/>
                    <a:lumOff val="5000"/>
                  </a:schemeClr>
                </a:solidFill>
                <a:latin typeface="Arial" panose="020B0604020202020204" pitchFamily="34" charset="0"/>
                <a:ea typeface="+mn-lt"/>
                <a:cs typeface="Arial" panose="020B0604020202020204" pitchFamily="34" charset="0"/>
              </a:rPr>
              <a:t>Travel:</a:t>
            </a:r>
          </a:p>
          <a:p>
            <a:pPr marL="285750" indent="-285750">
              <a:buFont typeface="Arial" panose="020B0604020202020204" pitchFamily="34" charset="0"/>
              <a:buChar char="•"/>
            </a:pPr>
            <a:r>
              <a:rPr lang="en-US" sz="1600" b="1">
                <a:solidFill>
                  <a:schemeClr val="tx1">
                    <a:lumMod val="95000"/>
                    <a:lumOff val="5000"/>
                  </a:schemeClr>
                </a:solidFill>
                <a:latin typeface="Arial" panose="020B0604020202020204" pitchFamily="34" charset="0"/>
                <a:ea typeface="+mn-lt"/>
                <a:cs typeface="Arial" panose="020B0604020202020204" pitchFamily="34" charset="0"/>
              </a:rPr>
              <a:t>The SOM recently sent out a message stating they were anticipating reinstating travel restrictions.  Do you feel like travel will become restricted again?  How would this impact conference attendance if already registered?  Should we refrain from registering for conferences that are planning to be in-person at this time?</a:t>
            </a:r>
          </a:p>
          <a:p>
            <a:endParaRPr lang="en-US" sz="1400">
              <a:solidFill>
                <a:schemeClr val="tx1">
                  <a:lumMod val="95000"/>
                  <a:lumOff val="5000"/>
                </a:schemeClr>
              </a:solidFill>
              <a:latin typeface="Arial" panose="020B0604020202020204" pitchFamily="34" charset="0"/>
              <a:ea typeface="+mn-lt"/>
              <a:cs typeface="Arial" panose="020B0604020202020204" pitchFamily="34" charset="0"/>
            </a:endParaRPr>
          </a:p>
          <a:p>
            <a:endParaRPr lang="en-US" sz="1400">
              <a:solidFill>
                <a:schemeClr val="tx1">
                  <a:lumMod val="95000"/>
                  <a:lumOff val="5000"/>
                </a:schemeClr>
              </a:solidFill>
              <a:latin typeface="Arial" panose="020B0604020202020204" pitchFamily="34" charset="0"/>
              <a:ea typeface="+mn-lt"/>
              <a:cs typeface="Arial" panose="020B0604020202020204" pitchFamily="34" charset="0"/>
            </a:endParaRPr>
          </a:p>
          <a:p>
            <a:endParaRPr lang="en-US" sz="14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p>
            <a:endParaRPr lang="en-US" sz="1400" b="1">
              <a:solidFill>
                <a:schemeClr val="tx1">
                  <a:lumMod val="95000"/>
                  <a:lumOff val="5000"/>
                </a:schemeClr>
              </a:solidFill>
              <a:latin typeface="Arial" panose="020B0604020202020204" pitchFamily="34" charset="0"/>
              <a:ea typeface="+mn-lt"/>
              <a:cs typeface="Arial" panose="020B0604020202020204" pitchFamily="34" charset="0"/>
            </a:endParaRPr>
          </a:p>
          <a:p>
            <a:endParaRPr lang="en-US" sz="1400">
              <a:solidFill>
                <a:schemeClr val="tx1">
                  <a:lumMod val="95000"/>
                  <a:lumOff val="5000"/>
                </a:schemeClr>
              </a:solidFill>
            </a:endParaRPr>
          </a:p>
        </p:txBody>
      </p:sp>
    </p:spTree>
    <p:extLst>
      <p:ext uri="{BB962C8B-B14F-4D97-AF65-F5344CB8AC3E}">
        <p14:creationId xmlns:p14="http://schemas.microsoft.com/office/powerpoint/2010/main" val="3867124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a:extLst>
              <a:ext uri="{FF2B5EF4-FFF2-40B4-BE49-F238E27FC236}">
                <a16:creationId xmlns:a16="http://schemas.microsoft.com/office/drawing/2014/main" id="{0A9F45F4-C5F1-41D5-AC4E-377B8FDD050E}"/>
              </a:ext>
            </a:extLst>
          </p:cNvPr>
          <p:cNvSpPr txBox="1">
            <a:spLocks/>
          </p:cNvSpPr>
          <p:nvPr/>
        </p:nvSpPr>
        <p:spPr>
          <a:xfrm>
            <a:off x="554038" y="426243"/>
            <a:ext cx="10863379" cy="687388"/>
          </a:xfrm>
          <a:prstGeom prst="rect">
            <a:avLst/>
          </a:prstGeom>
        </p:spPr>
        <p:txBody>
          <a:bodyPr anchor="t"/>
          <a:lstStyle>
            <a:lvl1pPr marL="0" indent="0" algn="l" defTabSz="914400" rtl="0" eaLnBrk="1" latinLnBrk="0" hangingPunct="1">
              <a:lnSpc>
                <a:spcPct val="90000"/>
              </a:lnSpc>
              <a:spcBef>
                <a:spcPts val="1000"/>
              </a:spcBef>
              <a:buFont typeface="Arial"/>
              <a:buNone/>
              <a:defRPr sz="4800" b="1" i="0" kern="1200">
                <a:solidFill>
                  <a:srgbClr val="4B9CD3"/>
                </a:solidFill>
                <a:latin typeface="Calisto MT" charset="0"/>
                <a:ea typeface="Calisto MT" charset="0"/>
                <a:cs typeface="Calisto MT"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ctr"/>
            <a:r>
              <a:rPr lang="en-US" sz="4000">
                <a:latin typeface="Arial" panose="020B0604020202020204" pitchFamily="34" charset="0"/>
                <a:cs typeface="Arial" panose="020B0604020202020204" pitchFamily="34" charset="0"/>
              </a:rPr>
              <a:t>Today's Agenda</a:t>
            </a:r>
          </a:p>
        </p:txBody>
      </p:sp>
      <p:sp>
        <p:nvSpPr>
          <p:cNvPr id="8" name="Text Placeholder 2">
            <a:extLst>
              <a:ext uri="{FF2B5EF4-FFF2-40B4-BE49-F238E27FC236}">
                <a16:creationId xmlns:a16="http://schemas.microsoft.com/office/drawing/2014/main" id="{17E20EDD-3CFE-499A-A226-A04FBA3022C6}"/>
              </a:ext>
            </a:extLst>
          </p:cNvPr>
          <p:cNvSpPr txBox="1">
            <a:spLocks/>
          </p:cNvSpPr>
          <p:nvPr/>
        </p:nvSpPr>
        <p:spPr>
          <a:xfrm>
            <a:off x="182038" y="1597774"/>
            <a:ext cx="11528657" cy="4564509"/>
          </a:xfrm>
          <a:prstGeom prst="rect">
            <a:avLst/>
          </a:prstGeom>
        </p:spPr>
        <p:txBody>
          <a:bodyPr lIns="91440" tIns="45720" rIns="91440" bIns="45720" anchor="t"/>
          <a:lstStyle>
            <a:lvl1pPr marL="0" indent="0" algn="l" defTabSz="914400" rtl="0" eaLnBrk="1" latinLnBrk="0" hangingPunct="1">
              <a:lnSpc>
                <a:spcPct val="90000"/>
              </a:lnSpc>
              <a:spcBef>
                <a:spcPts val="1000"/>
              </a:spcBef>
              <a:buFont typeface="Arial"/>
              <a:buNone/>
              <a:defRPr sz="2400" kern="1200">
                <a:solidFill>
                  <a:srgbClr val="4B9CD3"/>
                </a:solidFill>
                <a:latin typeface="+mn-lt"/>
                <a:ea typeface="Helvetica" charset="0"/>
                <a:cs typeface="Helvetica"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ctr">
              <a:lnSpc>
                <a:spcPct val="100000"/>
              </a:lnSpc>
              <a:spcBef>
                <a:spcPts val="0"/>
              </a:spcBef>
              <a:spcAft>
                <a:spcPts val="600"/>
              </a:spcAft>
            </a:pPr>
            <a:r>
              <a:rPr lang="en-US" sz="2000">
                <a:solidFill>
                  <a:schemeClr val="tx1"/>
                </a:solidFill>
                <a:latin typeface="Arial"/>
                <a:ea typeface="+mn-lt"/>
                <a:cs typeface="+mn-lt"/>
              </a:rPr>
              <a:t>Welcome and Overview of Agenda: McClurg (5 min)</a:t>
            </a:r>
            <a:br>
              <a:rPr lang="en-US" sz="2000">
                <a:latin typeface="Arial"/>
                <a:ea typeface="+mn-lt"/>
                <a:cs typeface="+mn-lt"/>
              </a:rPr>
            </a:br>
            <a:endParaRPr lang="en-US" sz="2000">
              <a:solidFill>
                <a:schemeClr val="tx1"/>
              </a:solidFill>
              <a:latin typeface="Arial"/>
            </a:endParaRPr>
          </a:p>
          <a:p>
            <a:pPr algn="ctr">
              <a:lnSpc>
                <a:spcPct val="100000"/>
              </a:lnSpc>
              <a:spcBef>
                <a:spcPts val="0"/>
              </a:spcBef>
              <a:spcAft>
                <a:spcPts val="600"/>
              </a:spcAft>
            </a:pPr>
            <a:r>
              <a:rPr lang="en-US" sz="2000">
                <a:solidFill>
                  <a:schemeClr val="tx1"/>
                </a:solidFill>
                <a:latin typeface="Arial"/>
                <a:ea typeface="+mn-lt"/>
                <a:cs typeface="+mn-lt"/>
              </a:rPr>
              <a:t>Opening Remarks: Kashuba (5 min)</a:t>
            </a:r>
            <a:br>
              <a:rPr lang="en-US" sz="2000">
                <a:latin typeface="Arial"/>
                <a:ea typeface="+mn-lt"/>
                <a:cs typeface="+mn-lt"/>
              </a:rPr>
            </a:br>
            <a:endParaRPr lang="en-US" sz="2000">
              <a:solidFill>
                <a:schemeClr val="tx1"/>
              </a:solidFill>
              <a:latin typeface="Arial"/>
              <a:ea typeface="+mn-lt"/>
              <a:cs typeface="+mn-lt"/>
            </a:endParaRPr>
          </a:p>
          <a:p>
            <a:pPr algn="ctr">
              <a:lnSpc>
                <a:spcPct val="100000"/>
              </a:lnSpc>
              <a:spcBef>
                <a:spcPts val="0"/>
              </a:spcBef>
              <a:spcAft>
                <a:spcPts val="600"/>
              </a:spcAft>
            </a:pPr>
            <a:r>
              <a:rPr lang="en-US" sz="2000">
                <a:solidFill>
                  <a:schemeClr val="tx1"/>
                </a:solidFill>
                <a:latin typeface="Arial"/>
                <a:ea typeface="+mn-lt"/>
                <a:cs typeface="+mn-lt"/>
              </a:rPr>
              <a:t>Vaccination Updates and Community Standards: </a:t>
            </a:r>
            <a:r>
              <a:rPr lang="en-US" sz="2000">
                <a:solidFill>
                  <a:schemeClr val="tx1">
                    <a:lumMod val="95000"/>
                    <a:lumOff val="5000"/>
                  </a:schemeClr>
                </a:solidFill>
                <a:latin typeface="Arial"/>
                <a:ea typeface="+mn-lt"/>
                <a:cs typeface="+mn-lt"/>
              </a:rPr>
              <a:t>McClurg</a:t>
            </a:r>
            <a:r>
              <a:rPr lang="en-US" sz="2000">
                <a:solidFill>
                  <a:schemeClr val="tx1"/>
                </a:solidFill>
                <a:latin typeface="Arial"/>
                <a:ea typeface="+mn-lt"/>
                <a:cs typeface="+mn-lt"/>
              </a:rPr>
              <a:t> (10 min)</a:t>
            </a:r>
            <a:br>
              <a:rPr lang="en-US" sz="2000">
                <a:latin typeface="Arial"/>
                <a:ea typeface="+mn-lt"/>
                <a:cs typeface="+mn-lt"/>
              </a:rPr>
            </a:br>
            <a:endParaRPr lang="en-US" sz="2000">
              <a:solidFill>
                <a:schemeClr val="tx1"/>
              </a:solidFill>
              <a:latin typeface="Arial"/>
              <a:ea typeface="+mn-lt"/>
              <a:cs typeface="+mn-lt"/>
            </a:endParaRPr>
          </a:p>
          <a:p>
            <a:pPr algn="ctr">
              <a:lnSpc>
                <a:spcPct val="100000"/>
              </a:lnSpc>
              <a:spcBef>
                <a:spcPts val="0"/>
              </a:spcBef>
              <a:spcAft>
                <a:spcPts val="600"/>
              </a:spcAft>
            </a:pPr>
            <a:r>
              <a:rPr lang="en-US" sz="2000">
                <a:solidFill>
                  <a:schemeClr val="tx1"/>
                </a:solidFill>
                <a:latin typeface="Arial"/>
                <a:ea typeface="+mn-lt"/>
                <a:cs typeface="+mn-lt"/>
              </a:rPr>
              <a:t>Questions: Kashuba, Cox, Kenney (20 min)</a:t>
            </a:r>
          </a:p>
          <a:p>
            <a:pPr algn="ctr">
              <a:lnSpc>
                <a:spcPct val="100000"/>
              </a:lnSpc>
              <a:spcBef>
                <a:spcPts val="0"/>
              </a:spcBef>
              <a:spcAft>
                <a:spcPts val="600"/>
              </a:spcAft>
            </a:pPr>
            <a:endParaRPr lang="en-US" sz="2000">
              <a:solidFill>
                <a:schemeClr val="tx1"/>
              </a:solidFill>
              <a:latin typeface="Arial"/>
              <a:ea typeface="+mn-lt"/>
              <a:cs typeface="+mn-lt"/>
            </a:endParaRPr>
          </a:p>
          <a:p>
            <a:pPr algn="ctr">
              <a:lnSpc>
                <a:spcPct val="100000"/>
              </a:lnSpc>
              <a:spcBef>
                <a:spcPts val="0"/>
              </a:spcBef>
              <a:spcAft>
                <a:spcPts val="600"/>
              </a:spcAft>
            </a:pPr>
            <a:r>
              <a:rPr lang="en-US" sz="2000">
                <a:solidFill>
                  <a:schemeClr val="tx1"/>
                </a:solidFill>
                <a:latin typeface="Arial"/>
                <a:ea typeface="+mn-lt"/>
                <a:cs typeface="+mn-lt"/>
              </a:rPr>
              <a:t>Open Discussion: All (10 min)</a:t>
            </a:r>
            <a:br>
              <a:rPr lang="en-US" sz="2000">
                <a:latin typeface="Arial"/>
                <a:ea typeface="+mn-lt"/>
                <a:cs typeface="+mn-lt"/>
              </a:rPr>
            </a:br>
            <a:endParaRPr lang="en-US" sz="2000">
              <a:solidFill>
                <a:schemeClr val="tx1"/>
              </a:solidFill>
              <a:latin typeface="Arial"/>
              <a:ea typeface="+mn-lt"/>
              <a:cs typeface="+mn-lt"/>
            </a:endParaRPr>
          </a:p>
          <a:p>
            <a:pPr algn="ctr">
              <a:lnSpc>
                <a:spcPct val="100000"/>
              </a:lnSpc>
              <a:spcBef>
                <a:spcPts val="0"/>
              </a:spcBef>
              <a:spcAft>
                <a:spcPts val="600"/>
              </a:spcAft>
            </a:pPr>
            <a:r>
              <a:rPr lang="en-US" sz="2000">
                <a:solidFill>
                  <a:schemeClr val="tx1"/>
                </a:solidFill>
                <a:latin typeface="Arial"/>
                <a:ea typeface="+mn-lt"/>
                <a:cs typeface="+mn-lt"/>
              </a:rPr>
              <a:t>Adjourn</a:t>
            </a:r>
          </a:p>
          <a:p>
            <a:pPr algn="ctr">
              <a:lnSpc>
                <a:spcPct val="150000"/>
              </a:lnSpc>
            </a:pPr>
            <a:endParaRPr lang="en-US" sz="2000">
              <a:solidFill>
                <a:schemeClr val="tx1">
                  <a:lumMod val="65000"/>
                  <a:lumOff val="35000"/>
                </a:schemeClr>
              </a:solidFill>
              <a:cs typeface="Helvetica"/>
            </a:endParaRPr>
          </a:p>
        </p:txBody>
      </p:sp>
    </p:spTree>
    <p:extLst>
      <p:ext uri="{BB962C8B-B14F-4D97-AF65-F5344CB8AC3E}">
        <p14:creationId xmlns:p14="http://schemas.microsoft.com/office/powerpoint/2010/main" val="23304936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E554314-D97B-614C-8502-4BC8C1D5F034}"/>
              </a:ext>
            </a:extLst>
          </p:cNvPr>
          <p:cNvSpPr>
            <a:spLocks noGrp="1"/>
          </p:cNvSpPr>
          <p:nvPr>
            <p:ph type="body" sz="quarter" idx="10"/>
          </p:nvPr>
        </p:nvSpPr>
        <p:spPr/>
        <p:txBody>
          <a:bodyPr/>
          <a:lstStyle/>
          <a:p>
            <a:r>
              <a:rPr lang="en-US" sz="4000">
                <a:latin typeface="Arial" panose="020B0604020202020204" pitchFamily="34" charset="0"/>
                <a:cs typeface="Arial" panose="020B0604020202020204" pitchFamily="34" charset="0"/>
              </a:rPr>
              <a:t>HR Questions</a:t>
            </a:r>
          </a:p>
          <a:p>
            <a:endParaRPr lang="en-US"/>
          </a:p>
        </p:txBody>
      </p:sp>
      <p:sp>
        <p:nvSpPr>
          <p:cNvPr id="3" name="Text Placeholder 2">
            <a:extLst>
              <a:ext uri="{FF2B5EF4-FFF2-40B4-BE49-F238E27FC236}">
                <a16:creationId xmlns:a16="http://schemas.microsoft.com/office/drawing/2014/main" id="{48F4BECA-55B8-E046-AD15-C359B5B58615}"/>
              </a:ext>
            </a:extLst>
          </p:cNvPr>
          <p:cNvSpPr>
            <a:spLocks noGrp="1"/>
          </p:cNvSpPr>
          <p:nvPr>
            <p:ph type="body" sz="quarter" idx="11"/>
          </p:nvPr>
        </p:nvSpPr>
        <p:spPr>
          <a:xfrm>
            <a:off x="554038" y="1474639"/>
            <a:ext cx="10863379" cy="499188"/>
          </a:xfrm>
        </p:spPr>
        <p:txBody>
          <a:bodyPr/>
          <a:lstStyle/>
          <a:p>
            <a:r>
              <a:rPr lang="en-US" sz="1800" b="1" u="sng">
                <a:solidFill>
                  <a:schemeClr val="tx1">
                    <a:lumMod val="95000"/>
                    <a:lumOff val="5000"/>
                  </a:schemeClr>
                </a:solidFill>
                <a:latin typeface="Arial" panose="020B0604020202020204" pitchFamily="34" charset="0"/>
                <a:ea typeface="+mn-lt"/>
                <a:cs typeface="Arial" panose="020B0604020202020204" pitchFamily="34" charset="0"/>
              </a:rPr>
              <a:t>Exposures &amp; Positive COVID Tests:</a:t>
            </a:r>
          </a:p>
          <a:p>
            <a:pPr marL="342900" indent="-342900">
              <a:buFont typeface="Arial" panose="020B0604020202020204" pitchFamily="34" charset="0"/>
              <a:buChar char="•"/>
            </a:pPr>
            <a:r>
              <a:rPr lang="en-US" sz="1800" b="1">
                <a:solidFill>
                  <a:schemeClr val="tx1">
                    <a:lumMod val="95000"/>
                    <a:lumOff val="5000"/>
                  </a:schemeClr>
                </a:solidFill>
                <a:latin typeface="Arial" panose="020B0604020202020204" pitchFamily="34" charset="0"/>
                <a:ea typeface="+mn-lt"/>
                <a:cs typeface="Arial" panose="020B0604020202020204" pitchFamily="34" charset="0"/>
              </a:rPr>
              <a:t>As a parent of a child who isn't eligible for vaccination yet and who will be starting school in two weeks, I'm concerned about the potential for numerous exposures and resulting quarantines that my family will likely experience during the school year. I feel that ESOP has been flexible and understanding about remote work amid difficult circumstances over the last 16 months -- but with the call to return to campus, I am unsure of what to expect now. Can you speak a little to that concern? </a:t>
            </a:r>
          </a:p>
          <a:p>
            <a:pPr marL="342900" indent="-342900">
              <a:buFont typeface="Arial" panose="020B0604020202020204" pitchFamily="34" charset="0"/>
              <a:buChar char="•"/>
            </a:pPr>
            <a:r>
              <a:rPr lang="en-US" sz="1800" b="1">
                <a:solidFill>
                  <a:schemeClr val="tx1">
                    <a:lumMod val="95000"/>
                    <a:lumOff val="5000"/>
                  </a:schemeClr>
                </a:solidFill>
                <a:latin typeface="Arial" panose="020B0604020202020204" pitchFamily="34" charset="0"/>
                <a:ea typeface="+mn-lt"/>
                <a:cs typeface="Arial" panose="020B0604020202020204" pitchFamily="34" charset="0"/>
              </a:rPr>
              <a:t>Also, now that we're in the office, if/when an exposure occurs within my family, what are my obligations (after informing supervisor)? Is there a recommended process? </a:t>
            </a:r>
            <a:endParaRPr lang="en-US" sz="1800">
              <a:solidFill>
                <a:schemeClr val="tx1">
                  <a:lumMod val="95000"/>
                  <a:lumOff val="5000"/>
                </a:schemeClr>
              </a:solidFill>
              <a:latin typeface="Arial" panose="020B0604020202020204" pitchFamily="34" charset="0"/>
              <a:ea typeface="+mn-lt"/>
              <a:cs typeface="Arial" panose="020B0604020202020204" pitchFamily="34" charset="0"/>
            </a:endParaRPr>
          </a:p>
          <a:p>
            <a:endParaRPr lang="en-US" sz="1800" b="1" u="sng">
              <a:solidFill>
                <a:schemeClr val="tx1">
                  <a:lumMod val="95000"/>
                  <a:lumOff val="5000"/>
                </a:schemeClr>
              </a:solidFill>
              <a:latin typeface="Arial" panose="020B0604020202020204" pitchFamily="34" charset="0"/>
              <a:ea typeface="+mn-lt"/>
              <a:cs typeface="Arial" panose="020B0604020202020204" pitchFamily="34" charset="0"/>
            </a:endParaRPr>
          </a:p>
          <a:p>
            <a:r>
              <a:rPr lang="en-US" sz="1800" b="1" u="sng">
                <a:solidFill>
                  <a:schemeClr val="tx1">
                    <a:lumMod val="95000"/>
                    <a:lumOff val="5000"/>
                  </a:schemeClr>
                </a:solidFill>
                <a:latin typeface="Arial" panose="020B0604020202020204" pitchFamily="34" charset="0"/>
                <a:ea typeface="+mn-lt"/>
                <a:cs typeface="Arial" panose="020B0604020202020204" pitchFamily="34" charset="0"/>
              </a:rPr>
              <a:t>Vaccinations:</a:t>
            </a:r>
          </a:p>
          <a:p>
            <a:pPr marL="342900" indent="-342900">
              <a:buFont typeface="Arial" panose="020B0604020202020204" pitchFamily="34" charset="0"/>
              <a:buChar char="•"/>
            </a:pPr>
            <a:r>
              <a:rPr lang="en-US" sz="1800" b="1">
                <a:solidFill>
                  <a:schemeClr val="tx1">
                    <a:lumMod val="95000"/>
                    <a:lumOff val="5000"/>
                  </a:schemeClr>
                </a:solidFill>
                <a:latin typeface="Arial" panose="020B0604020202020204" pitchFamily="34" charset="0"/>
                <a:ea typeface="+mn-lt"/>
                <a:cs typeface="Arial" panose="020B0604020202020204" pitchFamily="34" charset="0"/>
              </a:rPr>
              <a:t>Are there any plans to audit self-reported vaccination status for students, faculty and/or staff?</a:t>
            </a:r>
          </a:p>
          <a:p>
            <a:endParaRPr lang="en-US" b="1" u="sng">
              <a:solidFill>
                <a:schemeClr val="tx1">
                  <a:lumMod val="95000"/>
                  <a:lumOff val="5000"/>
                </a:schemeClr>
              </a:solidFill>
              <a:latin typeface="Arial" panose="020B0604020202020204" pitchFamily="34" charset="0"/>
              <a:ea typeface="+mn-lt"/>
              <a:cs typeface="Arial" panose="020B0604020202020204" pitchFamily="34" charset="0"/>
            </a:endParaRPr>
          </a:p>
          <a:p>
            <a:pPr marL="285750" indent="-285750">
              <a:buFont typeface="Arial" panose="020B0604020202020204" pitchFamily="34" charset="0"/>
              <a:buChar char="•"/>
            </a:pPr>
            <a:endParaRPr lang="en-US" b="1">
              <a:solidFill>
                <a:schemeClr val="tx1">
                  <a:lumMod val="95000"/>
                  <a:lumOff val="5000"/>
                </a:schemeClr>
              </a:solidFill>
              <a:latin typeface="Arial" panose="020B0604020202020204" pitchFamily="34" charset="0"/>
              <a:ea typeface="+mn-lt"/>
              <a:cs typeface="Arial" panose="020B0604020202020204" pitchFamily="34" charset="0"/>
            </a:endParaRPr>
          </a:p>
          <a:p>
            <a:endParaRPr lang="en-US"/>
          </a:p>
        </p:txBody>
      </p:sp>
    </p:spTree>
    <p:extLst>
      <p:ext uri="{BB962C8B-B14F-4D97-AF65-F5344CB8AC3E}">
        <p14:creationId xmlns:p14="http://schemas.microsoft.com/office/powerpoint/2010/main" val="1325395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5">
            <a:extLst>
              <a:ext uri="{FF2B5EF4-FFF2-40B4-BE49-F238E27FC236}">
                <a16:creationId xmlns:a16="http://schemas.microsoft.com/office/drawing/2014/main" id="{6437DBFC-8C7E-47E5-B1DB-F0FA0D40DC2C}"/>
              </a:ext>
            </a:extLst>
          </p:cNvPr>
          <p:cNvSpPr>
            <a:spLocks noGrp="1"/>
          </p:cNvSpPr>
          <p:nvPr>
            <p:ph type="body" sz="quarter" idx="10"/>
          </p:nvPr>
        </p:nvSpPr>
        <p:spPr>
          <a:xfrm>
            <a:off x="2904953" y="2641827"/>
            <a:ext cx="6382093" cy="787173"/>
          </a:xfrm>
        </p:spPr>
        <p:txBody>
          <a:bodyPr lIns="91440" tIns="45720" rIns="91440" bIns="45720" anchor="t"/>
          <a:lstStyle/>
          <a:p>
            <a:r>
              <a:rPr lang="en-US" sz="5400">
                <a:latin typeface="Arial"/>
                <a:cs typeface="Arial"/>
              </a:rPr>
              <a:t>Open Discussion</a:t>
            </a:r>
          </a:p>
        </p:txBody>
      </p:sp>
    </p:spTree>
    <p:extLst>
      <p:ext uri="{BB962C8B-B14F-4D97-AF65-F5344CB8AC3E}">
        <p14:creationId xmlns:p14="http://schemas.microsoft.com/office/powerpoint/2010/main" val="2020227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73CCCC5-58FC-D04D-BB1A-C155FAC21F52}"/>
              </a:ext>
            </a:extLst>
          </p:cNvPr>
          <p:cNvSpPr>
            <a:spLocks noGrp="1"/>
          </p:cNvSpPr>
          <p:nvPr>
            <p:ph type="body" sz="quarter" idx="10"/>
          </p:nvPr>
        </p:nvSpPr>
        <p:spPr>
          <a:xfrm>
            <a:off x="2191761" y="3981637"/>
            <a:ext cx="7808476" cy="557214"/>
          </a:xfrm>
        </p:spPr>
        <p:txBody>
          <a:bodyPr lIns="91440" tIns="45720" rIns="91440" bIns="45720" anchor="t"/>
          <a:lstStyle/>
          <a:p>
            <a:r>
              <a:rPr lang="en-US" i="1">
                <a:cs typeface="Helvetica"/>
              </a:rPr>
              <a:t>Thank You </a:t>
            </a:r>
            <a:endParaRPr lang="en-US" sz="2800" i="1">
              <a:latin typeface="Calibri" panose="020F0502020204030204"/>
              <a:cs typeface="Helvetica"/>
            </a:endParaRPr>
          </a:p>
        </p:txBody>
      </p:sp>
    </p:spTree>
    <p:extLst>
      <p:ext uri="{BB962C8B-B14F-4D97-AF65-F5344CB8AC3E}">
        <p14:creationId xmlns:p14="http://schemas.microsoft.com/office/powerpoint/2010/main" val="455897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88894" y="428846"/>
            <a:ext cx="9950824" cy="947737"/>
          </a:xfrm>
        </p:spPr>
        <p:txBody>
          <a:bodyPr/>
          <a:lstStyle/>
          <a:p>
            <a:pPr algn="ctr"/>
            <a:r>
              <a:rPr lang="en-US" sz="4000">
                <a:latin typeface="Arial" panose="020B0604020202020204" pitchFamily="34" charset="0"/>
                <a:cs typeface="Arial" panose="020B0604020202020204" pitchFamily="34" charset="0"/>
              </a:rPr>
              <a:t>Carolina Together Fall Return</a:t>
            </a:r>
          </a:p>
        </p:txBody>
      </p:sp>
      <p:sp>
        <p:nvSpPr>
          <p:cNvPr id="5" name="Text Placeholder 4">
            <a:extLst>
              <a:ext uri="{FF2B5EF4-FFF2-40B4-BE49-F238E27FC236}">
                <a16:creationId xmlns:a16="http://schemas.microsoft.com/office/drawing/2014/main" id="{6321D7F7-5BF8-434A-A2E6-4C098382E384}"/>
              </a:ext>
            </a:extLst>
          </p:cNvPr>
          <p:cNvSpPr>
            <a:spLocks noGrp="1"/>
          </p:cNvSpPr>
          <p:nvPr>
            <p:ph type="body" sz="quarter" idx="11"/>
          </p:nvPr>
        </p:nvSpPr>
        <p:spPr>
          <a:xfrm>
            <a:off x="554038" y="1631024"/>
            <a:ext cx="10832230" cy="353574"/>
          </a:xfrm>
        </p:spPr>
        <p:txBody>
          <a:bodyPr lIns="91440" tIns="45720" rIns="91440" bIns="45720" anchor="t"/>
          <a:lstStyle/>
          <a:p>
            <a:pPr marL="457200" indent="-457200">
              <a:spcBef>
                <a:spcPts val="0"/>
              </a:spcBef>
              <a:buFont typeface="Arial" panose="020B0604020202020204" pitchFamily="34" charset="0"/>
              <a:buChar char="•"/>
            </a:pPr>
            <a:r>
              <a:rPr lang="en-US" sz="2800">
                <a:solidFill>
                  <a:schemeClr val="tx1"/>
                </a:solidFill>
                <a:latin typeface="Arial"/>
                <a:cs typeface="Arial"/>
              </a:rPr>
              <a:t>We have been planning for and are now operating a near normal fall return, including </a:t>
            </a:r>
            <a:r>
              <a:rPr lang="en-US" sz="2800" b="1">
                <a:solidFill>
                  <a:schemeClr val="tx1"/>
                </a:solidFill>
                <a:latin typeface="Arial"/>
                <a:cs typeface="Arial"/>
              </a:rPr>
              <a:t>in person classes.</a:t>
            </a:r>
          </a:p>
          <a:p>
            <a:pPr marL="457200" marR="0" indent="-457200">
              <a:spcBef>
                <a:spcPts val="0"/>
              </a:spcBef>
              <a:spcAft>
                <a:spcPts val="0"/>
              </a:spcAft>
              <a:buFont typeface="Arial" panose="020B0604020202020204" pitchFamily="34" charset="0"/>
              <a:buChar char="•"/>
            </a:pPr>
            <a:endParaRPr lang="en-US" sz="2800">
              <a:solidFill>
                <a:schemeClr val="tx1"/>
              </a:solidFill>
              <a:effectLst/>
              <a:latin typeface="Arial" panose="020B0604020202020204" pitchFamily="34" charset="0"/>
              <a:ea typeface="Times New Roman" panose="02020603050405020304" pitchFamily="18" charset="0"/>
            </a:endParaRPr>
          </a:p>
          <a:p>
            <a:pPr marL="457200" indent="-457200">
              <a:spcBef>
                <a:spcPts val="0"/>
              </a:spcBef>
              <a:buFont typeface="Arial" panose="020B0604020202020204" pitchFamily="34" charset="0"/>
              <a:buChar char="•"/>
            </a:pPr>
            <a:r>
              <a:rPr lang="en-US" sz="2800">
                <a:solidFill>
                  <a:schemeClr val="tx1"/>
                </a:solidFill>
                <a:effectLst/>
                <a:latin typeface="Arial"/>
                <a:ea typeface="Times New Roman" panose="02020603050405020304" pitchFamily="18" charset="0"/>
                <a:cs typeface="Helvetica"/>
              </a:rPr>
              <a:t>The School is closely aligned with community standards listed on the University’s </a:t>
            </a:r>
            <a:r>
              <a:rPr lang="en-US" sz="2800">
                <a:latin typeface="Arial"/>
                <a:cs typeface="Arial"/>
                <a:hlinkClick r:id="rId3">
                  <a:extLst>
                    <a:ext uri="{A12FA001-AC4F-418D-AE19-62706E023703}">
                      <ahyp:hlinkClr xmlns:ahyp="http://schemas.microsoft.com/office/drawing/2018/hyperlinkcolor" val="tx"/>
                    </a:ext>
                  </a:extLst>
                </a:hlinkClick>
              </a:rPr>
              <a:t>Carolina Together website</a:t>
            </a:r>
            <a:r>
              <a:rPr lang="en-US" sz="2800" b="1">
                <a:solidFill>
                  <a:srgbClr val="000000"/>
                </a:solidFill>
                <a:effectLst/>
                <a:latin typeface="Arial"/>
                <a:ea typeface="Times New Roman" panose="02020603050405020304" pitchFamily="18" charset="0"/>
                <a:cs typeface="Helvetica"/>
              </a:rPr>
              <a:t>, with the exception of the type of masks required</a:t>
            </a:r>
            <a:r>
              <a:rPr lang="en-US" sz="2800" b="1">
                <a:solidFill>
                  <a:srgbClr val="000000"/>
                </a:solidFill>
                <a:latin typeface="Arial"/>
                <a:ea typeface="Times New Roman" panose="02020603050405020304" pitchFamily="18" charset="0"/>
                <a:cs typeface="Helvetica"/>
              </a:rPr>
              <a:t> and recommendations that faculty teaching/presenters keep masks on.</a:t>
            </a:r>
            <a:endParaRPr lang="en-US" sz="2800" b="1">
              <a:solidFill>
                <a:srgbClr val="000000"/>
              </a:solidFill>
              <a:effectLst/>
              <a:latin typeface="Arial"/>
              <a:ea typeface="Times New Roman" panose="02020603050405020304" pitchFamily="18" charset="0"/>
              <a:cs typeface="Helvetica"/>
            </a:endParaRPr>
          </a:p>
          <a:p>
            <a:pPr marL="457200" marR="0" indent="-457200">
              <a:spcBef>
                <a:spcPts val="0"/>
              </a:spcBef>
              <a:spcAft>
                <a:spcPts val="0"/>
              </a:spcAft>
              <a:buFont typeface="Arial" panose="020B0604020202020204" pitchFamily="34" charset="0"/>
              <a:buChar char="•"/>
            </a:pPr>
            <a:endParaRPr lang="en-US" sz="2800" b="1">
              <a:solidFill>
                <a:srgbClr val="000000"/>
              </a:solidFill>
              <a:effectLst/>
              <a:latin typeface="Arial" panose="020B0604020202020204" pitchFamily="34" charset="0"/>
              <a:ea typeface="Times New Roman" panose="02020603050405020304" pitchFamily="18" charset="0"/>
            </a:endParaRPr>
          </a:p>
          <a:p>
            <a:pPr marL="457200" indent="-457200">
              <a:spcBef>
                <a:spcPts val="0"/>
              </a:spcBef>
              <a:buFont typeface="Arial" panose="020B0604020202020204" pitchFamily="34" charset="0"/>
              <a:buChar char="•"/>
            </a:pPr>
            <a:r>
              <a:rPr lang="en-US" sz="2800">
                <a:solidFill>
                  <a:srgbClr val="000000"/>
                </a:solidFill>
                <a:effectLst/>
                <a:latin typeface="Arial"/>
                <a:ea typeface="Times New Roman" panose="02020603050405020304" pitchFamily="18" charset="0"/>
                <a:cs typeface="Helvetica"/>
              </a:rPr>
              <a:t>Because the Delta variant of COVID-19 is now the dominant strain of the virus and is highly contagious, we are taking extra precautions in School of Pharmacy buildings/spaces.</a:t>
            </a:r>
            <a:r>
              <a:rPr lang="en-US" sz="2800">
                <a:solidFill>
                  <a:srgbClr val="000000"/>
                </a:solidFill>
                <a:latin typeface="Arial"/>
                <a:ea typeface="Times New Roman" panose="02020603050405020304" pitchFamily="18" charset="0"/>
                <a:cs typeface="Helvetica"/>
              </a:rPr>
              <a:t> </a:t>
            </a:r>
            <a:endParaRPr lang="en-US" sz="2800"/>
          </a:p>
        </p:txBody>
      </p:sp>
    </p:spTree>
    <p:extLst>
      <p:ext uri="{BB962C8B-B14F-4D97-AF65-F5344CB8AC3E}">
        <p14:creationId xmlns:p14="http://schemas.microsoft.com/office/powerpoint/2010/main" val="2284850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88894" y="428846"/>
            <a:ext cx="10597374" cy="947737"/>
          </a:xfrm>
        </p:spPr>
        <p:txBody>
          <a:bodyPr/>
          <a:lstStyle/>
          <a:p>
            <a:pPr algn="ctr"/>
            <a:r>
              <a:rPr lang="en-US" sz="4000">
                <a:effectLst/>
                <a:latin typeface="Arial" panose="020B0604020202020204" pitchFamily="34" charset="0"/>
                <a:ea typeface="Calibri" panose="020F0502020204030204" pitchFamily="34" charset="0"/>
                <a:cs typeface="Arial" panose="020B0604020202020204" pitchFamily="34" charset="0"/>
              </a:rPr>
              <a:t>Carolina Together Testing program</a:t>
            </a:r>
            <a:endParaRPr lang="en-US" sz="400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6321D7F7-5BF8-434A-A2E6-4C098382E384}"/>
              </a:ext>
            </a:extLst>
          </p:cNvPr>
          <p:cNvSpPr>
            <a:spLocks noGrp="1"/>
          </p:cNvSpPr>
          <p:nvPr>
            <p:ph type="body" sz="quarter" idx="11"/>
          </p:nvPr>
        </p:nvSpPr>
        <p:spPr>
          <a:xfrm>
            <a:off x="554038" y="1631024"/>
            <a:ext cx="10832230" cy="353574"/>
          </a:xfrm>
        </p:spPr>
        <p:txBody>
          <a:bodyPr/>
          <a:lstStyle/>
          <a:p>
            <a:pPr marL="457200" indent="-457200">
              <a:spcBef>
                <a:spcPts val="0"/>
              </a:spcBef>
              <a:buFont typeface="Arial" panose="020B0604020202020204" pitchFamily="34" charset="0"/>
              <a:buChar char="•"/>
            </a:pPr>
            <a:r>
              <a:rPr lang="en-US" sz="2800">
                <a:solidFill>
                  <a:schemeClr val="tx1"/>
                </a:solidFill>
                <a:latin typeface="Arial" panose="020B0604020202020204" pitchFamily="34" charset="0"/>
                <a:cs typeface="Arial" panose="020B0604020202020204" pitchFamily="34" charset="0"/>
              </a:rPr>
              <a:t>As of September 15, unvaccinated faculty and staff (and those that fail to certify they are vaccinated) will be required to participate in the Carolina Together Testing Program and be required to be tested once weekly (consistent with requirements for students). </a:t>
            </a:r>
          </a:p>
          <a:p>
            <a:pPr marL="457200" indent="-457200">
              <a:spcBef>
                <a:spcPts val="0"/>
              </a:spcBef>
              <a:buFont typeface="Arial" panose="020B0604020202020204" pitchFamily="34" charset="0"/>
              <a:buChar char="•"/>
            </a:pPr>
            <a:endParaRPr lang="en-US" sz="2800">
              <a:solidFill>
                <a:schemeClr val="tx1"/>
              </a:solidFill>
              <a:latin typeface="Arial" panose="020B0604020202020204" pitchFamily="34" charset="0"/>
              <a:cs typeface="Arial" panose="020B0604020202020204" pitchFamily="34" charset="0"/>
            </a:endParaRPr>
          </a:p>
          <a:p>
            <a:pPr marL="457200" indent="-457200">
              <a:spcBef>
                <a:spcPts val="0"/>
              </a:spcBef>
              <a:buFont typeface="Arial" panose="020B0604020202020204" pitchFamily="34" charset="0"/>
              <a:buChar char="•"/>
            </a:pPr>
            <a:r>
              <a:rPr lang="en-US" sz="2800">
                <a:solidFill>
                  <a:schemeClr val="tx1"/>
                </a:solidFill>
                <a:latin typeface="Arial" panose="020B0604020202020204" pitchFamily="34" charset="0"/>
                <a:cs typeface="Arial" panose="020B0604020202020204" pitchFamily="34" charset="0"/>
              </a:rPr>
              <a:t>In order to be exempt from weekly testing, faculty and staff are required to complete the </a:t>
            </a:r>
            <a:r>
              <a:rPr lang="en-US" sz="2800">
                <a:solidFill>
                  <a:schemeClr val="tx1"/>
                </a:solidFill>
                <a:latin typeface="Arial" panose="020B0604020202020204" pitchFamily="34" charset="0"/>
                <a:cs typeface="Arial" panose="020B0604020202020204" pitchFamily="34" charset="0"/>
                <a:hlinkClick r:id="rId3"/>
              </a:rPr>
              <a:t>COVID-19 Vaccine Certification Form</a:t>
            </a:r>
            <a:r>
              <a:rPr lang="en-US" sz="2800">
                <a:solidFill>
                  <a:schemeClr val="tx1"/>
                </a:solidFill>
                <a:latin typeface="Arial" panose="020B0604020202020204" pitchFamily="34" charset="0"/>
                <a:cs typeface="Arial" panose="020B0604020202020204" pitchFamily="34" charset="0"/>
              </a:rPr>
              <a:t>. </a:t>
            </a:r>
          </a:p>
          <a:p>
            <a:pPr marL="457200" indent="-457200">
              <a:spcBef>
                <a:spcPts val="0"/>
              </a:spcBef>
              <a:buFont typeface="Arial" panose="020B0604020202020204" pitchFamily="34" charset="0"/>
              <a:buChar char="•"/>
            </a:pPr>
            <a:endParaRPr lang="en-US" sz="28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5540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5">
            <a:extLst>
              <a:ext uri="{FF2B5EF4-FFF2-40B4-BE49-F238E27FC236}">
                <a16:creationId xmlns:a16="http://schemas.microsoft.com/office/drawing/2014/main" id="{33C37210-8CDB-4E20-9C8A-2865CDD9F4B9}"/>
              </a:ext>
            </a:extLst>
          </p:cNvPr>
          <p:cNvSpPr>
            <a:spLocks noGrp="1"/>
          </p:cNvSpPr>
          <p:nvPr>
            <p:ph type="body" sz="quarter" idx="10"/>
          </p:nvPr>
        </p:nvSpPr>
        <p:spPr>
          <a:xfrm>
            <a:off x="592018" y="456966"/>
            <a:ext cx="10863379" cy="687388"/>
          </a:xfrm>
        </p:spPr>
        <p:txBody>
          <a:bodyPr lIns="91440" tIns="45720" rIns="91440" bIns="45720" anchor="t"/>
          <a:lstStyle/>
          <a:p>
            <a:pPr algn="ctr"/>
            <a:r>
              <a:rPr lang="en-US" sz="4000">
                <a:latin typeface="Arial" panose="020B0604020202020204" pitchFamily="34" charset="0"/>
                <a:cs typeface="Arial" panose="020B0604020202020204" pitchFamily="34" charset="0"/>
              </a:rPr>
              <a:t>Vaccination Update</a:t>
            </a:r>
          </a:p>
        </p:txBody>
      </p:sp>
      <p:sp>
        <p:nvSpPr>
          <p:cNvPr id="5" name="TextBox 4">
            <a:extLst>
              <a:ext uri="{FF2B5EF4-FFF2-40B4-BE49-F238E27FC236}">
                <a16:creationId xmlns:a16="http://schemas.microsoft.com/office/drawing/2014/main" id="{75E5A358-3C53-4E3D-858A-19D0157D7F1E}"/>
              </a:ext>
            </a:extLst>
          </p:cNvPr>
          <p:cNvSpPr txBox="1"/>
          <p:nvPr/>
        </p:nvSpPr>
        <p:spPr>
          <a:xfrm>
            <a:off x="758010" y="1224772"/>
            <a:ext cx="10685580" cy="50783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800">
              <a:solidFill>
                <a:srgbClr val="686868"/>
              </a:solidFill>
              <a:latin typeface="Arial"/>
              <a:ea typeface="ITC Franklin Gothic LT W01 Bk"/>
              <a:cs typeface="ITC Franklin Gothic LT W01 Bk"/>
            </a:endParaRPr>
          </a:p>
          <a:p>
            <a:pPr marL="457200" indent="-457200">
              <a:buFont typeface="Arial"/>
              <a:buChar char="•"/>
            </a:pPr>
            <a:r>
              <a:rPr lang="en-US" sz="2800">
                <a:latin typeface="Arial"/>
                <a:ea typeface="+mn-lt"/>
                <a:cs typeface="+mn-lt"/>
              </a:rPr>
              <a:t>To date, 63% of Carolina staff and 91% </a:t>
            </a:r>
            <a:r>
              <a:rPr lang="en-US" sz="2800" b="0">
                <a:latin typeface="Arial"/>
                <a:ea typeface="+mn-lt"/>
                <a:cs typeface="+mn-lt"/>
              </a:rPr>
              <a:t>of </a:t>
            </a:r>
            <a:r>
              <a:rPr lang="en-US" sz="2800">
                <a:latin typeface="Arial"/>
                <a:ea typeface="+mn-lt"/>
                <a:cs typeface="+mn-lt"/>
              </a:rPr>
              <a:t>faculty </a:t>
            </a:r>
            <a:r>
              <a:rPr lang="en-US" sz="2800" b="0">
                <a:latin typeface="Arial"/>
                <a:ea typeface="+mn-lt"/>
                <a:cs typeface="+mn-lt"/>
              </a:rPr>
              <a:t>have attested </a:t>
            </a:r>
            <a:r>
              <a:rPr lang="en-US" sz="2800">
                <a:latin typeface="Arial"/>
                <a:ea typeface="+mn-lt"/>
                <a:cs typeface="+mn-lt"/>
              </a:rPr>
              <a:t>to their vaccination status. </a:t>
            </a:r>
          </a:p>
          <a:p>
            <a:pPr marL="457200" indent="-457200">
              <a:buFont typeface="Arial"/>
              <a:buChar char="•"/>
            </a:pPr>
            <a:endParaRPr lang="en-US" sz="2800">
              <a:latin typeface="Arial"/>
              <a:ea typeface="+mn-lt"/>
              <a:cs typeface="+mn-lt"/>
            </a:endParaRPr>
          </a:p>
          <a:p>
            <a:pPr marL="457200" indent="-457200">
              <a:buFont typeface="Arial"/>
              <a:buChar char="•"/>
            </a:pPr>
            <a:r>
              <a:rPr lang="en-US" sz="2800">
                <a:latin typeface="Arial"/>
                <a:ea typeface="+mn-lt"/>
                <a:cs typeface="+mn-lt"/>
              </a:rPr>
              <a:t>In addition, over 27,000 </a:t>
            </a:r>
            <a:r>
              <a:rPr lang="en-US" sz="2800" b="0">
                <a:latin typeface="Arial"/>
                <a:ea typeface="+mn-lt"/>
                <a:cs typeface="+mn-lt"/>
              </a:rPr>
              <a:t>of </a:t>
            </a:r>
            <a:r>
              <a:rPr lang="en-US" sz="2800">
                <a:latin typeface="Arial"/>
                <a:ea typeface="+mn-lt"/>
                <a:cs typeface="+mn-lt"/>
              </a:rPr>
              <a:t>UNC students have reported their vaccination status, </a:t>
            </a:r>
            <a:r>
              <a:rPr lang="en-US" sz="2800" b="0">
                <a:latin typeface="Arial"/>
                <a:ea typeface="+mn-lt"/>
                <a:cs typeface="+mn-lt"/>
              </a:rPr>
              <a:t>and </a:t>
            </a:r>
            <a:r>
              <a:rPr lang="en-US" sz="2800">
                <a:latin typeface="Arial"/>
                <a:ea typeface="+mn-lt"/>
                <a:cs typeface="+mn-lt"/>
              </a:rPr>
              <a:t>93% </a:t>
            </a:r>
            <a:r>
              <a:rPr lang="en-US" sz="2800" b="0">
                <a:latin typeface="Arial"/>
                <a:ea typeface="+mn-lt"/>
                <a:cs typeface="+mn-lt"/>
              </a:rPr>
              <a:t>have attested </a:t>
            </a:r>
            <a:r>
              <a:rPr lang="en-US" sz="2800">
                <a:latin typeface="Arial"/>
                <a:ea typeface="+mn-lt"/>
                <a:cs typeface="+mn-lt"/>
              </a:rPr>
              <a:t>that </a:t>
            </a:r>
            <a:r>
              <a:rPr lang="en-US" sz="2800" b="0">
                <a:latin typeface="Arial"/>
                <a:ea typeface="+mn-lt"/>
                <a:cs typeface="+mn-lt"/>
              </a:rPr>
              <a:t>they are vaccinated</a:t>
            </a:r>
            <a:r>
              <a:rPr lang="en-US" sz="2800">
                <a:latin typeface="Arial"/>
                <a:ea typeface="+mn-lt"/>
                <a:cs typeface="+mn-lt"/>
              </a:rPr>
              <a:t>.</a:t>
            </a:r>
            <a:endParaRPr lang="en-US" sz="2400">
              <a:latin typeface="Calibri" panose="020F0502020204030204"/>
              <a:ea typeface="+mn-lt"/>
              <a:cs typeface="+mn-lt"/>
            </a:endParaRPr>
          </a:p>
          <a:p>
            <a:pPr marL="342900" indent="-342900">
              <a:buFont typeface="Arial"/>
              <a:buChar char="•"/>
            </a:pPr>
            <a:endParaRPr lang="en-US" sz="2400">
              <a:latin typeface="Arial"/>
              <a:ea typeface="+mn-lt"/>
              <a:cs typeface="+mn-lt"/>
            </a:endParaRPr>
          </a:p>
          <a:p>
            <a:pPr marL="457200" indent="-457200">
              <a:buFont typeface="Arial"/>
              <a:buChar char="•"/>
            </a:pPr>
            <a:r>
              <a:rPr lang="en-US" sz="2800">
                <a:latin typeface="Arial"/>
                <a:ea typeface="+mn-lt"/>
                <a:cs typeface="+mn-lt"/>
              </a:rPr>
              <a:t>In ESOP, over 90% of students (professional and graduate student total) reported that they are vaccinated as of last week.</a:t>
            </a:r>
            <a:br>
              <a:rPr lang="en-US" sz="2400">
                <a:latin typeface="Arial"/>
                <a:ea typeface="+mn-lt"/>
                <a:cs typeface="+mn-lt"/>
              </a:rPr>
            </a:br>
            <a:r>
              <a:rPr lang="en-US" sz="2400">
                <a:ea typeface="+mn-lt"/>
                <a:cs typeface="+mn-lt"/>
              </a:rPr>
              <a:t> </a:t>
            </a:r>
            <a:br>
              <a:rPr lang="en-US" sz="2400">
                <a:ea typeface="+mn-lt"/>
                <a:cs typeface="+mn-lt"/>
              </a:rPr>
            </a:br>
            <a:endParaRPr lang="en-US" sz="2400">
              <a:ea typeface="+mn-lt"/>
              <a:cs typeface="+mn-lt"/>
            </a:endParaRPr>
          </a:p>
        </p:txBody>
      </p:sp>
    </p:spTree>
    <p:extLst>
      <p:ext uri="{BB962C8B-B14F-4D97-AF65-F5344CB8AC3E}">
        <p14:creationId xmlns:p14="http://schemas.microsoft.com/office/powerpoint/2010/main" val="3763205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224503" y="1571197"/>
            <a:ext cx="11742991" cy="3715605"/>
          </a:xfrm>
        </p:spPr>
        <p:txBody>
          <a:bodyPr/>
          <a:lstStyle/>
          <a:p>
            <a:pPr marL="457200" indent="-457200">
              <a:lnSpc>
                <a:spcPct val="100000"/>
              </a:lnSpc>
              <a:spcBef>
                <a:spcPts val="2400"/>
              </a:spcBef>
              <a:buFont typeface="Arial" panose="020B0604020202020204" pitchFamily="34" charset="0"/>
              <a:buChar char="•"/>
            </a:pPr>
            <a:r>
              <a:rPr lang="en-US" b="1">
                <a:solidFill>
                  <a:schemeClr val="tx1"/>
                </a:solidFill>
                <a:latin typeface="Arial" panose="020B0604020202020204" pitchFamily="34" charset="0"/>
                <a:cs typeface="Arial" panose="020B0604020202020204" pitchFamily="34" charset="0"/>
              </a:rPr>
              <a:t>Get Vaccinated </a:t>
            </a:r>
            <a:r>
              <a:rPr lang="en-US">
                <a:solidFill>
                  <a:schemeClr val="tx1"/>
                </a:solidFill>
                <a:latin typeface="Arial" panose="020B0604020202020204" pitchFamily="34" charset="0"/>
                <a:cs typeface="Arial" panose="020B0604020202020204" pitchFamily="34" charset="0"/>
              </a:rPr>
              <a:t>– The currently available vaccines are the best protection for yourself and to keep our Carolina Community safe. </a:t>
            </a:r>
          </a:p>
          <a:p>
            <a:pPr marL="457200" indent="-457200">
              <a:lnSpc>
                <a:spcPct val="100000"/>
              </a:lnSpc>
              <a:spcBef>
                <a:spcPts val="2400"/>
              </a:spcBef>
              <a:buFont typeface="Arial" panose="020B0604020202020204" pitchFamily="34" charset="0"/>
              <a:buChar char="•"/>
            </a:pPr>
            <a:r>
              <a:rPr lang="en-US">
                <a:solidFill>
                  <a:schemeClr val="tx1"/>
                </a:solidFill>
                <a:latin typeface="Arial" panose="020B0604020202020204" pitchFamily="34" charset="0"/>
                <a:cs typeface="Arial" panose="020B0604020202020204" pitchFamily="34" charset="0"/>
              </a:rPr>
              <a:t>Most of our major health systems partners in NC are now </a:t>
            </a:r>
            <a:r>
              <a:rPr lang="en-US" b="1">
                <a:solidFill>
                  <a:schemeClr val="tx1"/>
                </a:solidFill>
                <a:latin typeface="Arial" panose="020B0604020202020204" pitchFamily="34" charset="0"/>
                <a:cs typeface="Arial" panose="020B0604020202020204" pitchFamily="34" charset="0"/>
              </a:rPr>
              <a:t>requiring vaccination </a:t>
            </a:r>
            <a:r>
              <a:rPr lang="en-US">
                <a:solidFill>
                  <a:schemeClr val="tx1"/>
                </a:solidFill>
                <a:latin typeface="Arial" panose="020B0604020202020204" pitchFamily="34" charset="0"/>
                <a:cs typeface="Arial" panose="020B0604020202020204" pitchFamily="34" charset="0"/>
              </a:rPr>
              <a:t>for employees and </a:t>
            </a:r>
            <a:r>
              <a:rPr lang="en-US" b="1">
                <a:solidFill>
                  <a:schemeClr val="tx1"/>
                </a:solidFill>
                <a:latin typeface="Arial" panose="020B0604020202020204" pitchFamily="34" charset="0"/>
                <a:cs typeface="Arial" panose="020B0604020202020204" pitchFamily="34" charset="0"/>
              </a:rPr>
              <a:t>students.</a:t>
            </a:r>
            <a:r>
              <a:rPr lang="en-US">
                <a:solidFill>
                  <a:schemeClr val="tx1"/>
                </a:solidFill>
                <a:latin typeface="Arial" panose="020B0604020202020204" pitchFamily="34" charset="0"/>
                <a:cs typeface="Arial" panose="020B0604020202020204" pitchFamily="34" charset="0"/>
              </a:rPr>
              <a:t> Students will need to provide proof of full vaccination prior to completing immersions/advanced immersions at these sites.</a:t>
            </a:r>
          </a:p>
          <a:p>
            <a:pPr marL="457200" indent="-457200">
              <a:lnSpc>
                <a:spcPct val="100000"/>
              </a:lnSpc>
              <a:spcBef>
                <a:spcPts val="2400"/>
              </a:spcBef>
              <a:buFont typeface="Arial" panose="020B0604020202020204" pitchFamily="34" charset="0"/>
              <a:buChar char="•"/>
            </a:pPr>
            <a:r>
              <a:rPr lang="en-US">
                <a:solidFill>
                  <a:schemeClr val="tx1"/>
                </a:solidFill>
                <a:latin typeface="Arial" panose="020B0604020202020204" pitchFamily="34" charset="0"/>
                <a:cs typeface="Arial" panose="020B0604020202020204" pitchFamily="34" charset="0"/>
              </a:rPr>
              <a:t>Please enter </a:t>
            </a:r>
            <a:r>
              <a:rPr lang="en-US" b="1">
                <a:solidFill>
                  <a:schemeClr val="tx1"/>
                </a:solidFill>
                <a:latin typeface="Arial" panose="020B0604020202020204" pitchFamily="34" charset="0"/>
                <a:cs typeface="Arial" panose="020B0604020202020204" pitchFamily="34" charset="0"/>
              </a:rPr>
              <a:t>vaccination status </a:t>
            </a:r>
            <a:r>
              <a:rPr lang="en-US">
                <a:solidFill>
                  <a:schemeClr val="tx1"/>
                </a:solidFill>
                <a:latin typeface="Arial" panose="020B0604020202020204" pitchFamily="34" charset="0"/>
                <a:cs typeface="Arial" panose="020B0604020202020204" pitchFamily="34" charset="0"/>
              </a:rPr>
              <a:t>in Connect Carolina Dashboard link: </a:t>
            </a:r>
            <a:r>
              <a:rPr lang="en-US">
                <a:solidFill>
                  <a:schemeClr val="tx1"/>
                </a:solidFill>
                <a:latin typeface="Arial" panose="020B0604020202020204" pitchFamily="34" charset="0"/>
                <a:cs typeface="Arial" panose="020B0604020202020204" pitchFamily="34" charset="0"/>
                <a:hlinkClick r:id="rId3"/>
              </a:rPr>
              <a:t>https://ehs.cloudapps.unc.edu/ClinicRegistration/covidcert</a:t>
            </a:r>
            <a:endParaRPr lang="en-US">
              <a:solidFill>
                <a:schemeClr val="tx1"/>
              </a:solidFill>
              <a:latin typeface="Arial" panose="020B0604020202020204" pitchFamily="34" charset="0"/>
              <a:cs typeface="Arial" panose="020B0604020202020204" pitchFamily="34" charset="0"/>
            </a:endParaRPr>
          </a:p>
          <a:p>
            <a:pPr marL="457200" indent="-457200">
              <a:lnSpc>
                <a:spcPct val="100000"/>
              </a:lnSpc>
              <a:spcBef>
                <a:spcPts val="2400"/>
              </a:spcBef>
              <a:buFont typeface="Arial" panose="020B0604020202020204" pitchFamily="34" charset="0"/>
              <a:buChar char="•"/>
            </a:pPr>
            <a:endParaRPr lang="en-US">
              <a:solidFill>
                <a:schemeClr val="tx1"/>
              </a:solidFill>
              <a:latin typeface="Arial" panose="020B0604020202020204" pitchFamily="34" charset="0"/>
              <a:cs typeface="Arial" panose="020B0604020202020204" pitchFamily="34" charset="0"/>
            </a:endParaRPr>
          </a:p>
          <a:p>
            <a:pPr marL="457200" indent="-457200">
              <a:lnSpc>
                <a:spcPct val="100000"/>
              </a:lnSpc>
              <a:spcBef>
                <a:spcPts val="2400"/>
              </a:spcBef>
              <a:buFont typeface="Arial" panose="020B0604020202020204" pitchFamily="34" charset="0"/>
              <a:buChar char="•"/>
            </a:pPr>
            <a:endParaRPr lang="en-US">
              <a:solidFill>
                <a:schemeClr val="tx1"/>
              </a:solidFill>
              <a:latin typeface="Arial" panose="020B0604020202020204" pitchFamily="34" charset="0"/>
              <a:cs typeface="Arial" panose="020B0604020202020204" pitchFamily="34" charset="0"/>
            </a:endParaRPr>
          </a:p>
          <a:p>
            <a:pPr marL="457200" indent="-457200">
              <a:lnSpc>
                <a:spcPct val="100000"/>
              </a:lnSpc>
              <a:spcBef>
                <a:spcPts val="2400"/>
              </a:spcBef>
              <a:buFont typeface="Arial" panose="020B0604020202020204" pitchFamily="34" charset="0"/>
              <a:buChar char="•"/>
            </a:pPr>
            <a:endParaRPr lang="en-US" sz="2600">
              <a:solidFill>
                <a:schemeClr val="tx1"/>
              </a:solidFill>
              <a:latin typeface="Arial" panose="020B0604020202020204" pitchFamily="34" charset="0"/>
              <a:cs typeface="Arial" panose="020B0604020202020204" pitchFamily="34" charset="0"/>
            </a:endParaRPr>
          </a:p>
          <a:p>
            <a:pPr marL="457200" indent="-457200">
              <a:lnSpc>
                <a:spcPct val="100000"/>
              </a:lnSpc>
              <a:spcBef>
                <a:spcPts val="2400"/>
              </a:spcBef>
              <a:buFont typeface="Arial" panose="020B0604020202020204" pitchFamily="34" charset="0"/>
              <a:buChar char="•"/>
            </a:pPr>
            <a:endParaRPr lang="en-US" sz="2600">
              <a:solidFill>
                <a:schemeClr val="tx1"/>
              </a:solidFill>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D44309B3-073B-463C-A631-E1B3C97DD24F}"/>
              </a:ext>
            </a:extLst>
          </p:cNvPr>
          <p:cNvSpPr>
            <a:spLocks noGrp="1"/>
          </p:cNvSpPr>
          <p:nvPr>
            <p:ph type="body" sz="quarter" idx="10"/>
          </p:nvPr>
        </p:nvSpPr>
        <p:spPr>
          <a:xfrm>
            <a:off x="2321441" y="389639"/>
            <a:ext cx="7549116" cy="592015"/>
          </a:xfrm>
        </p:spPr>
        <p:txBody>
          <a:bodyPr/>
          <a:lstStyle/>
          <a:p>
            <a:pPr algn="ctr" eaLnBrk="0" hangingPunct="0"/>
            <a:r>
              <a:rPr lang="en-US" sz="4000" b="1">
                <a:latin typeface="Arial" pitchFamily="34" charset="0"/>
                <a:cs typeface="Arial" pitchFamily="34" charset="0"/>
              </a:rPr>
              <a:t>Community Standards</a:t>
            </a:r>
          </a:p>
        </p:txBody>
      </p:sp>
    </p:spTree>
    <p:extLst>
      <p:ext uri="{BB962C8B-B14F-4D97-AF65-F5344CB8AC3E}">
        <p14:creationId xmlns:p14="http://schemas.microsoft.com/office/powerpoint/2010/main" val="1384149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644939" y="1779530"/>
            <a:ext cx="11210899" cy="3715605"/>
          </a:xfrm>
        </p:spPr>
        <p:txBody>
          <a:bodyPr/>
          <a:lstStyle/>
          <a:p>
            <a:pPr marL="457200" indent="-457200">
              <a:lnSpc>
                <a:spcPct val="100000"/>
              </a:lnSpc>
              <a:spcBef>
                <a:spcPts val="2400"/>
              </a:spcBef>
              <a:buFont typeface="Arial" panose="020B0604020202020204" pitchFamily="34" charset="0"/>
              <a:buChar char="•"/>
            </a:pPr>
            <a:r>
              <a:rPr lang="en-US" b="1">
                <a:solidFill>
                  <a:schemeClr val="tx1"/>
                </a:solidFill>
                <a:latin typeface="Arial" panose="020B0604020202020204" pitchFamily="34" charset="0"/>
                <a:cs typeface="Arial" panose="020B0604020202020204" pitchFamily="34" charset="0"/>
              </a:rPr>
              <a:t>Practice Healthy Habits </a:t>
            </a:r>
            <a:r>
              <a:rPr lang="en-US">
                <a:solidFill>
                  <a:schemeClr val="tx1"/>
                </a:solidFill>
                <a:latin typeface="Arial" panose="020B0604020202020204" pitchFamily="34" charset="0"/>
                <a:cs typeface="Arial" panose="020B0604020202020204" pitchFamily="34" charset="0"/>
              </a:rPr>
              <a:t>– Monitor your health; Employees, Trainees, and Students must not come to campus if they are experiencing any COVID-like symptom(s) (call University Employee Occupational Health or Campus Health).</a:t>
            </a:r>
          </a:p>
          <a:p>
            <a:pPr marL="457200" indent="-457200">
              <a:lnSpc>
                <a:spcPct val="100000"/>
              </a:lnSpc>
              <a:spcBef>
                <a:spcPts val="2400"/>
              </a:spcBef>
              <a:buFont typeface="Arial" panose="020B0604020202020204" pitchFamily="34" charset="0"/>
              <a:buChar char="•"/>
            </a:pPr>
            <a:r>
              <a:rPr lang="en-US" b="1">
                <a:solidFill>
                  <a:schemeClr val="tx1"/>
                </a:solidFill>
                <a:latin typeface="Arial" panose="020B0604020202020204" pitchFamily="34" charset="0"/>
                <a:cs typeface="Arial" panose="020B0604020202020204" pitchFamily="34" charset="0"/>
              </a:rPr>
              <a:t>Contact Tracing and Quarantine &amp; Isolation </a:t>
            </a:r>
            <a:r>
              <a:rPr lang="en-US">
                <a:solidFill>
                  <a:schemeClr val="tx1"/>
                </a:solidFill>
                <a:latin typeface="Arial" panose="020B0604020202020204" pitchFamily="34" charset="0"/>
                <a:cs typeface="Arial" panose="020B0604020202020204" pitchFamily="34" charset="0"/>
              </a:rPr>
              <a:t>– Quarantine and isolation requirements are in place for unvaccinated individuals and vaccinated individuals who are experiencing COVID-19 symptoms. This includes students, faculty and staff who are contacted as part of local or University contact tracing.</a:t>
            </a:r>
          </a:p>
        </p:txBody>
      </p:sp>
      <p:sp>
        <p:nvSpPr>
          <p:cNvPr id="5" name="Text Placeholder 4">
            <a:extLst>
              <a:ext uri="{FF2B5EF4-FFF2-40B4-BE49-F238E27FC236}">
                <a16:creationId xmlns:a16="http://schemas.microsoft.com/office/drawing/2014/main" id="{D44309B3-073B-463C-A631-E1B3C97DD24F}"/>
              </a:ext>
            </a:extLst>
          </p:cNvPr>
          <p:cNvSpPr>
            <a:spLocks noGrp="1"/>
          </p:cNvSpPr>
          <p:nvPr>
            <p:ph type="body" sz="quarter" idx="10"/>
          </p:nvPr>
        </p:nvSpPr>
        <p:spPr>
          <a:xfrm>
            <a:off x="2165134" y="570016"/>
            <a:ext cx="7549116" cy="592015"/>
          </a:xfrm>
        </p:spPr>
        <p:txBody>
          <a:bodyPr/>
          <a:lstStyle/>
          <a:p>
            <a:pPr algn="ctr" eaLnBrk="0" hangingPunct="0"/>
            <a:r>
              <a:rPr lang="en-US" sz="4000" b="1">
                <a:latin typeface="Arial" pitchFamily="34" charset="0"/>
                <a:cs typeface="Arial" pitchFamily="34" charset="0"/>
              </a:rPr>
              <a:t>Community Standards</a:t>
            </a:r>
          </a:p>
        </p:txBody>
      </p:sp>
    </p:spTree>
    <p:extLst>
      <p:ext uri="{BB962C8B-B14F-4D97-AF65-F5344CB8AC3E}">
        <p14:creationId xmlns:p14="http://schemas.microsoft.com/office/powerpoint/2010/main" val="253595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8532923-4F0B-664B-B172-A784D3167AC3}"/>
              </a:ext>
            </a:extLst>
          </p:cNvPr>
          <p:cNvSpPr>
            <a:spLocks noGrp="1"/>
          </p:cNvSpPr>
          <p:nvPr>
            <p:ph type="body" sz="quarter" idx="10"/>
          </p:nvPr>
        </p:nvSpPr>
        <p:spPr/>
        <p:txBody>
          <a:bodyPr/>
          <a:lstStyle/>
          <a:p>
            <a:pPr algn="ctr"/>
            <a:r>
              <a:rPr lang="en-US" sz="4000">
                <a:latin typeface="Arial" pitchFamily="34" charset="0"/>
                <a:cs typeface="Arial" pitchFamily="34" charset="0"/>
              </a:rPr>
              <a:t>Community Standards</a:t>
            </a:r>
          </a:p>
          <a:p>
            <a:endParaRPr lang="en-US"/>
          </a:p>
        </p:txBody>
      </p:sp>
      <p:sp>
        <p:nvSpPr>
          <p:cNvPr id="3" name="Text Placeholder 2">
            <a:extLst>
              <a:ext uri="{FF2B5EF4-FFF2-40B4-BE49-F238E27FC236}">
                <a16:creationId xmlns:a16="http://schemas.microsoft.com/office/drawing/2014/main" id="{EAFFEEB5-20C3-1342-A114-AD756E4EAFFB}"/>
              </a:ext>
            </a:extLst>
          </p:cNvPr>
          <p:cNvSpPr>
            <a:spLocks noGrp="1"/>
          </p:cNvSpPr>
          <p:nvPr>
            <p:ph type="body" sz="quarter" idx="11"/>
          </p:nvPr>
        </p:nvSpPr>
        <p:spPr>
          <a:xfrm>
            <a:off x="554037" y="1224597"/>
            <a:ext cx="10710016" cy="568325"/>
          </a:xfrm>
        </p:spPr>
        <p:txBody>
          <a:bodyPr/>
          <a:lstStyle/>
          <a:p>
            <a:pPr marL="457200" indent="-457200">
              <a:lnSpc>
                <a:spcPct val="100000"/>
              </a:lnSpc>
              <a:spcBef>
                <a:spcPts val="2400"/>
              </a:spcBef>
              <a:buFont typeface="Arial" panose="020B0604020202020204" pitchFamily="34" charset="0"/>
              <a:buChar char="•"/>
            </a:pPr>
            <a:r>
              <a:rPr lang="en-US" b="1">
                <a:solidFill>
                  <a:schemeClr val="tx1"/>
                </a:solidFill>
                <a:latin typeface="Arial" panose="020B0604020202020204" pitchFamily="34" charset="0"/>
                <a:cs typeface="Arial" panose="020B0604020202020204" pitchFamily="34" charset="0"/>
              </a:rPr>
              <a:t>Be Respectful </a:t>
            </a:r>
            <a:r>
              <a:rPr lang="en-US">
                <a:solidFill>
                  <a:schemeClr val="tx1"/>
                </a:solidFill>
                <a:latin typeface="Arial" panose="020B0604020202020204" pitchFamily="34" charset="0"/>
                <a:cs typeface="Arial" panose="020B0604020202020204" pitchFamily="34" charset="0"/>
              </a:rPr>
              <a:t>– respect those who wish to maintain social distance; do not ask others for their personal health information, such as vaccination status.</a:t>
            </a:r>
          </a:p>
          <a:p>
            <a:pPr marL="457200" indent="-457200">
              <a:lnSpc>
                <a:spcPct val="100000"/>
              </a:lnSpc>
              <a:spcBef>
                <a:spcPts val="2400"/>
              </a:spcBef>
              <a:buFont typeface="Arial" panose="020B0604020202020204" pitchFamily="34" charset="0"/>
              <a:buChar char="•"/>
            </a:pPr>
            <a:r>
              <a:rPr lang="en-US" b="1">
                <a:solidFill>
                  <a:schemeClr val="tx1"/>
                </a:solidFill>
                <a:latin typeface="Arial" panose="020B0604020202020204" pitchFamily="34" charset="0"/>
                <a:cs typeface="Arial" panose="020B0604020202020204" pitchFamily="34" charset="0"/>
              </a:rPr>
              <a:t>Sanitizing – </a:t>
            </a:r>
            <a:r>
              <a:rPr lang="en-US">
                <a:solidFill>
                  <a:schemeClr val="tx1"/>
                </a:solidFill>
                <a:latin typeface="Arial" panose="020B0604020202020204" pitchFamily="34" charset="0"/>
                <a:cs typeface="Arial" panose="020B0604020202020204" pitchFamily="34" charset="0"/>
              </a:rPr>
              <a:t>within our School, offices and classrooms are cleaned and disinfected daily. Hand sanitizer and disinfecting wipes will be placed in all classrooms and common spaces to clean spaces before and after use.</a:t>
            </a:r>
          </a:p>
          <a:p>
            <a:pPr marL="457200" indent="-457200">
              <a:lnSpc>
                <a:spcPct val="100000"/>
              </a:lnSpc>
              <a:spcBef>
                <a:spcPts val="1800"/>
              </a:spcBef>
              <a:buFont typeface="Arial" panose="020B0604020202020204" pitchFamily="34" charset="0"/>
              <a:buChar char="•"/>
              <a:defRPr/>
            </a:pPr>
            <a:r>
              <a:rPr lang="en-US" b="1">
                <a:solidFill>
                  <a:schemeClr val="tx1"/>
                </a:solidFill>
                <a:latin typeface="Arial" panose="020B0604020202020204" pitchFamily="34" charset="0"/>
                <a:cs typeface="Arial" panose="020B0604020202020204" pitchFamily="34" charset="0"/>
              </a:rPr>
              <a:t>Face Masks </a:t>
            </a:r>
            <a:r>
              <a:rPr lang="en-US">
                <a:solidFill>
                  <a:schemeClr val="tx1"/>
                </a:solidFill>
                <a:latin typeface="Arial" panose="020B0604020202020204" pitchFamily="34" charset="0"/>
                <a:cs typeface="Arial" panose="020B0604020202020204" pitchFamily="34" charset="0"/>
              </a:rPr>
              <a:t>– You must wear a face mask at all times while inside any University building. A face mask must be worn in common workspaces or when others are present in the employee’s workspace, and in all common areas including elevators, hallways, restrooms and breakrooms. Masks are not required outdoors. </a:t>
            </a:r>
            <a:r>
              <a:rPr lang="en-US">
                <a:solidFill>
                  <a:srgbClr val="000000"/>
                </a:solidFill>
                <a:effectLst/>
                <a:latin typeface="Arial" panose="020B0604020202020204" pitchFamily="34" charset="0"/>
                <a:ea typeface="Times New Roman" panose="02020603050405020304" pitchFamily="18" charset="0"/>
                <a:cs typeface="Arial" panose="020B0604020202020204" pitchFamily="34" charset="0"/>
              </a:rPr>
              <a:t>University employees are not required to wear a mask while working </a:t>
            </a:r>
            <a:r>
              <a:rPr lang="en-US" u="sng">
                <a:solidFill>
                  <a:srgbClr val="000000"/>
                </a:solidFill>
                <a:effectLst/>
                <a:latin typeface="Arial" panose="020B0604020202020204" pitchFamily="34" charset="0"/>
                <a:ea typeface="Times New Roman" panose="02020603050405020304" pitchFamily="18" charset="0"/>
                <a:cs typeface="Arial" panose="020B0604020202020204" pitchFamily="34" charset="0"/>
              </a:rPr>
              <a:t>alone</a:t>
            </a:r>
            <a:r>
              <a:rPr lang="en-US">
                <a:solidFill>
                  <a:srgbClr val="000000"/>
                </a:solidFill>
                <a:effectLst/>
                <a:latin typeface="Arial" panose="020B0604020202020204" pitchFamily="34" charset="0"/>
                <a:ea typeface="Times New Roman" panose="02020603050405020304" pitchFamily="18" charset="0"/>
                <a:cs typeface="Arial" panose="020B0604020202020204" pitchFamily="34" charset="0"/>
              </a:rPr>
              <a:t> in </a:t>
            </a:r>
            <a:r>
              <a:rPr lang="en-US">
                <a:solidFill>
                  <a:srgbClr val="000000"/>
                </a:solidFill>
                <a:latin typeface="Arial" panose="020B0604020202020204" pitchFamily="34" charset="0"/>
                <a:ea typeface="Times New Roman" panose="02020603050405020304" pitchFamily="18" charset="0"/>
                <a:cs typeface="Arial" panose="020B0604020202020204" pitchFamily="34" charset="0"/>
              </a:rPr>
              <a:t>their</a:t>
            </a:r>
            <a:r>
              <a:rPr lang="en-US">
                <a:solidFill>
                  <a:srgbClr val="000000"/>
                </a:solidFill>
                <a:effectLst/>
                <a:latin typeface="Arial" panose="020B0604020202020204" pitchFamily="34" charset="0"/>
                <a:ea typeface="Times New Roman" panose="02020603050405020304" pitchFamily="18" charset="0"/>
                <a:cs typeface="Arial" panose="020B0604020202020204" pitchFamily="34" charset="0"/>
              </a:rPr>
              <a:t> private office.</a:t>
            </a:r>
          </a:p>
          <a:p>
            <a:pPr marL="457200" lvl="0" indent="-457200">
              <a:lnSpc>
                <a:spcPct val="100000"/>
              </a:lnSpc>
              <a:spcBef>
                <a:spcPts val="1800"/>
              </a:spcBef>
              <a:buFont typeface="Arial" panose="020B0604020202020204" pitchFamily="34" charset="0"/>
              <a:buChar char="•"/>
              <a:defRPr/>
            </a:pPr>
            <a:endParaRPr lang="en-US">
              <a:solidFill>
                <a:schemeClr val="tx1"/>
              </a:solidFill>
              <a:latin typeface="Arial" panose="020B0604020202020204" pitchFamily="34" charset="0"/>
              <a:cs typeface="Arial" panose="020B0604020202020204" pitchFamily="34" charset="0"/>
            </a:endParaRPr>
          </a:p>
          <a:p>
            <a:endParaRPr lang="en-US"/>
          </a:p>
        </p:txBody>
      </p:sp>
    </p:spTree>
    <p:extLst>
      <p:ext uri="{BB962C8B-B14F-4D97-AF65-F5344CB8AC3E}">
        <p14:creationId xmlns:p14="http://schemas.microsoft.com/office/powerpoint/2010/main" val="784333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D44309B3-073B-463C-A631-E1B3C97DD24F}"/>
              </a:ext>
            </a:extLst>
          </p:cNvPr>
          <p:cNvSpPr>
            <a:spLocks noGrp="1"/>
          </p:cNvSpPr>
          <p:nvPr>
            <p:ph type="body" sz="quarter" idx="10"/>
          </p:nvPr>
        </p:nvSpPr>
        <p:spPr>
          <a:xfrm>
            <a:off x="1009711" y="295101"/>
            <a:ext cx="10172578" cy="592015"/>
          </a:xfrm>
        </p:spPr>
        <p:txBody>
          <a:bodyPr>
            <a:noAutofit/>
          </a:bodyPr>
          <a:lstStyle/>
          <a:p>
            <a:pPr algn="ctr"/>
            <a:r>
              <a:rPr lang="en-US" sz="4000" b="1">
                <a:latin typeface="Arial" pitchFamily="34" charset="0"/>
                <a:cs typeface="Arial" pitchFamily="34" charset="0"/>
              </a:rPr>
              <a:t>Universal Masking is Required</a:t>
            </a:r>
            <a:endParaRPr lang="en-US" sz="3200"/>
          </a:p>
          <a:p>
            <a:pPr algn="ctr"/>
            <a:endParaRPr lang="en-US" sz="3200"/>
          </a:p>
          <a:p>
            <a:endParaRPr lang="en-US" sz="3200"/>
          </a:p>
          <a:p>
            <a:endParaRPr lang="en-US" sz="3200"/>
          </a:p>
        </p:txBody>
      </p:sp>
      <p:pic>
        <p:nvPicPr>
          <p:cNvPr id="4" name="Picture 3">
            <a:extLst>
              <a:ext uri="{FF2B5EF4-FFF2-40B4-BE49-F238E27FC236}">
                <a16:creationId xmlns:a16="http://schemas.microsoft.com/office/drawing/2014/main" id="{B6A3D927-7CB0-46E1-84FA-FED5BD14BECA}"/>
              </a:ext>
            </a:extLst>
          </p:cNvPr>
          <p:cNvPicPr>
            <a:picLocks noChangeAspect="1"/>
          </p:cNvPicPr>
          <p:nvPr/>
        </p:nvPicPr>
        <p:blipFill>
          <a:blip r:embed="rId3"/>
          <a:stretch>
            <a:fillRect/>
          </a:stretch>
        </p:blipFill>
        <p:spPr>
          <a:xfrm>
            <a:off x="1405013" y="915486"/>
            <a:ext cx="9381974" cy="5275148"/>
          </a:xfrm>
          <a:prstGeom prst="rect">
            <a:avLst/>
          </a:prstGeom>
        </p:spPr>
      </p:pic>
    </p:spTree>
    <p:extLst>
      <p:ext uri="{BB962C8B-B14F-4D97-AF65-F5344CB8AC3E}">
        <p14:creationId xmlns:p14="http://schemas.microsoft.com/office/powerpoint/2010/main" val="1981697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512807F9FC1194CA258B75B4712ACA2" ma:contentTypeVersion="10" ma:contentTypeDescription="Create a new document." ma:contentTypeScope="" ma:versionID="4f6562392a243412be3d1751c8a26427">
  <xsd:schema xmlns:xsd="http://www.w3.org/2001/XMLSchema" xmlns:xs="http://www.w3.org/2001/XMLSchema" xmlns:p="http://schemas.microsoft.com/office/2006/metadata/properties" xmlns:ns2="c8b7a1f8-ee4d-45f8-a24e-fcd6ee7143eb" xmlns:ns3="4717731e-a272-4508-9930-b8b6af30bfbc" targetNamespace="http://schemas.microsoft.com/office/2006/metadata/properties" ma:root="true" ma:fieldsID="cd36e03a3bc07bffa063306084c30fc7" ns2:_="" ns3:_="">
    <xsd:import namespace="c8b7a1f8-ee4d-45f8-a24e-fcd6ee7143eb"/>
    <xsd:import namespace="4717731e-a272-4508-9930-b8b6af30bfb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b7a1f8-ee4d-45f8-a24e-fcd6ee7143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717731e-a272-4508-9930-b8b6af30bfb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605811-DDC9-4018-A767-712BF2F3A71C}">
  <ds:schemaRefs>
    <ds:schemaRef ds:uri="4717731e-a272-4508-9930-b8b6af30bfbc"/>
    <ds:schemaRef ds:uri="c8b7a1f8-ee4d-45f8-a24e-fcd6ee7143e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CD9F8A2-1E02-42A0-B42E-D2BB0C3FBE27}">
  <ds:schemaRefs>
    <ds:schemaRef ds:uri="4717731e-a272-4508-9930-b8b6af30bfbc"/>
    <ds:schemaRef ds:uri="c8b7a1f8-ee4d-45f8-a24e-fcd6ee7143e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77A1615-D32A-4835-9799-C1FA682CB0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22</Slides>
  <Notes>14</Notes>
  <HiddenSlides>0</HiddenSlide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Jennings, Brittany</dc:creator>
  <cp:revision>1</cp:revision>
  <dcterms:created xsi:type="dcterms:W3CDTF">2020-02-06T21:01:33Z</dcterms:created>
  <dcterms:modified xsi:type="dcterms:W3CDTF">2021-08-12T23:33:31Z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0x0101009512807F9FC1194CA258B75B4712ACA2</vt:lpwstr>
  </property>
</Properties>
</file>